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 id="2147483883" r:id="rId2"/>
  </p:sldMasterIdLst>
  <p:notesMasterIdLst>
    <p:notesMasterId r:id="rId30"/>
  </p:notesMasterIdLst>
  <p:handoutMasterIdLst>
    <p:handoutMasterId r:id="rId31"/>
  </p:handoutMasterIdLst>
  <p:sldIdLst>
    <p:sldId id="274" r:id="rId3"/>
    <p:sldId id="341" r:id="rId4"/>
    <p:sldId id="340" r:id="rId5"/>
    <p:sldId id="276" r:id="rId6"/>
    <p:sldId id="304" r:id="rId7"/>
    <p:sldId id="307" r:id="rId8"/>
    <p:sldId id="305" r:id="rId9"/>
    <p:sldId id="308" r:id="rId10"/>
    <p:sldId id="310" r:id="rId11"/>
    <p:sldId id="322" r:id="rId12"/>
    <p:sldId id="323" r:id="rId13"/>
    <p:sldId id="324" r:id="rId14"/>
    <p:sldId id="342" r:id="rId15"/>
    <p:sldId id="329" r:id="rId16"/>
    <p:sldId id="343" r:id="rId17"/>
    <p:sldId id="331" r:id="rId18"/>
    <p:sldId id="345" r:id="rId19"/>
    <p:sldId id="344" r:id="rId20"/>
    <p:sldId id="346" r:id="rId21"/>
    <p:sldId id="347" r:id="rId22"/>
    <p:sldId id="348" r:id="rId23"/>
    <p:sldId id="314" r:id="rId24"/>
    <p:sldId id="313" r:id="rId25"/>
    <p:sldId id="316" r:id="rId26"/>
    <p:sldId id="318" r:id="rId27"/>
    <p:sldId id="319" r:id="rId28"/>
    <p:sldId id="309" r:id="rId29"/>
  </p:sldIdLst>
  <p:sldSz cx="9144000" cy="6858000" type="screen4x3"/>
  <p:notesSz cx="6858000" cy="9945688"/>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extLst>
    <p:ext uri="{EFAFB233-063F-42B5-8137-9DF3F51BA10A}">
      <p15:sldGuideLst xmlns="" xmlns:p15="http://schemas.microsoft.com/office/powerpoint/2012/main">
        <p15:guide id="1" orient="horz" pos="3935">
          <p15:clr>
            <a:srgbClr val="A4A3A4"/>
          </p15:clr>
        </p15:guide>
        <p15:guide id="2" orient="horz">
          <p15:clr>
            <a:srgbClr val="A4A3A4"/>
          </p15:clr>
        </p15:guide>
        <p15:guide id="3" orient="horz" pos="151">
          <p15:clr>
            <a:srgbClr val="A4A3A4"/>
          </p15:clr>
        </p15:guide>
        <p15:guide id="4" orient="horz" pos="1269">
          <p15:clr>
            <a:srgbClr val="A4A3A4"/>
          </p15:clr>
        </p15:guide>
        <p15:guide id="5" orient="horz" pos="1140">
          <p15:clr>
            <a:srgbClr val="A4A3A4"/>
          </p15:clr>
        </p15:guide>
        <p15:guide id="6" orient="horz" pos="1265">
          <p15:clr>
            <a:srgbClr val="A4A3A4"/>
          </p15:clr>
        </p15:guide>
        <p15:guide id="7" pos="288">
          <p15:clr>
            <a:srgbClr val="A4A3A4"/>
          </p15:clr>
        </p15:guide>
        <p15:guide id="8" pos="5029">
          <p15:clr>
            <a:srgbClr val="A4A3A4"/>
          </p15:clr>
        </p15:guide>
        <p15:guide id="9" pos="4192">
          <p15:clr>
            <a:srgbClr val="A4A3A4"/>
          </p15:clr>
        </p15:guide>
      </p15:sldGuideLst>
    </p:ext>
    <p:ext uri="{2D200454-40CA-4A62-9FC3-DE9A4176ACB9}">
      <p15:notesGuideLst xmlns="" xmlns:p15="http://schemas.microsoft.com/office/powerpoint/2012/main">
        <p15:guide id="1" orient="horz" pos="3132">
          <p15:clr>
            <a:srgbClr val="A4A3A4"/>
          </p15:clr>
        </p15:guide>
        <p15:guide id="2" pos="126">
          <p15:clr>
            <a:srgbClr val="A4A3A4"/>
          </p15:clr>
        </p15:guide>
        <p15:guide id="3" pos="41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Fröde-Thierfelder" initials="bfth"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C00000"/>
    <a:srgbClr val="E25B1E"/>
    <a:srgbClr val="CC3300"/>
    <a:srgbClr val="646464"/>
    <a:srgbClr val="595959"/>
    <a:srgbClr val="E5DBA1"/>
    <a:srgbClr val="BABA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8" autoAdjust="0"/>
    <p:restoredTop sz="85283" autoAdjust="0"/>
  </p:normalViewPr>
  <p:slideViewPr>
    <p:cSldViewPr snapToGrid="0">
      <p:cViewPr>
        <p:scale>
          <a:sx n="77" d="100"/>
          <a:sy n="77" d="100"/>
        </p:scale>
        <p:origin x="-840" y="-330"/>
      </p:cViewPr>
      <p:guideLst>
        <p:guide orient="horz" pos="3935"/>
        <p:guide orient="horz"/>
        <p:guide orient="horz" pos="151"/>
        <p:guide orient="horz" pos="1269"/>
        <p:guide orient="horz" pos="1140"/>
        <p:guide orient="horz" pos="1265"/>
        <p:guide pos="288"/>
        <p:guide pos="5029"/>
        <p:guide pos="41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2748" y="2346"/>
      </p:cViewPr>
      <p:guideLst>
        <p:guide orient="horz" pos="3132"/>
        <p:guide pos="126"/>
        <p:guide pos="41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4EDBEE-728E-4497-B4BA-96C2B1E6FA6B}" type="doc">
      <dgm:prSet loTypeId="urn:microsoft.com/office/officeart/2005/8/layout/vList5" loCatId="list" qsTypeId="urn:microsoft.com/office/officeart/2005/8/quickstyle/simple1" qsCatId="simple" csTypeId="urn:microsoft.com/office/officeart/2005/8/colors/accent3_3" csCatId="accent3" phldr="1"/>
      <dgm:spPr/>
      <dgm:t>
        <a:bodyPr/>
        <a:lstStyle/>
        <a:p>
          <a:endParaRPr lang="de-DE"/>
        </a:p>
      </dgm:t>
    </dgm:pt>
    <dgm:pt modelId="{F45D1355-7F03-4A2C-85E8-7C5CA5A05A2C}">
      <dgm:prSet phldrT="[Text]" custT="1"/>
      <dgm:spPr>
        <a:solidFill>
          <a:schemeClr val="bg1">
            <a:lumMod val="50000"/>
          </a:schemeClr>
        </a:solidFill>
      </dgm:spPr>
      <dgm:t>
        <a:bodyPr/>
        <a:lstStyle/>
        <a:p>
          <a:r>
            <a:rPr lang="fr-FR" sz="2400" b="0" i="0" noProof="0" dirty="0" smtClean="0">
              <a:latin typeface="Arial"/>
            </a:rPr>
            <a:t>Situation</a:t>
          </a:r>
          <a:endParaRPr lang="fr-FR" sz="2400" b="0" i="0" noProof="0" dirty="0">
            <a:latin typeface="Arial"/>
          </a:endParaRPr>
        </a:p>
      </dgm:t>
    </dgm:pt>
    <dgm:pt modelId="{B0A29AE4-31B2-4D7D-969A-10B780F0EA77}" type="parTrans" cxnId="{3BC42DB8-B3E8-40D4-8186-3241D87C63C2}">
      <dgm:prSet/>
      <dgm:spPr/>
      <dgm:t>
        <a:bodyPr/>
        <a:lstStyle/>
        <a:p>
          <a:endParaRPr lang="de-DE"/>
        </a:p>
      </dgm:t>
    </dgm:pt>
    <dgm:pt modelId="{E6D0A20E-6F26-4882-97EE-50C158CECEE7}" type="sibTrans" cxnId="{3BC42DB8-B3E8-40D4-8186-3241D87C63C2}">
      <dgm:prSet/>
      <dgm:spPr/>
      <dgm:t>
        <a:bodyPr/>
        <a:lstStyle/>
        <a:p>
          <a:endParaRPr lang="de-DE"/>
        </a:p>
      </dgm:t>
    </dgm:pt>
    <dgm:pt modelId="{2C6F313C-2DBE-4095-96F0-66C02B8D9254}">
      <dgm:prSet phldrT="[Text]" custT="1"/>
      <dgm:spPr>
        <a:solidFill>
          <a:schemeClr val="bg1">
            <a:lumMod val="85000"/>
            <a:alpha val="90000"/>
          </a:schemeClr>
        </a:solidFill>
        <a:ln>
          <a:noFill/>
        </a:ln>
      </dgm:spPr>
      <dgm:t>
        <a:bodyPr/>
        <a:lstStyle/>
        <a:p>
          <a:r>
            <a:rPr lang="fr-FR" sz="1600" b="0" i="0" noProof="0" smtClean="0">
              <a:latin typeface="Arial"/>
            </a:rPr>
            <a:t>Les connaissances au sujet de l'adaptation au changement climatique sont disponibles, mais elles ne sont pas structurées et pas faciles d'accès</a:t>
          </a:r>
          <a:endParaRPr lang="fr-FR" sz="1600" b="0" i="0" noProof="0">
            <a:latin typeface="Arial"/>
          </a:endParaRPr>
        </a:p>
      </dgm:t>
    </dgm:pt>
    <dgm:pt modelId="{336FF2C6-10D5-4941-90A0-DC1E0827DF60}" type="parTrans" cxnId="{7102936B-E341-4159-B88F-F592CC559997}">
      <dgm:prSet/>
      <dgm:spPr/>
      <dgm:t>
        <a:bodyPr/>
        <a:lstStyle/>
        <a:p>
          <a:endParaRPr lang="de-DE"/>
        </a:p>
      </dgm:t>
    </dgm:pt>
    <dgm:pt modelId="{000DA3C1-D9BC-4733-BFF2-28B3B7E11842}" type="sibTrans" cxnId="{7102936B-E341-4159-B88F-F592CC559997}">
      <dgm:prSet/>
      <dgm:spPr/>
      <dgm:t>
        <a:bodyPr/>
        <a:lstStyle/>
        <a:p>
          <a:endParaRPr lang="de-DE"/>
        </a:p>
      </dgm:t>
    </dgm:pt>
    <dgm:pt modelId="{A28C8578-39CE-48FB-8266-B8913900FA2F}">
      <dgm:prSet phldrT="[Text]" custT="1"/>
      <dgm:spPr>
        <a:solidFill>
          <a:schemeClr val="bg1">
            <a:lumMod val="85000"/>
            <a:alpha val="90000"/>
          </a:schemeClr>
        </a:solidFill>
        <a:ln>
          <a:noFill/>
        </a:ln>
      </dgm:spPr>
      <dgm:t>
        <a:bodyPr/>
        <a:lstStyle/>
        <a:p>
          <a:r>
            <a:rPr lang="fr-FR" sz="1600" b="1" i="0" noProof="0" dirty="0" smtClean="0">
              <a:solidFill>
                <a:srgbClr val="C80F0E"/>
              </a:solidFill>
              <a:latin typeface="Arial"/>
            </a:rPr>
            <a:t>ci:grasp</a:t>
          </a:r>
          <a:r>
            <a:rPr lang="fr-FR" sz="1600" b="0" i="0" noProof="0" dirty="0" smtClean="0">
              <a:latin typeface="Arial"/>
            </a:rPr>
            <a:t> fonctionne comme un système d'informations ouvert et interactif ; il aide à établir les priorités en matière de besoins d'adaptation et dans la planification et la mise en œuvre de mesures d'adaptation appropriées </a:t>
          </a:r>
          <a:endParaRPr lang="fr-FR" sz="1600" b="0" i="0" noProof="0" dirty="0">
            <a:latin typeface="Arial"/>
          </a:endParaRPr>
        </a:p>
      </dgm:t>
    </dgm:pt>
    <dgm:pt modelId="{2DF5EF9C-EE2A-44D4-8653-F330769E8210}" type="parTrans" cxnId="{09B232F9-FEF5-41A8-8F1F-D64B4AD2D72A}">
      <dgm:prSet/>
      <dgm:spPr/>
      <dgm:t>
        <a:bodyPr/>
        <a:lstStyle/>
        <a:p>
          <a:endParaRPr lang="de-DE"/>
        </a:p>
      </dgm:t>
    </dgm:pt>
    <dgm:pt modelId="{D289D8E5-19CA-4B9C-90D1-4D76736B95F1}" type="sibTrans" cxnId="{09B232F9-FEF5-41A8-8F1F-D64B4AD2D72A}">
      <dgm:prSet/>
      <dgm:spPr/>
      <dgm:t>
        <a:bodyPr/>
        <a:lstStyle/>
        <a:p>
          <a:endParaRPr lang="de-DE"/>
        </a:p>
      </dgm:t>
    </dgm:pt>
    <dgm:pt modelId="{63E2DBA5-5344-4B2A-B517-661DBD656CD1}">
      <dgm:prSet phldrT="[Text]" custT="1"/>
      <dgm:spPr>
        <a:solidFill>
          <a:schemeClr val="bg1">
            <a:lumMod val="50000"/>
          </a:schemeClr>
        </a:solidFill>
      </dgm:spPr>
      <dgm:t>
        <a:bodyPr/>
        <a:lstStyle/>
        <a:p>
          <a:r>
            <a:rPr lang="fr-FR" sz="2400" b="0" i="0" noProof="0" dirty="0" smtClean="0">
              <a:latin typeface="Arial"/>
            </a:rPr>
            <a:t>Groupe cible</a:t>
          </a:r>
          <a:endParaRPr lang="fr-FR" sz="2400" b="0" i="0" noProof="0" dirty="0">
            <a:latin typeface="Arial"/>
          </a:endParaRPr>
        </a:p>
      </dgm:t>
    </dgm:pt>
    <dgm:pt modelId="{AAADC339-6D1F-4279-A7A7-428CD0BA2366}" type="parTrans" cxnId="{8DAB6319-7EB8-4DE0-8B7F-0A94B6536132}">
      <dgm:prSet/>
      <dgm:spPr/>
      <dgm:t>
        <a:bodyPr/>
        <a:lstStyle/>
        <a:p>
          <a:endParaRPr lang="de-DE"/>
        </a:p>
      </dgm:t>
    </dgm:pt>
    <dgm:pt modelId="{5698B958-A138-43F8-A5E9-0768E61447B5}" type="sibTrans" cxnId="{8DAB6319-7EB8-4DE0-8B7F-0A94B6536132}">
      <dgm:prSet/>
      <dgm:spPr/>
      <dgm:t>
        <a:bodyPr/>
        <a:lstStyle/>
        <a:p>
          <a:endParaRPr lang="de-DE"/>
        </a:p>
      </dgm:t>
    </dgm:pt>
    <dgm:pt modelId="{ABB418EC-3966-40F2-BFBA-28A95F6102B9}">
      <dgm:prSet phldrT="[Text]" custT="1"/>
      <dgm:spPr>
        <a:solidFill>
          <a:schemeClr val="bg1">
            <a:lumMod val="85000"/>
            <a:alpha val="90000"/>
          </a:schemeClr>
        </a:solidFill>
        <a:ln>
          <a:noFill/>
        </a:ln>
      </dgm:spPr>
      <dgm:t>
        <a:bodyPr/>
        <a:lstStyle/>
        <a:p>
          <a:r>
            <a:rPr lang="fr-FR" sz="1600" b="1" i="0" noProof="0" dirty="0" smtClean="0">
              <a:solidFill>
                <a:srgbClr val="C80F0E"/>
              </a:solidFill>
              <a:latin typeface="Arial"/>
            </a:rPr>
            <a:t>ci:grasp</a:t>
          </a:r>
          <a:r>
            <a:rPr lang="fr-FR" sz="1600" b="0" i="0" noProof="0" dirty="0" smtClean="0">
              <a:latin typeface="Arial"/>
            </a:rPr>
            <a:t> s'adresse aux décideurs et à leurs conseillers, ainsi qu'aux consultants, institutions de recherche, ONG et agences de développement internationales</a:t>
          </a:r>
          <a:endParaRPr lang="fr-FR" sz="1600" b="0" i="0" noProof="0" dirty="0">
            <a:latin typeface="Arial"/>
          </a:endParaRPr>
        </a:p>
      </dgm:t>
    </dgm:pt>
    <dgm:pt modelId="{4EE9C6CE-2DFA-4DF4-A815-835B962A018D}" type="parTrans" cxnId="{7487DA07-F5A6-4EC3-A26F-9A5100AF0A22}">
      <dgm:prSet/>
      <dgm:spPr/>
      <dgm:t>
        <a:bodyPr/>
        <a:lstStyle/>
        <a:p>
          <a:endParaRPr lang="de-DE"/>
        </a:p>
      </dgm:t>
    </dgm:pt>
    <dgm:pt modelId="{678B9752-74A6-4E41-9DE5-EA25A924867E}" type="sibTrans" cxnId="{7487DA07-F5A6-4EC3-A26F-9A5100AF0A22}">
      <dgm:prSet/>
      <dgm:spPr/>
      <dgm:t>
        <a:bodyPr/>
        <a:lstStyle/>
        <a:p>
          <a:endParaRPr lang="de-DE"/>
        </a:p>
      </dgm:t>
    </dgm:pt>
    <dgm:pt modelId="{B980EF8D-F0F5-46B8-AB9B-AAA6D8BC8A1E}">
      <dgm:prSet phldrT="[Text]" custT="1"/>
      <dgm:spPr>
        <a:solidFill>
          <a:schemeClr val="bg1">
            <a:lumMod val="50000"/>
          </a:schemeClr>
        </a:solidFill>
      </dgm:spPr>
      <dgm:t>
        <a:bodyPr/>
        <a:lstStyle/>
        <a:p>
          <a:r>
            <a:rPr lang="fr-FR" sz="2400" b="0" i="0" noProof="0" dirty="0" smtClean="0">
              <a:latin typeface="Arial"/>
            </a:rPr>
            <a:t>Objectif</a:t>
          </a:r>
          <a:endParaRPr lang="fr-FR" sz="2400" b="0" i="0" noProof="0" dirty="0">
            <a:latin typeface="Arial"/>
          </a:endParaRPr>
        </a:p>
      </dgm:t>
    </dgm:pt>
    <dgm:pt modelId="{39C4214D-20D0-42FB-A169-E775F6E7F70B}" type="sibTrans" cxnId="{36F0BAF2-828F-44D0-8534-FE23652E71BB}">
      <dgm:prSet/>
      <dgm:spPr/>
      <dgm:t>
        <a:bodyPr/>
        <a:lstStyle/>
        <a:p>
          <a:endParaRPr lang="de-DE"/>
        </a:p>
      </dgm:t>
    </dgm:pt>
    <dgm:pt modelId="{704E0F5B-37EE-4E9D-8F3F-162D6D8CCACD}" type="parTrans" cxnId="{36F0BAF2-828F-44D0-8534-FE23652E71BB}">
      <dgm:prSet/>
      <dgm:spPr/>
      <dgm:t>
        <a:bodyPr/>
        <a:lstStyle/>
        <a:p>
          <a:endParaRPr lang="de-DE"/>
        </a:p>
      </dgm:t>
    </dgm:pt>
    <dgm:pt modelId="{CCABA439-2516-2742-ABB9-6E079CD0CD09}">
      <dgm:prSet custT="1"/>
      <dgm:spPr>
        <a:solidFill>
          <a:schemeClr val="bg1">
            <a:lumMod val="85000"/>
            <a:alpha val="90000"/>
          </a:schemeClr>
        </a:solidFill>
        <a:ln>
          <a:noFill/>
        </a:ln>
      </dgm:spPr>
      <dgm:t>
        <a:bodyPr/>
        <a:lstStyle/>
        <a:p>
          <a:r>
            <a:rPr lang="fr-FR" sz="1600" b="0" i="0" noProof="0" smtClean="0">
              <a:latin typeface="Arial"/>
            </a:rPr>
            <a:t>Un </a:t>
          </a:r>
          <a:r>
            <a:rPr lang="fr-FR" sz="1600" b="1" i="0" noProof="0" smtClean="0">
              <a:solidFill>
                <a:srgbClr val="C80F0E"/>
              </a:solidFill>
              <a:latin typeface="Arial"/>
            </a:rPr>
            <a:t>« problème d'information » </a:t>
          </a:r>
          <a:r>
            <a:rPr lang="fr-FR" sz="1600" b="0" i="0" noProof="0" smtClean="0">
              <a:latin typeface="Arial"/>
            </a:rPr>
            <a:t>au moins autant qu'un </a:t>
          </a:r>
          <a:r>
            <a:rPr lang="fr-FR" sz="1600" b="1" i="0" noProof="0" smtClean="0">
              <a:solidFill>
                <a:srgbClr val="C80F0E"/>
              </a:solidFill>
              <a:latin typeface="Arial"/>
            </a:rPr>
            <a:t>« problème de connaissances »</a:t>
          </a:r>
          <a:endParaRPr lang="fr-FR" sz="1600" b="1" i="0" noProof="0">
            <a:solidFill>
              <a:srgbClr val="C80F0E"/>
            </a:solidFill>
            <a:latin typeface="Arial"/>
          </a:endParaRPr>
        </a:p>
      </dgm:t>
    </dgm:pt>
    <dgm:pt modelId="{4E437ED1-D405-0B4F-974A-49DB6D6226A5}" type="parTrans" cxnId="{3BEB1D2A-9F7F-4748-B252-81F79C3E7015}">
      <dgm:prSet/>
      <dgm:spPr/>
      <dgm:t>
        <a:bodyPr/>
        <a:lstStyle/>
        <a:p>
          <a:endParaRPr lang="de-DE"/>
        </a:p>
      </dgm:t>
    </dgm:pt>
    <dgm:pt modelId="{BAC4CA93-6D46-F34A-AA9E-F6B52EB561BD}" type="sibTrans" cxnId="{3BEB1D2A-9F7F-4748-B252-81F79C3E7015}">
      <dgm:prSet/>
      <dgm:spPr/>
      <dgm:t>
        <a:bodyPr/>
        <a:lstStyle/>
        <a:p>
          <a:endParaRPr lang="de-DE"/>
        </a:p>
      </dgm:t>
    </dgm:pt>
    <dgm:pt modelId="{5C296423-0ABF-4D43-A1DB-D1AB0C4053E7}" type="pres">
      <dgm:prSet presAssocID="{A44EDBEE-728E-4497-B4BA-96C2B1E6FA6B}" presName="Name0" presStyleCnt="0">
        <dgm:presLayoutVars>
          <dgm:dir/>
          <dgm:animLvl val="lvl"/>
          <dgm:resizeHandles val="exact"/>
        </dgm:presLayoutVars>
      </dgm:prSet>
      <dgm:spPr/>
      <dgm:t>
        <a:bodyPr/>
        <a:lstStyle/>
        <a:p>
          <a:endParaRPr lang="de-DE"/>
        </a:p>
      </dgm:t>
    </dgm:pt>
    <dgm:pt modelId="{98BF3E0A-E746-442C-A085-31AD8B653CE1}" type="pres">
      <dgm:prSet presAssocID="{F45D1355-7F03-4A2C-85E8-7C5CA5A05A2C}" presName="linNode" presStyleCnt="0"/>
      <dgm:spPr/>
      <dgm:t>
        <a:bodyPr/>
        <a:lstStyle/>
        <a:p>
          <a:endParaRPr lang="de-DE"/>
        </a:p>
      </dgm:t>
    </dgm:pt>
    <dgm:pt modelId="{CE13DA37-9199-46B2-ACAD-C478A5B493FE}" type="pres">
      <dgm:prSet presAssocID="{F45D1355-7F03-4A2C-85E8-7C5CA5A05A2C}" presName="parentText" presStyleLbl="node1" presStyleIdx="0" presStyleCnt="3" custScaleX="51891">
        <dgm:presLayoutVars>
          <dgm:chMax val="1"/>
          <dgm:bulletEnabled val="1"/>
        </dgm:presLayoutVars>
      </dgm:prSet>
      <dgm:spPr/>
      <dgm:t>
        <a:bodyPr/>
        <a:lstStyle/>
        <a:p>
          <a:endParaRPr lang="de-DE"/>
        </a:p>
      </dgm:t>
    </dgm:pt>
    <dgm:pt modelId="{D3ABCDD1-E709-4D6F-8000-C0F9D0DD3170}" type="pres">
      <dgm:prSet presAssocID="{F45D1355-7F03-4A2C-85E8-7C5CA5A05A2C}" presName="descendantText" presStyleLbl="alignAccFollowNode1" presStyleIdx="0" presStyleCnt="3" custScaleX="113946" custScaleY="121046">
        <dgm:presLayoutVars>
          <dgm:bulletEnabled val="1"/>
        </dgm:presLayoutVars>
      </dgm:prSet>
      <dgm:spPr/>
      <dgm:t>
        <a:bodyPr/>
        <a:lstStyle/>
        <a:p>
          <a:endParaRPr lang="de-DE"/>
        </a:p>
      </dgm:t>
    </dgm:pt>
    <dgm:pt modelId="{666EF9ED-2C14-40F0-AEF1-DC65FCC70E9B}" type="pres">
      <dgm:prSet presAssocID="{E6D0A20E-6F26-4882-97EE-50C158CECEE7}" presName="sp" presStyleCnt="0"/>
      <dgm:spPr/>
      <dgm:t>
        <a:bodyPr/>
        <a:lstStyle/>
        <a:p>
          <a:endParaRPr lang="de-DE"/>
        </a:p>
      </dgm:t>
    </dgm:pt>
    <dgm:pt modelId="{FC7858C8-37B1-4E79-8861-E4CCED515D90}" type="pres">
      <dgm:prSet presAssocID="{B980EF8D-F0F5-46B8-AB9B-AAA6D8BC8A1E}" presName="linNode" presStyleCnt="0"/>
      <dgm:spPr/>
      <dgm:t>
        <a:bodyPr/>
        <a:lstStyle/>
        <a:p>
          <a:endParaRPr lang="de-DE"/>
        </a:p>
      </dgm:t>
    </dgm:pt>
    <dgm:pt modelId="{EE788506-D445-4A80-80F6-DA1DE984F4CF}" type="pres">
      <dgm:prSet presAssocID="{B980EF8D-F0F5-46B8-AB9B-AAA6D8BC8A1E}" presName="parentText" presStyleLbl="node1" presStyleIdx="1" presStyleCnt="3" custScaleX="50351">
        <dgm:presLayoutVars>
          <dgm:chMax val="1"/>
          <dgm:bulletEnabled val="1"/>
        </dgm:presLayoutVars>
      </dgm:prSet>
      <dgm:spPr/>
      <dgm:t>
        <a:bodyPr/>
        <a:lstStyle/>
        <a:p>
          <a:endParaRPr lang="de-DE"/>
        </a:p>
      </dgm:t>
    </dgm:pt>
    <dgm:pt modelId="{20B38337-5881-4939-BC49-D2F676BDAB1C}" type="pres">
      <dgm:prSet presAssocID="{B980EF8D-F0F5-46B8-AB9B-AAA6D8BC8A1E}" presName="descendantText" presStyleLbl="alignAccFollowNode1" presStyleIdx="1" presStyleCnt="3" custScaleX="114812">
        <dgm:presLayoutVars>
          <dgm:bulletEnabled val="1"/>
        </dgm:presLayoutVars>
      </dgm:prSet>
      <dgm:spPr/>
      <dgm:t>
        <a:bodyPr/>
        <a:lstStyle/>
        <a:p>
          <a:endParaRPr lang="de-DE"/>
        </a:p>
      </dgm:t>
    </dgm:pt>
    <dgm:pt modelId="{9328ADD0-AF3F-4527-BA3B-FFA2F0A5E9B1}" type="pres">
      <dgm:prSet presAssocID="{39C4214D-20D0-42FB-A169-E775F6E7F70B}" presName="sp" presStyleCnt="0"/>
      <dgm:spPr/>
      <dgm:t>
        <a:bodyPr/>
        <a:lstStyle/>
        <a:p>
          <a:endParaRPr lang="de-DE"/>
        </a:p>
      </dgm:t>
    </dgm:pt>
    <dgm:pt modelId="{0C936DB1-C7C9-4EE2-B0D0-1191ABAA539B}" type="pres">
      <dgm:prSet presAssocID="{63E2DBA5-5344-4B2A-B517-661DBD656CD1}" presName="linNode" presStyleCnt="0"/>
      <dgm:spPr/>
      <dgm:t>
        <a:bodyPr/>
        <a:lstStyle/>
        <a:p>
          <a:endParaRPr lang="de-DE"/>
        </a:p>
      </dgm:t>
    </dgm:pt>
    <dgm:pt modelId="{9570FCDD-9D58-4085-AD4E-8CE14DDDBEAF}" type="pres">
      <dgm:prSet presAssocID="{63E2DBA5-5344-4B2A-B517-661DBD656CD1}" presName="parentText" presStyleLbl="node1" presStyleIdx="2" presStyleCnt="3" custScaleX="48963">
        <dgm:presLayoutVars>
          <dgm:chMax val="1"/>
          <dgm:bulletEnabled val="1"/>
        </dgm:presLayoutVars>
      </dgm:prSet>
      <dgm:spPr/>
      <dgm:t>
        <a:bodyPr/>
        <a:lstStyle/>
        <a:p>
          <a:endParaRPr lang="de-DE"/>
        </a:p>
      </dgm:t>
    </dgm:pt>
    <dgm:pt modelId="{C05A05E9-BBFA-4511-B94C-7A308753538C}" type="pres">
      <dgm:prSet presAssocID="{63E2DBA5-5344-4B2A-B517-661DBD656CD1}" presName="descendantText" presStyleLbl="alignAccFollowNode1" presStyleIdx="2" presStyleCnt="3" custScaleX="116870">
        <dgm:presLayoutVars>
          <dgm:bulletEnabled val="1"/>
        </dgm:presLayoutVars>
      </dgm:prSet>
      <dgm:spPr/>
      <dgm:t>
        <a:bodyPr/>
        <a:lstStyle/>
        <a:p>
          <a:endParaRPr lang="de-DE"/>
        </a:p>
      </dgm:t>
    </dgm:pt>
  </dgm:ptLst>
  <dgm:cxnLst>
    <dgm:cxn modelId="{7487DA07-F5A6-4EC3-A26F-9A5100AF0A22}" srcId="{63E2DBA5-5344-4B2A-B517-661DBD656CD1}" destId="{ABB418EC-3966-40F2-BFBA-28A95F6102B9}" srcOrd="0" destOrd="0" parTransId="{4EE9C6CE-2DFA-4DF4-A815-835B962A018D}" sibTransId="{678B9752-74A6-4E41-9DE5-EA25A924867E}"/>
    <dgm:cxn modelId="{9DD8805A-7ED4-4797-A08B-CA5D77154393}" type="presOf" srcId="{CCABA439-2516-2742-ABB9-6E079CD0CD09}" destId="{D3ABCDD1-E709-4D6F-8000-C0F9D0DD3170}" srcOrd="0" destOrd="1" presId="urn:microsoft.com/office/officeart/2005/8/layout/vList5"/>
    <dgm:cxn modelId="{36F0BAF2-828F-44D0-8534-FE23652E71BB}" srcId="{A44EDBEE-728E-4497-B4BA-96C2B1E6FA6B}" destId="{B980EF8D-F0F5-46B8-AB9B-AAA6D8BC8A1E}" srcOrd="1" destOrd="0" parTransId="{704E0F5B-37EE-4E9D-8F3F-162D6D8CCACD}" sibTransId="{39C4214D-20D0-42FB-A169-E775F6E7F70B}"/>
    <dgm:cxn modelId="{09B232F9-FEF5-41A8-8F1F-D64B4AD2D72A}" srcId="{B980EF8D-F0F5-46B8-AB9B-AAA6D8BC8A1E}" destId="{A28C8578-39CE-48FB-8266-B8913900FA2F}" srcOrd="0" destOrd="0" parTransId="{2DF5EF9C-EE2A-44D4-8653-F330769E8210}" sibTransId="{D289D8E5-19CA-4B9C-90D1-4D76736B95F1}"/>
    <dgm:cxn modelId="{49D7BAF2-DB3E-4A84-B344-B326BBB338EB}" type="presOf" srcId="{B980EF8D-F0F5-46B8-AB9B-AAA6D8BC8A1E}" destId="{EE788506-D445-4A80-80F6-DA1DE984F4CF}" srcOrd="0" destOrd="0" presId="urn:microsoft.com/office/officeart/2005/8/layout/vList5"/>
    <dgm:cxn modelId="{3BC42DB8-B3E8-40D4-8186-3241D87C63C2}" srcId="{A44EDBEE-728E-4497-B4BA-96C2B1E6FA6B}" destId="{F45D1355-7F03-4A2C-85E8-7C5CA5A05A2C}" srcOrd="0" destOrd="0" parTransId="{B0A29AE4-31B2-4D7D-969A-10B780F0EA77}" sibTransId="{E6D0A20E-6F26-4882-97EE-50C158CECEE7}"/>
    <dgm:cxn modelId="{3BEB1D2A-9F7F-4748-B252-81F79C3E7015}" srcId="{F45D1355-7F03-4A2C-85E8-7C5CA5A05A2C}" destId="{CCABA439-2516-2742-ABB9-6E079CD0CD09}" srcOrd="1" destOrd="0" parTransId="{4E437ED1-D405-0B4F-974A-49DB6D6226A5}" sibTransId="{BAC4CA93-6D46-F34A-AA9E-F6B52EB561BD}"/>
    <dgm:cxn modelId="{AD676DE2-6FAC-4864-9040-7C454D8E1CD9}" type="presOf" srcId="{F45D1355-7F03-4A2C-85E8-7C5CA5A05A2C}" destId="{CE13DA37-9199-46B2-ACAD-C478A5B493FE}" srcOrd="0" destOrd="0" presId="urn:microsoft.com/office/officeart/2005/8/layout/vList5"/>
    <dgm:cxn modelId="{32A2DDDC-AF0D-4DE0-8A5E-0356EDC9436A}" type="presOf" srcId="{A28C8578-39CE-48FB-8266-B8913900FA2F}" destId="{20B38337-5881-4939-BC49-D2F676BDAB1C}" srcOrd="0" destOrd="0" presId="urn:microsoft.com/office/officeart/2005/8/layout/vList5"/>
    <dgm:cxn modelId="{8DAB6319-7EB8-4DE0-8B7F-0A94B6536132}" srcId="{A44EDBEE-728E-4497-B4BA-96C2B1E6FA6B}" destId="{63E2DBA5-5344-4B2A-B517-661DBD656CD1}" srcOrd="2" destOrd="0" parTransId="{AAADC339-6D1F-4279-A7A7-428CD0BA2366}" sibTransId="{5698B958-A138-43F8-A5E9-0768E61447B5}"/>
    <dgm:cxn modelId="{FBB4BFC6-2727-4B08-9918-A7D73B3FE034}" type="presOf" srcId="{63E2DBA5-5344-4B2A-B517-661DBD656CD1}" destId="{9570FCDD-9D58-4085-AD4E-8CE14DDDBEAF}" srcOrd="0" destOrd="0" presId="urn:microsoft.com/office/officeart/2005/8/layout/vList5"/>
    <dgm:cxn modelId="{7102936B-E341-4159-B88F-F592CC559997}" srcId="{F45D1355-7F03-4A2C-85E8-7C5CA5A05A2C}" destId="{2C6F313C-2DBE-4095-96F0-66C02B8D9254}" srcOrd="0" destOrd="0" parTransId="{336FF2C6-10D5-4941-90A0-DC1E0827DF60}" sibTransId="{000DA3C1-D9BC-4733-BFF2-28B3B7E11842}"/>
    <dgm:cxn modelId="{517E0899-3A7A-4BF6-95C5-52E7F6912CB5}" type="presOf" srcId="{2C6F313C-2DBE-4095-96F0-66C02B8D9254}" destId="{D3ABCDD1-E709-4D6F-8000-C0F9D0DD3170}" srcOrd="0" destOrd="0" presId="urn:microsoft.com/office/officeart/2005/8/layout/vList5"/>
    <dgm:cxn modelId="{C19A60D3-5971-47E5-896C-14BAD64AD941}" type="presOf" srcId="{ABB418EC-3966-40F2-BFBA-28A95F6102B9}" destId="{C05A05E9-BBFA-4511-B94C-7A308753538C}" srcOrd="0" destOrd="0" presId="urn:microsoft.com/office/officeart/2005/8/layout/vList5"/>
    <dgm:cxn modelId="{55DB18C1-EFBC-4F78-9AE2-9916744461B7}" type="presOf" srcId="{A44EDBEE-728E-4497-B4BA-96C2B1E6FA6B}" destId="{5C296423-0ABF-4D43-A1DB-D1AB0C4053E7}" srcOrd="0" destOrd="0" presId="urn:microsoft.com/office/officeart/2005/8/layout/vList5"/>
    <dgm:cxn modelId="{6D65AF84-89F3-4FA8-A73A-559C1E88F46C}" type="presParOf" srcId="{5C296423-0ABF-4D43-A1DB-D1AB0C4053E7}" destId="{98BF3E0A-E746-442C-A085-31AD8B653CE1}" srcOrd="0" destOrd="0" presId="urn:microsoft.com/office/officeart/2005/8/layout/vList5"/>
    <dgm:cxn modelId="{F287BD06-2513-40D5-9237-0233B79E2A7C}" type="presParOf" srcId="{98BF3E0A-E746-442C-A085-31AD8B653CE1}" destId="{CE13DA37-9199-46B2-ACAD-C478A5B493FE}" srcOrd="0" destOrd="0" presId="urn:microsoft.com/office/officeart/2005/8/layout/vList5"/>
    <dgm:cxn modelId="{035794FD-2E9A-4B7B-851A-962AE02ECDEA}" type="presParOf" srcId="{98BF3E0A-E746-442C-A085-31AD8B653CE1}" destId="{D3ABCDD1-E709-4D6F-8000-C0F9D0DD3170}" srcOrd="1" destOrd="0" presId="urn:microsoft.com/office/officeart/2005/8/layout/vList5"/>
    <dgm:cxn modelId="{14DCC6A7-FDD3-411F-AC85-9453891290C0}" type="presParOf" srcId="{5C296423-0ABF-4D43-A1DB-D1AB0C4053E7}" destId="{666EF9ED-2C14-40F0-AEF1-DC65FCC70E9B}" srcOrd="1" destOrd="0" presId="urn:microsoft.com/office/officeart/2005/8/layout/vList5"/>
    <dgm:cxn modelId="{AF5A3E43-7FF2-456A-8706-44E2EC10B3F8}" type="presParOf" srcId="{5C296423-0ABF-4D43-A1DB-D1AB0C4053E7}" destId="{FC7858C8-37B1-4E79-8861-E4CCED515D90}" srcOrd="2" destOrd="0" presId="urn:microsoft.com/office/officeart/2005/8/layout/vList5"/>
    <dgm:cxn modelId="{6C94CD45-67F1-4FCF-821D-DA65494D3013}" type="presParOf" srcId="{FC7858C8-37B1-4E79-8861-E4CCED515D90}" destId="{EE788506-D445-4A80-80F6-DA1DE984F4CF}" srcOrd="0" destOrd="0" presId="urn:microsoft.com/office/officeart/2005/8/layout/vList5"/>
    <dgm:cxn modelId="{DF24367F-0106-4DFB-B6CE-D9913409E914}" type="presParOf" srcId="{FC7858C8-37B1-4E79-8861-E4CCED515D90}" destId="{20B38337-5881-4939-BC49-D2F676BDAB1C}" srcOrd="1" destOrd="0" presId="urn:microsoft.com/office/officeart/2005/8/layout/vList5"/>
    <dgm:cxn modelId="{60B894FB-FAB6-4036-81E8-9CEFE33D2BAE}" type="presParOf" srcId="{5C296423-0ABF-4D43-A1DB-D1AB0C4053E7}" destId="{9328ADD0-AF3F-4527-BA3B-FFA2F0A5E9B1}" srcOrd="3" destOrd="0" presId="urn:microsoft.com/office/officeart/2005/8/layout/vList5"/>
    <dgm:cxn modelId="{F0B62E42-9B9D-456F-B0B9-84A56CF0A95E}" type="presParOf" srcId="{5C296423-0ABF-4D43-A1DB-D1AB0C4053E7}" destId="{0C936DB1-C7C9-4EE2-B0D0-1191ABAA539B}" srcOrd="4" destOrd="0" presId="urn:microsoft.com/office/officeart/2005/8/layout/vList5"/>
    <dgm:cxn modelId="{337F7BF9-460E-47E4-B2B9-777EEA2072FE}" type="presParOf" srcId="{0C936DB1-C7C9-4EE2-B0D0-1191ABAA539B}" destId="{9570FCDD-9D58-4085-AD4E-8CE14DDDBEAF}" srcOrd="0" destOrd="0" presId="urn:microsoft.com/office/officeart/2005/8/layout/vList5"/>
    <dgm:cxn modelId="{5C1D9193-BA8A-4C42-B335-783780D85384}" type="presParOf" srcId="{0C936DB1-C7C9-4EE2-B0D0-1191ABAA539B}" destId="{C05A05E9-BBFA-4511-B94C-7A308753538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BCDD1-E709-4D6F-8000-C0F9D0DD3170}">
      <dsp:nvSpPr>
        <dsp:cNvPr id="0" name=""/>
        <dsp:cNvSpPr/>
      </dsp:nvSpPr>
      <dsp:spPr>
        <a:xfrm rot="5400000">
          <a:off x="4771056" y="-2694380"/>
          <a:ext cx="1235322" cy="6668302"/>
        </a:xfrm>
        <a:prstGeom prst="round2Same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fr-FR" sz="1600" b="0" i="0" kern="1200" noProof="0" smtClean="0">
              <a:latin typeface="Arial"/>
            </a:rPr>
            <a:t>Les connaissances au sujet de l'adaptation au changement climatique sont disponibles, mais elles ne sont pas structurées et pas faciles d'accès</a:t>
          </a:r>
          <a:endParaRPr lang="fr-FR" sz="1600" b="0" i="0" kern="1200" noProof="0">
            <a:latin typeface="Arial"/>
          </a:endParaRPr>
        </a:p>
        <a:p>
          <a:pPr marL="171450" lvl="1" indent="-171450" algn="l" defTabSz="711200">
            <a:lnSpc>
              <a:spcPct val="90000"/>
            </a:lnSpc>
            <a:spcBef>
              <a:spcPct val="0"/>
            </a:spcBef>
            <a:spcAft>
              <a:spcPct val="15000"/>
            </a:spcAft>
            <a:buChar char="••"/>
          </a:pPr>
          <a:r>
            <a:rPr lang="fr-FR" sz="1600" b="0" i="0" kern="1200" noProof="0" smtClean="0">
              <a:latin typeface="Arial"/>
            </a:rPr>
            <a:t>Un </a:t>
          </a:r>
          <a:r>
            <a:rPr lang="fr-FR" sz="1600" b="1" i="0" kern="1200" noProof="0" smtClean="0">
              <a:solidFill>
                <a:srgbClr val="C80F0E"/>
              </a:solidFill>
              <a:latin typeface="Arial"/>
            </a:rPr>
            <a:t>« problème d'information » </a:t>
          </a:r>
          <a:r>
            <a:rPr lang="fr-FR" sz="1600" b="0" i="0" kern="1200" noProof="0" smtClean="0">
              <a:latin typeface="Arial"/>
            </a:rPr>
            <a:t>au moins autant qu'un </a:t>
          </a:r>
          <a:r>
            <a:rPr lang="fr-FR" sz="1600" b="1" i="0" kern="1200" noProof="0" smtClean="0">
              <a:solidFill>
                <a:srgbClr val="C80F0E"/>
              </a:solidFill>
              <a:latin typeface="Arial"/>
            </a:rPr>
            <a:t>« problème de connaissances »</a:t>
          </a:r>
          <a:endParaRPr lang="fr-FR" sz="1600" b="1" i="0" kern="1200" noProof="0">
            <a:solidFill>
              <a:srgbClr val="C80F0E"/>
            </a:solidFill>
            <a:latin typeface="Arial"/>
          </a:endParaRPr>
        </a:p>
      </dsp:txBody>
      <dsp:txXfrm rot="-5400000">
        <a:off x="2054567" y="82412"/>
        <a:ext cx="6607999" cy="1114716"/>
      </dsp:txXfrm>
    </dsp:sp>
    <dsp:sp modelId="{CE13DA37-9199-46B2-ACAD-C478A5B493FE}">
      <dsp:nvSpPr>
        <dsp:cNvPr id="0" name=""/>
        <dsp:cNvSpPr/>
      </dsp:nvSpPr>
      <dsp:spPr>
        <a:xfrm>
          <a:off x="346398" y="1932"/>
          <a:ext cx="1708168" cy="1275674"/>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r-FR" sz="2400" b="0" i="0" kern="1200" noProof="0" dirty="0" smtClean="0">
              <a:latin typeface="Arial"/>
            </a:rPr>
            <a:t>Situation</a:t>
          </a:r>
          <a:endParaRPr lang="fr-FR" sz="2400" b="0" i="0" kern="1200" noProof="0" dirty="0">
            <a:latin typeface="Arial"/>
          </a:endParaRPr>
        </a:p>
      </dsp:txBody>
      <dsp:txXfrm>
        <a:off x="408671" y="64205"/>
        <a:ext cx="1583622" cy="1151128"/>
      </dsp:txXfrm>
    </dsp:sp>
    <dsp:sp modelId="{20B38337-5881-4939-BC49-D2F676BDAB1C}">
      <dsp:nvSpPr>
        <dsp:cNvPr id="0" name=""/>
        <dsp:cNvSpPr/>
      </dsp:nvSpPr>
      <dsp:spPr>
        <a:xfrm rot="5400000">
          <a:off x="4853093" y="-1380261"/>
          <a:ext cx="1020539" cy="6718981"/>
        </a:xfrm>
        <a:prstGeom prst="round2Same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fr-FR" sz="1600" b="1" i="0" kern="1200" noProof="0" dirty="0" smtClean="0">
              <a:solidFill>
                <a:srgbClr val="C80F0E"/>
              </a:solidFill>
              <a:latin typeface="Arial"/>
            </a:rPr>
            <a:t>ci:grasp</a:t>
          </a:r>
          <a:r>
            <a:rPr lang="fr-FR" sz="1600" b="0" i="0" kern="1200" noProof="0" dirty="0" smtClean="0">
              <a:latin typeface="Arial"/>
            </a:rPr>
            <a:t> fonctionne comme un système d'informations ouvert et interactif ; il aide à établir les priorités en matière de besoins d'adaptation et dans la planification et la mise en œuvre de mesures d'adaptation appropriées </a:t>
          </a:r>
          <a:endParaRPr lang="fr-FR" sz="1600" b="0" i="0" kern="1200" noProof="0" dirty="0">
            <a:latin typeface="Arial"/>
          </a:endParaRPr>
        </a:p>
      </dsp:txBody>
      <dsp:txXfrm rot="-5400000">
        <a:off x="2003873" y="1518778"/>
        <a:ext cx="6669162" cy="920901"/>
      </dsp:txXfrm>
    </dsp:sp>
    <dsp:sp modelId="{EE788506-D445-4A80-80F6-DA1DE984F4CF}">
      <dsp:nvSpPr>
        <dsp:cNvPr id="0" name=""/>
        <dsp:cNvSpPr/>
      </dsp:nvSpPr>
      <dsp:spPr>
        <a:xfrm>
          <a:off x="346398" y="1341391"/>
          <a:ext cx="1657474" cy="1275674"/>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r-FR" sz="2400" b="0" i="0" kern="1200" noProof="0" dirty="0" smtClean="0">
              <a:latin typeface="Arial"/>
            </a:rPr>
            <a:t>Objectif</a:t>
          </a:r>
          <a:endParaRPr lang="fr-FR" sz="2400" b="0" i="0" kern="1200" noProof="0" dirty="0">
            <a:latin typeface="Arial"/>
          </a:endParaRPr>
        </a:p>
      </dsp:txBody>
      <dsp:txXfrm>
        <a:off x="408671" y="1403664"/>
        <a:ext cx="1532928" cy="1151128"/>
      </dsp:txXfrm>
    </dsp:sp>
    <dsp:sp modelId="{C05A05E9-BBFA-4511-B94C-7A308753538C}">
      <dsp:nvSpPr>
        <dsp:cNvPr id="0" name=""/>
        <dsp:cNvSpPr/>
      </dsp:nvSpPr>
      <dsp:spPr>
        <a:xfrm rot="5400000">
          <a:off x="4867621" y="-101022"/>
          <a:ext cx="1020539" cy="6839419"/>
        </a:xfrm>
        <a:prstGeom prst="round2Same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fr-FR" sz="1600" b="1" i="0" kern="1200" noProof="0" dirty="0" smtClean="0">
              <a:solidFill>
                <a:srgbClr val="C80F0E"/>
              </a:solidFill>
              <a:latin typeface="Arial"/>
            </a:rPr>
            <a:t>ci:grasp</a:t>
          </a:r>
          <a:r>
            <a:rPr lang="fr-FR" sz="1600" b="0" i="0" kern="1200" noProof="0" dirty="0" smtClean="0">
              <a:latin typeface="Arial"/>
            </a:rPr>
            <a:t> s'adresse aux décideurs et à leurs conseillers, ainsi qu'aux consultants, institutions de recherche, ONG et agences de développement internationales</a:t>
          </a:r>
          <a:endParaRPr lang="fr-FR" sz="1600" b="0" i="0" kern="1200" noProof="0" dirty="0">
            <a:latin typeface="Arial"/>
          </a:endParaRPr>
        </a:p>
      </dsp:txBody>
      <dsp:txXfrm rot="-5400000">
        <a:off x="1958182" y="2858236"/>
        <a:ext cx="6789600" cy="920901"/>
      </dsp:txXfrm>
    </dsp:sp>
    <dsp:sp modelId="{9570FCDD-9D58-4085-AD4E-8CE14DDDBEAF}">
      <dsp:nvSpPr>
        <dsp:cNvPr id="0" name=""/>
        <dsp:cNvSpPr/>
      </dsp:nvSpPr>
      <dsp:spPr>
        <a:xfrm>
          <a:off x="346398" y="2680850"/>
          <a:ext cx="1611783" cy="1275674"/>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r-FR" sz="2400" b="0" i="0" kern="1200" noProof="0" dirty="0" smtClean="0">
              <a:latin typeface="Arial"/>
            </a:rPr>
            <a:t>Groupe cible</a:t>
          </a:r>
          <a:endParaRPr lang="fr-FR" sz="2400" b="0" i="0" kern="1200" noProof="0" dirty="0">
            <a:latin typeface="Arial"/>
          </a:endParaRPr>
        </a:p>
      </dsp:txBody>
      <dsp:txXfrm>
        <a:off x="408671" y="2743123"/>
        <a:ext cx="1487237" cy="115112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solidFill>
                  <a:schemeClr val="tx1"/>
                </a:solidFill>
                <a:latin typeface="Times"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Times"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solidFill>
                  <a:schemeClr val="tx1"/>
                </a:solidFill>
                <a:latin typeface="Times"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88620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latin typeface="Times" charset="0"/>
                <a:cs typeface="+mn-cs"/>
              </a:defRPr>
            </a:lvl1pPr>
          </a:lstStyle>
          <a:p>
            <a:pPr>
              <a:defRPr/>
            </a:pPr>
            <a:fld id="{F7A2D402-23C5-4592-A54D-82DEE6A29063}" type="slidenum">
              <a:rPr lang="de-DE"/>
              <a:pPr>
                <a:defRPr/>
              </a:pPr>
              <a:t>‹#›</a:t>
            </a:fld>
            <a:endParaRPr lang="de-DE"/>
          </a:p>
        </p:txBody>
      </p:sp>
    </p:spTree>
    <p:extLst>
      <p:ext uri="{BB962C8B-B14F-4D97-AF65-F5344CB8AC3E}">
        <p14:creationId xmlns:p14="http://schemas.microsoft.com/office/powerpoint/2010/main" val="2319221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bwMode="auto">
          <a:xfrm>
            <a:off x="0" y="9705975"/>
            <a:ext cx="6858000" cy="230188"/>
          </a:xfrm>
          <a:prstGeom prst="rect">
            <a:avLst/>
          </a:prstGeom>
          <a:solidFill>
            <a:srgbClr val="669900"/>
          </a:solid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lang="de-DE" sz="1000" b="1" kern="1200">
                <a:solidFill>
                  <a:schemeClr val="bg1"/>
                </a:solidFill>
                <a:latin typeface="Arial" pitchFamily="34" charset="0"/>
                <a:ea typeface="+mn-ea"/>
                <a:cs typeface="Arial" pitchFamily="34" charset="0"/>
              </a:defRPr>
            </a:lvl1pPr>
          </a:lstStyle>
          <a:p>
            <a:pPr>
              <a:defRPr/>
            </a:pPr>
            <a:fld id="{4443DEF8-AB96-403B-BAE6-6C884E5BB8A5}" type="slidenum">
              <a:rPr/>
              <a:pPr>
                <a:defRPr/>
              </a:pPr>
              <a:t>‹#›</a:t>
            </a:fld>
            <a:endParaRPr dirty="0"/>
          </a:p>
        </p:txBody>
      </p:sp>
      <p:sp>
        <p:nvSpPr>
          <p:cNvPr id="8194" name="Rectangle 2"/>
          <p:cNvSpPr>
            <a:spLocks noGrp="1" noChangeArrowheads="1"/>
          </p:cNvSpPr>
          <p:nvPr>
            <p:ph type="hdr" sz="quarter"/>
          </p:nvPr>
        </p:nvSpPr>
        <p:spPr bwMode="auto">
          <a:xfrm>
            <a:off x="0" y="0"/>
            <a:ext cx="2971800"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b="1">
                <a:solidFill>
                  <a:schemeClr val="tx1"/>
                </a:solidFill>
                <a:latin typeface="Arial" pitchFamily="34" charset="0"/>
                <a:cs typeface="Arial" pitchFamily="34" charset="0"/>
              </a:defRPr>
            </a:lvl1pPr>
          </a:lstStyle>
          <a:p>
            <a:pPr>
              <a:defRPr/>
            </a:pPr>
            <a:endParaRPr lang="de-DE"/>
          </a:p>
        </p:txBody>
      </p:sp>
      <p:sp>
        <p:nvSpPr>
          <p:cNvPr id="8195" name="Rectangle 3"/>
          <p:cNvSpPr>
            <a:spLocks noGrp="1" noChangeArrowheads="1"/>
          </p:cNvSpPr>
          <p:nvPr>
            <p:ph type="dt" idx="1"/>
          </p:nvPr>
        </p:nvSpPr>
        <p:spPr bwMode="auto">
          <a:xfrm>
            <a:off x="3886200" y="0"/>
            <a:ext cx="2971800"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chemeClr val="tx1"/>
                </a:solidFill>
                <a:latin typeface="Arial" pitchFamily="34" charset="0"/>
                <a:cs typeface="Arial" pitchFamily="34" charset="0"/>
              </a:defRPr>
            </a:lvl1pPr>
          </a:lstStyle>
          <a:p>
            <a:pPr>
              <a:defRPr/>
            </a:pPr>
            <a:endParaRPr lang="de-DE"/>
          </a:p>
        </p:txBody>
      </p:sp>
      <p:sp>
        <p:nvSpPr>
          <p:cNvPr id="19461" name="Rectangle 4"/>
          <p:cNvSpPr>
            <a:spLocks noGrp="1" noRot="1" noChangeAspect="1" noChangeArrowheads="1" noTextEdit="1"/>
          </p:cNvSpPr>
          <p:nvPr>
            <p:ph type="sldImg" idx="2"/>
          </p:nvPr>
        </p:nvSpPr>
        <p:spPr bwMode="auto">
          <a:xfrm>
            <a:off x="209550" y="312738"/>
            <a:ext cx="6403975" cy="4297362"/>
          </a:xfrm>
          <a:prstGeom prst="rect">
            <a:avLst/>
          </a:prstGeom>
          <a:noFill/>
          <a:ln w="9525">
            <a:solidFill>
              <a:srgbClr val="000000"/>
            </a:solidFill>
            <a:miter lim="800000"/>
            <a:headEnd/>
            <a:tailEnd/>
          </a:ln>
        </p:spPr>
      </p:sp>
      <p:sp>
        <p:nvSpPr>
          <p:cNvPr id="2" name="Rectangle 5"/>
          <p:cNvSpPr>
            <a:spLocks noGrp="1" noChangeArrowheads="1"/>
          </p:cNvSpPr>
          <p:nvPr>
            <p:ph type="body" sz="quarter" idx="3"/>
          </p:nvPr>
        </p:nvSpPr>
        <p:spPr bwMode="auto">
          <a:xfrm>
            <a:off x="212725" y="4724400"/>
            <a:ext cx="6413500" cy="4945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smtClean="0"/>
              <a:t>Klicken Sie, um die Formate des Vorlagentextes zu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9" name="Rectangle 6"/>
          <p:cNvSpPr>
            <a:spLocks noGrp="1" noChangeArrowheads="1"/>
          </p:cNvSpPr>
          <p:nvPr>
            <p:ph type="ftr" sz="quarter" idx="4"/>
          </p:nvPr>
        </p:nvSpPr>
        <p:spPr bwMode="auto">
          <a:xfrm>
            <a:off x="0" y="9705975"/>
            <a:ext cx="6143625" cy="230188"/>
          </a:xfrm>
          <a:prstGeom prst="rect">
            <a:avLst/>
          </a:prstGeom>
          <a:solidFill>
            <a:srgbClr val="669900"/>
          </a:solid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lang="de-DE" sz="1000" b="1" kern="1200">
                <a:solidFill>
                  <a:schemeClr val="bg1"/>
                </a:solidFill>
                <a:latin typeface="Arial" pitchFamily="34" charset="0"/>
                <a:ea typeface="+mn-ea"/>
                <a:cs typeface="Arial" pitchFamily="34" charset="0"/>
              </a:defRPr>
            </a:lvl1pPr>
          </a:lstStyle>
          <a:p>
            <a:pPr>
              <a:defRPr/>
            </a:pPr>
            <a:endParaRPr/>
          </a:p>
        </p:txBody>
      </p:sp>
    </p:spTree>
    <p:extLst>
      <p:ext uri="{BB962C8B-B14F-4D97-AF65-F5344CB8AC3E}">
        <p14:creationId xmlns:p14="http://schemas.microsoft.com/office/powerpoint/2010/main" val="5085157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kern="1200">
        <a:solidFill>
          <a:schemeClr val="tx1"/>
        </a:solidFill>
        <a:latin typeface="Arial" pitchFamily="34" charset="0"/>
        <a:ea typeface="+mn-ea"/>
        <a:cs typeface="Arial" pitchFamily="34" charset="0"/>
      </a:defRPr>
    </a:lvl1pPr>
    <a:lvl2pPr marL="180975" indent="-180975" algn="l" rtl="0" eaLnBrk="0" fontAlgn="base" hangingPunct="0">
      <a:spcBef>
        <a:spcPct val="30000"/>
      </a:spcBef>
      <a:spcAft>
        <a:spcPct val="0"/>
      </a:spcAft>
      <a:buClr>
        <a:srgbClr val="669900"/>
      </a:buClr>
      <a:buFont typeface="Wingdings" pitchFamily="2" charset="2"/>
      <a:buChar char="§"/>
      <a:defRPr sz="1200" kern="1200">
        <a:solidFill>
          <a:schemeClr val="tx1"/>
        </a:solidFill>
        <a:latin typeface="Arial" pitchFamily="34" charset="0"/>
        <a:ea typeface="Adobe Fangsong Std R" pitchFamily="18" charset="-128"/>
        <a:cs typeface="Arial" pitchFamily="34" charset="0"/>
      </a:defRPr>
    </a:lvl2pPr>
    <a:lvl3pPr marL="266700" indent="-90488" algn="l" rtl="0" eaLnBrk="0" fontAlgn="base" hangingPunct="0">
      <a:spcBef>
        <a:spcPct val="30000"/>
      </a:spcBef>
      <a:spcAft>
        <a:spcPct val="0"/>
      </a:spcAft>
      <a:buClr>
        <a:srgbClr val="669900"/>
      </a:buClr>
      <a:buFont typeface="Wingdings" pitchFamily="2" charset="2"/>
      <a:buChar char="§"/>
      <a:defRPr sz="1000" kern="1200">
        <a:solidFill>
          <a:schemeClr val="tx1"/>
        </a:solidFill>
        <a:latin typeface="Arial" pitchFamily="34" charset="0"/>
        <a:ea typeface="Adobe Fangsong Std R" pitchFamily="18" charset="-128"/>
        <a:cs typeface="Arial" charset="0"/>
      </a:defRPr>
    </a:lvl3pPr>
    <a:lvl4pPr marL="447675" indent="-90488" algn="l" rtl="0" eaLnBrk="0" fontAlgn="base" hangingPunct="0">
      <a:spcBef>
        <a:spcPct val="30000"/>
      </a:spcBef>
      <a:spcAft>
        <a:spcPct val="0"/>
      </a:spcAft>
      <a:buClr>
        <a:srgbClr val="669900"/>
      </a:buClr>
      <a:buFont typeface="Wingdings" pitchFamily="2" charset="2"/>
      <a:buChar char="§"/>
      <a:defRPr sz="800" kern="1200">
        <a:solidFill>
          <a:schemeClr val="tx1"/>
        </a:solidFill>
        <a:latin typeface="Arial" pitchFamily="34" charset="0"/>
        <a:ea typeface="Adobe Fangsong Std R" pitchFamily="18" charset="-128"/>
        <a:cs typeface="Arial" charset="0"/>
      </a:defRPr>
    </a:lvl4pPr>
    <a:lvl5pPr marL="719138" indent="-95250" algn="l" rtl="0" eaLnBrk="0" fontAlgn="base" hangingPunct="0">
      <a:spcBef>
        <a:spcPct val="30000"/>
      </a:spcBef>
      <a:spcAft>
        <a:spcPct val="0"/>
      </a:spcAft>
      <a:buClr>
        <a:srgbClr val="669900"/>
      </a:buClr>
      <a:buFont typeface="Wingdings" pitchFamily="2" charset="2"/>
      <a:buChar char="§"/>
      <a:defRPr sz="800" b="1" kern="1200">
        <a:solidFill>
          <a:srgbClr val="669900"/>
        </a:solidFill>
        <a:latin typeface="Arial" pitchFamily="34" charset="0"/>
        <a:ea typeface="Adobe Fangsong Std R" pitchFamily="18"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nummernplatzhalter 3"/>
          <p:cNvSpPr>
            <a:spLocks noGrp="1"/>
          </p:cNvSpPr>
          <p:nvPr>
            <p:ph type="sldNum" sz="quarter" idx="5"/>
          </p:nvPr>
        </p:nvSpPr>
        <p:spPr/>
        <p:txBody>
          <a:bodyPr/>
          <a:lstStyle/>
          <a:p>
            <a:pPr algn="r">
              <a:buNone/>
            </a:pPr>
            <a:fld id="{0F219F58-6868-402C-86F3-C5CB20BE99C9}" type="slidenum">
              <a:rPr lang="fr-FR" sz="1000" b="1" i="0" smtClean="0">
                <a:solidFill>
                  <a:schemeClr val="bg1"/>
                </a:solidFill>
                <a:latin typeface="Arial"/>
                <a:cs typeface="Arial"/>
              </a:rPr>
              <a:pPr algn="r">
                <a:buNone/>
              </a:pPr>
              <a:t>1</a:t>
            </a:fld>
            <a:endParaRPr lang="fr-FR" dirty="0" smtClean="0">
              <a:latin typeface="Arial"/>
              <a:cs typeface="Arial"/>
            </a:endParaRPr>
          </a:p>
        </p:txBody>
      </p:sp>
      <p:sp>
        <p:nvSpPr>
          <p:cNvPr id="20483" name="Folienbildplatzhalter 5"/>
          <p:cNvSpPr>
            <a:spLocks noGrp="1" noRot="1" noChangeAspect="1" noTextEdit="1"/>
          </p:cNvSpPr>
          <p:nvPr>
            <p:ph type="sldImg"/>
          </p:nvPr>
        </p:nvSpPr>
        <p:spPr>
          <a:xfrm>
            <a:off x="546100" y="312738"/>
            <a:ext cx="5730875" cy="4297362"/>
          </a:xfrm>
          <a:ln/>
        </p:spPr>
      </p:sp>
      <p:sp>
        <p:nvSpPr>
          <p:cNvPr id="20484" name="Notizenplatzhalter 6"/>
          <p:cNvSpPr>
            <a:spLocks noGrp="1"/>
          </p:cNvSpPr>
          <p:nvPr>
            <p:ph type="body" idx="1"/>
          </p:nvPr>
        </p:nvSpPr>
        <p:spPr>
          <a:noFill/>
          <a:ln/>
        </p:spPr>
        <p:txBody>
          <a:bodyPr/>
          <a:lstStyle/>
          <a:p>
            <a:endParaRPr lang="fr-FR" dirty="0" smtClean="0">
              <a:latin typeface="Arial" charset="0"/>
              <a:cs typeface="Arial" charset="0"/>
            </a:endParaRPr>
          </a:p>
        </p:txBody>
      </p:sp>
    </p:spTree>
    <p:extLst>
      <p:ext uri="{BB962C8B-B14F-4D97-AF65-F5344CB8AC3E}">
        <p14:creationId xmlns:p14="http://schemas.microsoft.com/office/powerpoint/2010/main" val="511479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30875" cy="4297362"/>
          </a:xfrm>
        </p:spPr>
      </p:sp>
      <p:sp>
        <p:nvSpPr>
          <p:cNvPr id="3" name="Notizenplatzhalter 2"/>
          <p:cNvSpPr>
            <a:spLocks noGrp="1"/>
          </p:cNvSpPr>
          <p:nvPr>
            <p:ph type="body" idx="1"/>
          </p:nvPr>
        </p:nvSpPr>
        <p:spPr/>
        <p:txBody>
          <a:bodyPr>
            <a:normAutofit/>
          </a:bodyPr>
          <a:lstStyle/>
          <a:p>
            <a:pPr algn="l">
              <a:buNone/>
            </a:pPr>
            <a:r>
              <a:rPr lang="fr-FR" sz="1200" b="0" i="0" u="sng" noProof="0" dirty="0" smtClean="0">
                <a:solidFill>
                  <a:srgbClr val="000000"/>
                </a:solidFill>
                <a:latin typeface="Arial"/>
                <a:cs typeface="Arial"/>
              </a:rPr>
              <a:t>Expliquez</a:t>
            </a:r>
            <a:r>
              <a:rPr lang="fr-FR" sz="1200" b="0" i="0" noProof="0" dirty="0" smtClean="0">
                <a:solidFill>
                  <a:srgbClr val="000000"/>
                </a:solidFill>
                <a:latin typeface="Arial"/>
                <a:cs typeface="Arial"/>
              </a:rPr>
              <a:t> </a:t>
            </a:r>
          </a:p>
          <a:p>
            <a:pPr algn="l">
              <a:buClr>
                <a:srgbClr val="000000"/>
              </a:buClr>
              <a:buFont typeface="Arial"/>
              <a:buChar char="•"/>
            </a:pPr>
            <a:r>
              <a:rPr lang="fr-FR" sz="1200" b="0" i="0" noProof="0" dirty="0" smtClean="0">
                <a:solidFill>
                  <a:srgbClr val="000000"/>
                </a:solidFill>
                <a:latin typeface="Arial"/>
                <a:cs typeface="Arial"/>
              </a:rPr>
              <a:t> ci:grasp</a:t>
            </a:r>
            <a:r>
              <a:rPr lang="fr-FR" sz="1200" b="0" i="0" baseline="0" noProof="0" dirty="0" smtClean="0">
                <a:solidFill>
                  <a:srgbClr val="000000"/>
                </a:solidFill>
                <a:latin typeface="Arial"/>
                <a:cs typeface="Arial"/>
              </a:rPr>
              <a:t> est conjointement mis en œuvre par la GIZ et le PIK</a:t>
            </a:r>
          </a:p>
          <a:p>
            <a:pPr algn="l">
              <a:buClr>
                <a:srgbClr val="000000"/>
              </a:buClr>
              <a:buFont typeface="Arial"/>
              <a:buChar char="•"/>
            </a:pPr>
            <a:r>
              <a:rPr lang="fr-FR" sz="1200" b="0" i="0" baseline="0" noProof="0" dirty="0" smtClean="0">
                <a:solidFill>
                  <a:srgbClr val="000000"/>
                </a:solidFill>
                <a:latin typeface="Arial"/>
                <a:cs typeface="Arial"/>
              </a:rPr>
              <a:t> Alors que le PIK contribue avec son expertise scientifique, ses données et modèles climatiques, la GIZ apporte sa compétence en matière de renforcement de capacités et de mise en réseau, ainsi que son portefeuille de projets d'adaptation.</a:t>
            </a:r>
          </a:p>
          <a:p>
            <a:pPr algn="l">
              <a:buClr>
                <a:srgbClr val="000000"/>
              </a:buClr>
              <a:buFont typeface="Arial"/>
              <a:buChar char="•"/>
            </a:pPr>
            <a:r>
              <a:rPr lang="fr-FR" sz="1200" b="0" i="0" baseline="0" noProof="0" dirty="0" smtClean="0">
                <a:solidFill>
                  <a:srgbClr val="000000"/>
                </a:solidFill>
                <a:latin typeface="Arial"/>
                <a:cs typeface="Arial"/>
              </a:rPr>
              <a:t> Le projet est financé par l'initiative ICI et se distingue des autres projets ICI par son caractère plutôt technique (par opposition aux projets axés sur la mise en œuvre)</a:t>
            </a:r>
          </a:p>
          <a:p>
            <a:pPr algn="l">
              <a:buClr>
                <a:srgbClr val="000000"/>
              </a:buClr>
              <a:buFont typeface="Arial"/>
              <a:buChar char="•"/>
            </a:pPr>
            <a:r>
              <a:rPr lang="fr-FR" sz="1200" b="0" i="0" baseline="0" noProof="0" dirty="0" smtClean="0">
                <a:solidFill>
                  <a:srgbClr val="000000"/>
                </a:solidFill>
                <a:latin typeface="Arial"/>
                <a:cs typeface="Arial"/>
              </a:rPr>
              <a:t> La première phase couvre essentiellement la phase de développement de la plateforme.</a:t>
            </a:r>
          </a:p>
          <a:p>
            <a:pPr algn="l">
              <a:buClr>
                <a:srgbClr val="000000"/>
              </a:buClr>
              <a:buFont typeface="Arial"/>
              <a:buChar char="•"/>
            </a:pPr>
            <a:r>
              <a:rPr lang="fr-FR" sz="1200" b="0" i="0" baseline="0" noProof="0" dirty="0" smtClean="0">
                <a:solidFill>
                  <a:srgbClr val="000000"/>
                </a:solidFill>
                <a:latin typeface="Arial"/>
                <a:cs typeface="Arial"/>
              </a:rPr>
              <a:t> Au cours de la deuxième phase, la plateforme sera développée davantage dans le cadre du nouveau projet BMU ICI ... (voir diapo).</a:t>
            </a:r>
            <a:endParaRPr lang="fr-FR" noProof="0" dirty="0">
              <a:solidFill>
                <a:schemeClr val="tx1"/>
              </a:solidFill>
            </a:endParaRPr>
          </a:p>
        </p:txBody>
      </p:sp>
      <p:sp>
        <p:nvSpPr>
          <p:cNvPr id="4" name="Foliennummernplatzhalter 3"/>
          <p:cNvSpPr>
            <a:spLocks noGrp="1"/>
          </p:cNvSpPr>
          <p:nvPr>
            <p:ph type="sldNum" sz="quarter" idx="10"/>
          </p:nvPr>
        </p:nvSpPr>
        <p:spPr/>
        <p:txBody>
          <a:bodyPr/>
          <a:lstStyle/>
          <a:p>
            <a:pPr algn="r">
              <a:buNone/>
            </a:pPr>
            <a:fld id="{276F4F92-661F-4424-ADED-7D3829A4203F}" type="slidenum">
              <a:rPr lang="fr-FR" sz="1000" b="1" i="0" smtClean="0">
                <a:solidFill>
                  <a:schemeClr val="bg1"/>
                </a:solidFill>
                <a:latin typeface="Arial"/>
                <a:ea typeface="+mn-ea"/>
                <a:cs typeface="Arial"/>
              </a:rPr>
              <a:pPr algn="r">
                <a:buNone/>
              </a:pPr>
              <a:t>10</a:t>
            </a:fld>
            <a:endParaRPr lang="fr-FR" sz="1000" b="1" i="0" dirty="0">
              <a:solidFill>
                <a:schemeClr val="bg1"/>
              </a:solidFill>
              <a:latin typeface="Arial"/>
              <a:ea typeface="+mn-ea"/>
              <a:cs typeface="Arial"/>
            </a:endParaRPr>
          </a:p>
        </p:txBody>
      </p:sp>
    </p:spTree>
    <p:extLst>
      <p:ext uri="{BB962C8B-B14F-4D97-AF65-F5344CB8AC3E}">
        <p14:creationId xmlns:p14="http://schemas.microsoft.com/office/powerpoint/2010/main" val="3013563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30875" cy="4297362"/>
          </a:xfrm>
        </p:spPr>
      </p:sp>
      <p:sp>
        <p:nvSpPr>
          <p:cNvPr id="3" name="Notizenplatzhalter 2"/>
          <p:cNvSpPr>
            <a:spLocks noGrp="1"/>
          </p:cNvSpPr>
          <p:nvPr>
            <p:ph type="body" idx="1"/>
          </p:nvPr>
        </p:nvSpPr>
        <p:spPr/>
        <p:txBody>
          <a:bodyPr>
            <a:normAutofit/>
          </a:bodyPr>
          <a:lstStyle/>
          <a:p>
            <a:pPr algn="l" defTabSz="886419">
              <a:buNone/>
            </a:pPr>
            <a:r>
              <a:rPr lang="fr-FR" sz="1200" b="0" i="0" u="sng" noProof="0" dirty="0" smtClean="0">
                <a:solidFill>
                  <a:srgbClr val="000000"/>
                </a:solidFill>
                <a:latin typeface="Arial"/>
                <a:cs typeface="Arial"/>
              </a:rPr>
              <a:t>Expliquez</a:t>
            </a:r>
          </a:p>
          <a:p>
            <a:pPr marL="171450" indent="-171450" algn="l" defTabSz="886419">
              <a:buClr>
                <a:srgbClr val="000000"/>
              </a:buClr>
              <a:buFont typeface="Arial"/>
              <a:buChar char="•"/>
            </a:pPr>
            <a:r>
              <a:rPr lang="fr-FR" sz="1200" b="0" i="0" noProof="0" dirty="0" smtClean="0">
                <a:solidFill>
                  <a:srgbClr val="000000"/>
                </a:solidFill>
                <a:latin typeface="Arial"/>
                <a:cs typeface="Arial"/>
              </a:rPr>
              <a:t>Contexte : ci:grasp est le résultat d'une coopération antérieure</a:t>
            </a:r>
            <a:r>
              <a:rPr lang="fr-FR" sz="1200" b="0" i="0" baseline="0" noProof="0" dirty="0" smtClean="0">
                <a:solidFill>
                  <a:srgbClr val="000000"/>
                </a:solidFill>
                <a:latin typeface="Arial"/>
                <a:cs typeface="Arial"/>
              </a:rPr>
              <a:t> du</a:t>
            </a:r>
            <a:r>
              <a:rPr lang="fr-FR" sz="1200" b="0" i="0" noProof="0" dirty="0" smtClean="0">
                <a:solidFill>
                  <a:srgbClr val="000000"/>
                </a:solidFill>
                <a:latin typeface="Arial"/>
                <a:cs typeface="Arial"/>
              </a:rPr>
              <a:t> PIK et de la GIZ pour l'adaptation au changement climatique et les informations climatiques ;</a:t>
            </a:r>
            <a:r>
              <a:rPr lang="fr-FR" sz="1200" b="0" i="0" baseline="0" noProof="0" dirty="0" smtClean="0">
                <a:solidFill>
                  <a:srgbClr val="000000"/>
                </a:solidFill>
                <a:latin typeface="Arial"/>
                <a:cs typeface="Arial"/>
              </a:rPr>
              <a:t> le projet ci:grasp a été initié sur la base l'idée que les connaissances (… voir diapo)</a:t>
            </a:r>
            <a:endParaRPr lang="fr-FR" noProof="0" dirty="0" smtClean="0"/>
          </a:p>
          <a:p>
            <a:pPr marL="171450" indent="-171450" algn="l">
              <a:buClr>
                <a:srgbClr val="000000"/>
              </a:buClr>
              <a:buFont typeface="Arial"/>
              <a:buChar char="•"/>
            </a:pPr>
            <a:r>
              <a:rPr lang="fr-FR" sz="1200" b="0" i="0" noProof="0" dirty="0" smtClean="0">
                <a:solidFill>
                  <a:srgbClr val="000000"/>
                </a:solidFill>
                <a:latin typeface="Arial"/>
                <a:cs typeface="Arial"/>
              </a:rPr>
              <a:t>Objectif : l'objectif</a:t>
            </a:r>
            <a:r>
              <a:rPr lang="fr-FR" sz="1200" b="0" i="0" baseline="0" noProof="0" dirty="0" smtClean="0">
                <a:solidFill>
                  <a:srgbClr val="000000"/>
                </a:solidFill>
                <a:latin typeface="Arial"/>
                <a:cs typeface="Arial"/>
              </a:rPr>
              <a:t> du projet consistait à développer un système d'informations ouvert et interactif (…voir diapo) avec l'intention </a:t>
            </a:r>
            <a:r>
              <a:rPr lang="fr-FR" sz="1200" b="0" i="0" noProof="0" dirty="0" smtClean="0">
                <a:solidFill>
                  <a:srgbClr val="000000"/>
                </a:solidFill>
                <a:latin typeface="Arial"/>
                <a:cs typeface="Arial"/>
              </a:rPr>
              <a:t>de combler</a:t>
            </a:r>
            <a:r>
              <a:rPr lang="fr-FR" sz="1200" b="0" i="0" baseline="0" noProof="0" dirty="0" smtClean="0">
                <a:solidFill>
                  <a:srgbClr val="000000"/>
                </a:solidFill>
                <a:latin typeface="Arial"/>
                <a:cs typeface="Arial"/>
              </a:rPr>
              <a:t> </a:t>
            </a:r>
            <a:r>
              <a:rPr lang="fr-FR" sz="1200" b="0" i="0" noProof="0" dirty="0" smtClean="0">
                <a:solidFill>
                  <a:srgbClr val="000000"/>
                </a:solidFill>
                <a:latin typeface="Arial"/>
                <a:cs typeface="Arial"/>
              </a:rPr>
              <a:t>une lacune en matière de mise à disposition d'informations </a:t>
            </a:r>
            <a:r>
              <a:rPr lang="fr-FR" sz="1200" b="0" i="0" baseline="0" noProof="0" dirty="0" smtClean="0">
                <a:solidFill>
                  <a:srgbClr val="000000"/>
                </a:solidFill>
                <a:latin typeface="Arial"/>
                <a:cs typeface="Arial"/>
              </a:rPr>
              <a:t> climatiques</a:t>
            </a:r>
          </a:p>
          <a:p>
            <a:pPr marL="171450" indent="-171450" algn="l">
              <a:buClr>
                <a:srgbClr val="000000"/>
              </a:buClr>
              <a:buFont typeface="Arial"/>
              <a:buChar char="•"/>
            </a:pPr>
            <a:r>
              <a:rPr lang="fr-FR" sz="1200" b="0" i="0" baseline="0" noProof="0" dirty="0" smtClean="0">
                <a:solidFill>
                  <a:srgbClr val="000000"/>
                </a:solidFill>
                <a:latin typeface="Arial"/>
                <a:cs typeface="Arial"/>
              </a:rPr>
              <a:t>Groupe cible : décideurs dans les gouvernements, ministères et agences de recherche, mais également .... (voir diapo).</a:t>
            </a:r>
            <a:endParaRPr lang="fr-FR" noProof="0" dirty="0"/>
          </a:p>
        </p:txBody>
      </p:sp>
      <p:sp>
        <p:nvSpPr>
          <p:cNvPr id="4" name="Foliennummernplatzhalter 3"/>
          <p:cNvSpPr>
            <a:spLocks noGrp="1"/>
          </p:cNvSpPr>
          <p:nvPr>
            <p:ph type="sldNum" sz="quarter" idx="10"/>
          </p:nvPr>
        </p:nvSpPr>
        <p:spPr/>
        <p:txBody>
          <a:bodyPr/>
          <a:lstStyle/>
          <a:p>
            <a:pPr algn="r">
              <a:buNone/>
            </a:pPr>
            <a:fld id="{276F4F92-661F-4424-ADED-7D3829A4203F}" type="slidenum">
              <a:rPr lang="fr-FR" sz="1000" b="1" i="0" smtClean="0">
                <a:solidFill>
                  <a:schemeClr val="bg1"/>
                </a:solidFill>
                <a:latin typeface="Arial"/>
                <a:ea typeface="+mn-ea"/>
                <a:cs typeface="Arial"/>
              </a:rPr>
              <a:pPr algn="r">
                <a:buNone/>
              </a:pPr>
              <a:t>11</a:t>
            </a:fld>
            <a:endParaRPr lang="fr-FR" sz="1000" b="1" i="0" dirty="0">
              <a:solidFill>
                <a:schemeClr val="bg1"/>
              </a:solidFill>
              <a:latin typeface="Arial"/>
              <a:ea typeface="+mn-ea"/>
              <a:cs typeface="Arial"/>
            </a:endParaRPr>
          </a:p>
        </p:txBody>
      </p:sp>
    </p:spTree>
    <p:extLst>
      <p:ext uri="{BB962C8B-B14F-4D97-AF65-F5344CB8AC3E}">
        <p14:creationId xmlns:p14="http://schemas.microsoft.com/office/powerpoint/2010/main" val="1355796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30875" cy="4297362"/>
          </a:xfrm>
        </p:spPr>
      </p:sp>
      <p:sp>
        <p:nvSpPr>
          <p:cNvPr id="3" name="Notizenplatzhalter 2"/>
          <p:cNvSpPr>
            <a:spLocks noGrp="1"/>
          </p:cNvSpPr>
          <p:nvPr>
            <p:ph type="body" idx="1"/>
          </p:nvPr>
        </p:nvSpPr>
        <p:spPr/>
        <p:txBody>
          <a:bodyPr>
            <a:normAutofit/>
          </a:bodyPr>
          <a:lstStyle/>
          <a:p>
            <a:pPr algn="l" defTabSz="886419">
              <a:buNone/>
            </a:pPr>
            <a:r>
              <a:rPr lang="fr-FR" sz="1200" b="0" i="0" u="sng" noProof="0" dirty="0" smtClean="0">
                <a:solidFill>
                  <a:srgbClr val="000000"/>
                </a:solidFill>
                <a:latin typeface="Calibri"/>
                <a:ea typeface="Arial Unicode MS"/>
                <a:cs typeface="Tahoma"/>
              </a:rPr>
              <a:t> Expliquez</a:t>
            </a:r>
            <a:r>
              <a:rPr lang="fr-FR" sz="1200" b="0" i="0" noProof="0" dirty="0" smtClean="0">
                <a:solidFill>
                  <a:srgbClr val="000000"/>
                </a:solidFill>
                <a:latin typeface="Calibri"/>
                <a:ea typeface="Arial Unicode MS"/>
                <a:cs typeface="Tahoma"/>
              </a:rPr>
              <a:t> </a:t>
            </a:r>
          </a:p>
          <a:p>
            <a:pPr algn="l" defTabSz="886419">
              <a:buClr>
                <a:srgbClr val="000000"/>
              </a:buClr>
              <a:buFont typeface="Arial"/>
              <a:buChar char="•"/>
            </a:pPr>
            <a:r>
              <a:rPr lang="fr-FR" sz="1200" b="0" i="0" noProof="0" dirty="0" smtClean="0">
                <a:solidFill>
                  <a:srgbClr val="000000"/>
                </a:solidFill>
                <a:latin typeface="Calibri"/>
                <a:ea typeface="Arial Unicode MS"/>
                <a:cs typeface="Tahoma"/>
              </a:rPr>
              <a:t> La structure de la plateforme répond au problème qui fait que les informations et connaissances climatiques ne sont pas toujours disponibles sous une forme structurée.</a:t>
            </a:r>
          </a:p>
          <a:p>
            <a:pPr algn="l" defTabSz="886419">
              <a:buClr>
                <a:srgbClr val="000000"/>
              </a:buClr>
              <a:buFont typeface="Arial"/>
              <a:buChar char="•"/>
            </a:pPr>
            <a:r>
              <a:rPr lang="fr-FR" sz="1200" b="0" i="0" noProof="0" dirty="0" smtClean="0">
                <a:solidFill>
                  <a:srgbClr val="000000"/>
                </a:solidFill>
                <a:latin typeface="Calibri"/>
                <a:ea typeface="Arial Unicode MS"/>
                <a:cs typeface="Tahoma"/>
              </a:rPr>
              <a:t> Les informations sont structurées en fonction de trois catégories principales... </a:t>
            </a:r>
          </a:p>
          <a:p>
            <a:pPr algn="l" defTabSz="886419">
              <a:buClr>
                <a:srgbClr val="000000"/>
              </a:buClr>
              <a:buFont typeface="Arial"/>
              <a:buChar char="•"/>
            </a:pPr>
            <a:r>
              <a:rPr lang="fr-FR" sz="1200" b="0" i="0" noProof="0" dirty="0" smtClean="0">
                <a:solidFill>
                  <a:srgbClr val="000000"/>
                </a:solidFill>
                <a:latin typeface="Calibri"/>
                <a:ea typeface="Arial Unicode MS"/>
                <a:cs typeface="Tahoma"/>
              </a:rPr>
              <a:t> </a:t>
            </a:r>
            <a:r>
              <a:rPr lang="fr-FR" sz="1200" b="0" i="1" noProof="0" dirty="0" smtClean="0">
                <a:solidFill>
                  <a:srgbClr val="000000"/>
                </a:solidFill>
                <a:latin typeface="Calibri"/>
                <a:ea typeface="Arial Unicode MS"/>
                <a:cs typeface="Tahoma"/>
              </a:rPr>
              <a:t>Le PIK - grâce à son expertise en climatologie - fournit des données et cartes climatiques et garantit la fiabilité scientifique de toutes les informations</a:t>
            </a:r>
          </a:p>
          <a:p>
            <a:pPr algn="l" defTabSz="886419">
              <a:buClr>
                <a:srgbClr val="000000"/>
              </a:buClr>
              <a:buFont typeface="Arial"/>
              <a:buChar char="•"/>
            </a:pPr>
            <a:r>
              <a:rPr lang="fr-FR" sz="1200" b="0" i="1" noProof="0" dirty="0" smtClean="0">
                <a:solidFill>
                  <a:srgbClr val="000000"/>
                </a:solidFill>
                <a:latin typeface="Calibri"/>
                <a:ea typeface="Arial Unicode MS"/>
                <a:cs typeface="Tahoma"/>
              </a:rPr>
              <a:t> La GIZ contribue à travers son portefeuille de projets d'adaptation et </a:t>
            </a:r>
            <a:r>
              <a:rPr lang="fr-FR" sz="1200" b="0" i="1" baseline="0" noProof="0" dirty="0" smtClean="0">
                <a:solidFill>
                  <a:srgbClr val="000000"/>
                </a:solidFill>
                <a:latin typeface="Arial"/>
                <a:cs typeface="Arial"/>
              </a:rPr>
              <a:t>ses liens avec des projets ultérieurs au sein de la coopération internationale au développement et s'assure que l'intérêt de l'utilisateur soit pris en compte de façon adéquate.</a:t>
            </a:r>
            <a:endParaRPr lang="fr-FR" noProof="0" dirty="0" smtClean="0">
              <a:solidFill>
                <a:srgbClr val="000000"/>
              </a:solidFill>
              <a:latin typeface="Calibri"/>
              <a:ea typeface="Arial Unicode MS"/>
              <a:cs typeface="Tahoma"/>
            </a:endParaRPr>
          </a:p>
          <a:p>
            <a:pPr algn="l">
              <a:buNone/>
            </a:pPr>
            <a:endParaRPr lang="fr-FR" dirty="0"/>
          </a:p>
        </p:txBody>
      </p:sp>
      <p:sp>
        <p:nvSpPr>
          <p:cNvPr id="4" name="Foliennummernplatzhalter 3"/>
          <p:cNvSpPr>
            <a:spLocks noGrp="1"/>
          </p:cNvSpPr>
          <p:nvPr>
            <p:ph type="sldNum" sz="quarter" idx="10"/>
          </p:nvPr>
        </p:nvSpPr>
        <p:spPr/>
        <p:txBody>
          <a:bodyPr/>
          <a:lstStyle/>
          <a:p>
            <a:pPr algn="r">
              <a:buNone/>
            </a:pPr>
            <a:fld id="{276F4F92-661F-4424-ADED-7D3829A4203F}" type="slidenum">
              <a:rPr lang="fr-FR" sz="1000" b="1" i="0" smtClean="0">
                <a:solidFill>
                  <a:schemeClr val="bg1"/>
                </a:solidFill>
                <a:latin typeface="Arial"/>
                <a:ea typeface="+mn-ea"/>
                <a:cs typeface="Arial"/>
              </a:rPr>
              <a:pPr algn="r">
                <a:buNone/>
              </a:pPr>
              <a:t>12</a:t>
            </a:fld>
            <a:endParaRPr lang="fr-FR" sz="1000" b="1" i="0" dirty="0">
              <a:solidFill>
                <a:schemeClr val="bg1"/>
              </a:solidFill>
              <a:latin typeface="Arial"/>
              <a:ea typeface="+mn-ea"/>
              <a:cs typeface="Arial"/>
            </a:endParaRPr>
          </a:p>
        </p:txBody>
      </p:sp>
    </p:spTree>
    <p:extLst>
      <p:ext uri="{BB962C8B-B14F-4D97-AF65-F5344CB8AC3E}">
        <p14:creationId xmlns:p14="http://schemas.microsoft.com/office/powerpoint/2010/main" val="1781461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29288" cy="4297362"/>
          </a:xfrm>
        </p:spPr>
      </p:sp>
      <p:sp>
        <p:nvSpPr>
          <p:cNvPr id="3" name="Notizenplatzhalter 2"/>
          <p:cNvSpPr>
            <a:spLocks noGrp="1"/>
          </p:cNvSpPr>
          <p:nvPr>
            <p:ph type="body" idx="1"/>
          </p:nvPr>
        </p:nvSpPr>
        <p:spPr/>
        <p:txBody>
          <a:bodyPr>
            <a:normAutofit/>
          </a:bodyPr>
          <a:lstStyle/>
          <a:p>
            <a:pPr algn="l">
              <a:buNone/>
            </a:pPr>
            <a:r>
              <a:rPr lang="fr-FR" sz="1200" b="0" i="0" u="sng" noProof="0" dirty="0" smtClean="0">
                <a:solidFill>
                  <a:srgbClr val="000000"/>
                </a:solidFill>
                <a:latin typeface="Arial"/>
                <a:cs typeface="Arial"/>
              </a:rPr>
              <a:t>Expliquez</a:t>
            </a:r>
          </a:p>
          <a:p>
            <a:pPr algn="l">
              <a:buNone/>
            </a:pPr>
            <a:r>
              <a:rPr lang="fr-FR" sz="1200" b="0" i="0" noProof="0" dirty="0" smtClean="0">
                <a:solidFill>
                  <a:srgbClr val="000000"/>
                </a:solidFill>
                <a:latin typeface="Arial"/>
                <a:cs typeface="Arial"/>
              </a:rPr>
              <a:t>L</a:t>
            </a:r>
            <a:r>
              <a:rPr lang="fr-FR" sz="1200" b="0" i="0" baseline="0" noProof="0" dirty="0" smtClean="0">
                <a:solidFill>
                  <a:srgbClr val="000000"/>
                </a:solidFill>
                <a:latin typeface="Arial"/>
                <a:cs typeface="Arial"/>
              </a:rPr>
              <a:t>es</a:t>
            </a:r>
            <a:r>
              <a:rPr lang="fr-FR" sz="1200" b="0" i="0" noProof="0" dirty="0" smtClean="0">
                <a:solidFill>
                  <a:srgbClr val="000000"/>
                </a:solidFill>
                <a:latin typeface="Arial"/>
                <a:cs typeface="Arial"/>
              </a:rPr>
              <a:t> éléments principaux</a:t>
            </a:r>
            <a:r>
              <a:rPr lang="fr-FR" sz="1200" b="0" i="0" baseline="0" noProof="0" dirty="0" smtClean="0">
                <a:solidFill>
                  <a:srgbClr val="000000"/>
                </a:solidFill>
                <a:latin typeface="Arial"/>
                <a:cs typeface="Arial"/>
              </a:rPr>
              <a:t> de la plateforme ci:grasp</a:t>
            </a:r>
            <a:r>
              <a:rPr lang="fr-FR" sz="1200" b="0" i="0" noProof="0" dirty="0" smtClean="0">
                <a:solidFill>
                  <a:srgbClr val="000000"/>
                </a:solidFill>
                <a:latin typeface="Arial"/>
                <a:cs typeface="Arial"/>
              </a:rPr>
              <a:t>:</a:t>
            </a:r>
            <a:endParaRPr lang="fr-FR" noProof="0" dirty="0" smtClean="0"/>
          </a:p>
          <a:p>
            <a:pPr algn="l" defTabSz="886419">
              <a:buClr>
                <a:srgbClr val="595959"/>
              </a:buClr>
              <a:buFont typeface="Arial"/>
              <a:buChar char="•"/>
            </a:pPr>
            <a:r>
              <a:rPr lang="fr-FR" sz="1200" b="0" i="0" noProof="0" dirty="0" smtClean="0">
                <a:solidFill>
                  <a:srgbClr val="595959"/>
                </a:solidFill>
                <a:latin typeface="Arial"/>
                <a:cs typeface="Arial"/>
              </a:rPr>
              <a:t> Les informations générales fournissent à l'utilisateur une introduction aux concepts scientifiques (stimuli climatiques, impacts et chaîne d'impacts) et des informations sur la terminologie de la climatologie</a:t>
            </a:r>
          </a:p>
          <a:p>
            <a:pPr algn="l">
              <a:spcAft>
                <a:spcPts val="1163"/>
              </a:spcAft>
              <a:buClr>
                <a:srgbClr val="595959"/>
              </a:buClr>
              <a:buFont typeface="Arial"/>
              <a:buChar char="•"/>
            </a:pPr>
            <a:r>
              <a:rPr lang="fr-FR" sz="1200" b="0" i="0" noProof="0" dirty="0" smtClean="0">
                <a:solidFill>
                  <a:srgbClr val="595959"/>
                </a:solidFill>
                <a:latin typeface="Arial"/>
                <a:cs typeface="Arial"/>
              </a:rPr>
              <a:t> La carte du monde interactive constitue la pièce centrale de la plateforme : elle permet à l'utilisateur de visualiser les stimuli climatiques, leurs</a:t>
            </a:r>
            <a:r>
              <a:rPr lang="fr-FR" sz="1200" b="0" i="0" baseline="0" noProof="0" dirty="0" smtClean="0">
                <a:solidFill>
                  <a:srgbClr val="595959"/>
                </a:solidFill>
                <a:latin typeface="Arial"/>
                <a:cs typeface="Arial"/>
              </a:rPr>
              <a:t> impacts, et d’autres données </a:t>
            </a:r>
            <a:r>
              <a:rPr lang="fr-FR" sz="1200" b="0" i="0" noProof="0" dirty="0" smtClean="0">
                <a:solidFill>
                  <a:srgbClr val="595959"/>
                </a:solidFill>
                <a:latin typeface="Arial"/>
                <a:cs typeface="Arial"/>
              </a:rPr>
              <a:t>sur une carte du monde et de</a:t>
            </a:r>
            <a:r>
              <a:rPr lang="fr-FR" sz="1200" b="0" i="0" baseline="0" noProof="0" dirty="0" smtClean="0">
                <a:solidFill>
                  <a:srgbClr val="595959"/>
                </a:solidFill>
                <a:latin typeface="Arial"/>
                <a:cs typeface="Arial"/>
              </a:rPr>
              <a:t> comparer des modèles et scénarios différents</a:t>
            </a:r>
          </a:p>
          <a:p>
            <a:pPr algn="l">
              <a:spcAft>
                <a:spcPts val="1163"/>
              </a:spcAft>
              <a:buClr>
                <a:srgbClr val="595959"/>
              </a:buClr>
              <a:buFont typeface="Arial"/>
              <a:buChar char="•"/>
            </a:pPr>
            <a:r>
              <a:rPr lang="fr-FR" sz="1200" b="0" i="0" baseline="0" noProof="0" dirty="0" smtClean="0">
                <a:solidFill>
                  <a:srgbClr val="595959"/>
                </a:solidFill>
                <a:latin typeface="Arial"/>
                <a:cs typeface="Arial"/>
              </a:rPr>
              <a:t> Le navigateur de données pour la fréquence d’incendies de forêt, la vulnérabilité à l’élévation du niveau de la mer, les zones urbaines, et beaucoup plus de données liées au climat</a:t>
            </a:r>
            <a:endParaRPr lang="fr-FR" sz="1200" b="0" i="0" noProof="0" dirty="0" smtClean="0">
              <a:solidFill>
                <a:srgbClr val="595959"/>
              </a:solidFill>
              <a:latin typeface="Arial"/>
              <a:cs typeface="Arial"/>
            </a:endParaRPr>
          </a:p>
          <a:p>
            <a:pPr algn="l">
              <a:spcAft>
                <a:spcPts val="1163"/>
              </a:spcAft>
              <a:buClr>
                <a:srgbClr val="595959"/>
              </a:buClr>
              <a:buFont typeface="Arial"/>
              <a:buChar char="•"/>
            </a:pPr>
            <a:r>
              <a:rPr lang="fr-FR" sz="1200" b="0" i="0" noProof="0" dirty="0" smtClean="0">
                <a:solidFill>
                  <a:srgbClr val="595959"/>
                </a:solidFill>
                <a:latin typeface="Arial"/>
                <a:cs typeface="Arial"/>
              </a:rPr>
              <a:t> Pour</a:t>
            </a:r>
            <a:r>
              <a:rPr lang="fr-FR" sz="1200" b="0" i="0" baseline="0" noProof="0" dirty="0" smtClean="0">
                <a:solidFill>
                  <a:srgbClr val="595959"/>
                </a:solidFill>
                <a:latin typeface="Arial"/>
                <a:cs typeface="Arial"/>
              </a:rPr>
              <a:t> des impacts sélectionnés dans certaines pays partenaires, il y a des cartes régionales plus détaillées</a:t>
            </a:r>
            <a:endParaRPr lang="fr-FR" sz="1200" b="0" i="0" noProof="0" dirty="0" smtClean="0">
              <a:solidFill>
                <a:srgbClr val="595959"/>
              </a:solidFill>
              <a:latin typeface="Arial"/>
              <a:cs typeface="Arial"/>
            </a:endParaRPr>
          </a:p>
          <a:p>
            <a:pPr algn="l">
              <a:spcAft>
                <a:spcPts val="1163"/>
              </a:spcAft>
              <a:buClr>
                <a:srgbClr val="595959"/>
              </a:buClr>
              <a:buFont typeface="Arial"/>
              <a:buChar char="•"/>
            </a:pPr>
            <a:r>
              <a:rPr lang="fr-FR" sz="1200" b="0" i="0" noProof="0" dirty="0" smtClean="0">
                <a:solidFill>
                  <a:srgbClr val="595959"/>
                </a:solidFill>
                <a:latin typeface="Arial"/>
                <a:cs typeface="Arial"/>
              </a:rPr>
              <a:t> Un générateur de diagrammes climatiques permet de comparer différents scénarios et périodes</a:t>
            </a:r>
          </a:p>
          <a:p>
            <a:pPr algn="l" defTabSz="886419">
              <a:spcAft>
                <a:spcPts val="1163"/>
              </a:spcAft>
              <a:buClr>
                <a:srgbClr val="595959"/>
              </a:buClr>
              <a:buFont typeface="Arial"/>
              <a:buChar char="•"/>
            </a:pPr>
            <a:r>
              <a:rPr lang="fr-FR" sz="1200" b="0" i="0" noProof="0" dirty="0" smtClean="0">
                <a:solidFill>
                  <a:srgbClr val="595959"/>
                </a:solidFill>
                <a:latin typeface="Arial"/>
                <a:cs typeface="Arial"/>
              </a:rPr>
              <a:t> Enfin, la base de données sur l'adaptation fournit des informations sur des projets concrets et permet aux utilisateurs de partager leurs expériences en matière d'adaptation avec la communauté mondiale, en intégrant leurs projets d'adaptation dans la base de données.</a:t>
            </a:r>
          </a:p>
        </p:txBody>
      </p:sp>
      <p:sp>
        <p:nvSpPr>
          <p:cNvPr id="4" name="Foliennummernplatzhalter 3"/>
          <p:cNvSpPr>
            <a:spLocks noGrp="1"/>
          </p:cNvSpPr>
          <p:nvPr>
            <p:ph type="sldNum" sz="quarter" idx="10"/>
          </p:nvPr>
        </p:nvSpPr>
        <p:spPr/>
        <p:txBody>
          <a:bodyPr/>
          <a:lstStyle/>
          <a:p>
            <a:fld id="{8EFB2C6A-E588-4863-9124-CD6862B4C69D}" type="slidenum">
              <a:rPr lang="fr-FR" smtClean="0"/>
              <a:pPr/>
              <a:t>13</a:t>
            </a:fld>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30875" cy="4297362"/>
          </a:xfrm>
        </p:spPr>
      </p:sp>
      <p:sp>
        <p:nvSpPr>
          <p:cNvPr id="3" name="Notizenplatzhalter 2"/>
          <p:cNvSpPr>
            <a:spLocks noGrp="1"/>
          </p:cNvSpPr>
          <p:nvPr>
            <p:ph type="body" idx="1"/>
          </p:nvPr>
        </p:nvSpPr>
        <p:spPr/>
        <p:txBody>
          <a:bodyPr>
            <a:normAutofit/>
          </a:bodyPr>
          <a:lstStyle/>
          <a:p>
            <a:pPr>
              <a:buFont typeface="Arial" pitchFamily="34" charset="0"/>
              <a:buNone/>
            </a:pPr>
            <a:r>
              <a:rPr lang="fr-FR" b="1" i="0" u="none" noProof="0" dirty="0" smtClean="0"/>
              <a:t>Note au présentateur: </a:t>
            </a:r>
            <a:r>
              <a:rPr lang="fr-FR" b="1" i="0" u="none" noProof="0" dirty="0" err="1" smtClean="0"/>
              <a:t>Slide</a:t>
            </a:r>
            <a:r>
              <a:rPr lang="fr-FR" b="1" i="0" u="none" noProof="0" dirty="0" smtClean="0"/>
              <a:t> révisé pour ci:grasp 2.0</a:t>
            </a:r>
          </a:p>
          <a:p>
            <a:pPr>
              <a:buFont typeface="Arial" pitchFamily="34" charset="0"/>
              <a:buNone/>
            </a:pPr>
            <a:r>
              <a:rPr lang="fr-FR" b="0" u="sng" noProof="0" dirty="0" smtClean="0"/>
              <a:t>Expliquez</a:t>
            </a:r>
          </a:p>
          <a:p>
            <a:pPr>
              <a:buFont typeface="Arial" pitchFamily="34" charset="0"/>
              <a:buNone/>
            </a:pPr>
            <a:r>
              <a:rPr lang="fr-FR" sz="1200" b="0" i="0" noProof="0" dirty="0" smtClean="0">
                <a:solidFill>
                  <a:srgbClr val="000000"/>
                </a:solidFill>
                <a:latin typeface="Arial"/>
                <a:cs typeface="Arial"/>
              </a:rPr>
              <a:t>Un coup d'œil plus </a:t>
            </a:r>
            <a:r>
              <a:rPr lang="fr-FR" sz="1200" b="0" i="0" baseline="0" noProof="0" dirty="0" smtClean="0">
                <a:solidFill>
                  <a:srgbClr val="000000"/>
                </a:solidFill>
                <a:latin typeface="Arial"/>
                <a:cs typeface="Arial"/>
              </a:rPr>
              <a:t>détaillé sur les caractéristiques </a:t>
            </a:r>
            <a:r>
              <a:rPr lang="fr-FR" b="0" baseline="0" noProof="0" dirty="0" smtClean="0"/>
              <a:t>:</a:t>
            </a:r>
            <a:r>
              <a:rPr lang="fr-FR" b="0" noProof="0" dirty="0" smtClean="0"/>
              <a:t> </a:t>
            </a:r>
          </a:p>
          <a:p>
            <a:pPr>
              <a:buFont typeface="Arial" pitchFamily="34" charset="0"/>
              <a:buChar char="•"/>
            </a:pPr>
            <a:r>
              <a:rPr lang="fr-FR" b="0" noProof="0" dirty="0" smtClean="0"/>
              <a:t> L’explorateur de cartes constitue la pièce centrale</a:t>
            </a:r>
            <a:r>
              <a:rPr lang="fr-FR" b="0" baseline="0" noProof="0" dirty="0" smtClean="0"/>
              <a:t> de ci:grasp.</a:t>
            </a:r>
          </a:p>
          <a:p>
            <a:pPr>
              <a:buFont typeface="Arial" pitchFamily="34" charset="0"/>
              <a:buChar char="•"/>
            </a:pPr>
            <a:r>
              <a:rPr lang="fr-FR" b="0" baseline="0" noProof="0" dirty="0" smtClean="0"/>
              <a:t> </a:t>
            </a:r>
            <a:r>
              <a:rPr lang="fr-FR" b="1" baseline="0" noProof="0" dirty="0" smtClean="0"/>
              <a:t>(click) I</a:t>
            </a:r>
            <a:r>
              <a:rPr lang="fr-FR" b="0" baseline="0" noProof="0" dirty="0" smtClean="0"/>
              <a:t>l peut afficher de différents stimuli climatiques, leurs impacts, et d’autres données sur la carte mondiale</a:t>
            </a:r>
            <a:r>
              <a:rPr lang="fr-FR" b="1" baseline="0" noProof="0" dirty="0" smtClean="0"/>
              <a:t>.</a:t>
            </a:r>
            <a:endParaRPr lang="fr-FR" b="0" baseline="0" noProof="0" dirty="0" smtClean="0"/>
          </a:p>
          <a:p>
            <a:pPr>
              <a:buFont typeface="Arial" pitchFamily="34" charset="0"/>
              <a:buChar char="•"/>
            </a:pPr>
            <a:r>
              <a:rPr lang="fr-FR" b="0" baseline="0" noProof="0" dirty="0" smtClean="0"/>
              <a:t> </a:t>
            </a:r>
            <a:r>
              <a:rPr lang="fr-FR" b="1" baseline="0" noProof="0" dirty="0" smtClean="0"/>
              <a:t>(click) </a:t>
            </a:r>
            <a:r>
              <a:rPr lang="fr-FR" b="0" baseline="0" noProof="0" dirty="0" smtClean="0"/>
              <a:t>Les données à afficher peuvent être sélectionnées par fourchette temporale (par exemple, la température moyenne de l’année ou de l’hiver seulement), l’</a:t>
            </a:r>
            <a:r>
              <a:rPr lang="fr-FR" b="0" baseline="0" noProof="0" dirty="0" err="1" smtClean="0"/>
              <a:t>aggrégation</a:t>
            </a:r>
            <a:r>
              <a:rPr lang="fr-FR" b="0" baseline="0" noProof="0" dirty="0" smtClean="0"/>
              <a:t> temporale, le modèle climatique (il y en a 5) et le scénario (il y a les scénarios SRES et les nouveaux RCP – le meilleur et pire cas, et le scénario moyen)</a:t>
            </a:r>
            <a:endParaRPr lang="fr-FR" b="1" baseline="0" noProof="0" dirty="0" smtClean="0"/>
          </a:p>
          <a:p>
            <a:pPr>
              <a:buFont typeface="Arial" pitchFamily="34" charset="0"/>
              <a:buNone/>
            </a:pPr>
            <a:endParaRPr lang="fr-FR" b="0" baseline="0" noProof="0" dirty="0" smtClean="0"/>
          </a:p>
          <a:p>
            <a:pPr>
              <a:buFont typeface="Arial" pitchFamily="34" charset="0"/>
              <a:buChar char="•"/>
            </a:pPr>
            <a:r>
              <a:rPr lang="fr-FR" b="0" baseline="0" noProof="0" dirty="0" smtClean="0"/>
              <a:t> Ces données sont disponible pour le monde entier, </a:t>
            </a:r>
            <a:r>
              <a:rPr lang="fr-FR" b="1" baseline="0" noProof="0" dirty="0" smtClean="0"/>
              <a:t>(cliquez pour faire un zoom) </a:t>
            </a:r>
            <a:r>
              <a:rPr lang="fr-FR" b="0" baseline="0" noProof="0" dirty="0" smtClean="0"/>
              <a:t>mais comme vous voyez la résolution est limitée</a:t>
            </a:r>
          </a:p>
          <a:p>
            <a:pPr>
              <a:buFont typeface="Arial" pitchFamily="34" charset="0"/>
              <a:buChar char="•"/>
            </a:pPr>
            <a:r>
              <a:rPr lang="fr-FR" b="0" baseline="0" noProof="0" dirty="0" smtClean="0"/>
              <a:t> Pour des impacts dans des pays partenaires, il y a cartes spécialisées avec plus de détails. Maintenant jetons un coup d’œil aux impacts de l’élévation du niveau de la mer en Indonésie</a:t>
            </a:r>
          </a:p>
        </p:txBody>
      </p:sp>
      <p:sp>
        <p:nvSpPr>
          <p:cNvPr id="4" name="Foliennummernplatzhalter 3"/>
          <p:cNvSpPr>
            <a:spLocks noGrp="1"/>
          </p:cNvSpPr>
          <p:nvPr>
            <p:ph type="sldNum" sz="quarter" idx="10"/>
          </p:nvPr>
        </p:nvSpPr>
        <p:spPr/>
        <p:txBody>
          <a:bodyPr/>
          <a:lstStyle/>
          <a:p>
            <a:pPr algn="r">
              <a:buNone/>
            </a:pPr>
            <a:fld id="{8EFB2C6A-E588-4863-9124-CD6862B4C69D}" type="slidenum">
              <a:rPr lang="fr-FR" sz="1000" b="1" i="0" smtClean="0">
                <a:solidFill>
                  <a:schemeClr val="bg1"/>
                </a:solidFill>
                <a:latin typeface="Arial"/>
                <a:cs typeface="Arial"/>
              </a:rPr>
              <a:pPr algn="r">
                <a:buNone/>
              </a:pPr>
              <a:t>14</a:t>
            </a:fld>
            <a:endParaRPr lang="fr-FR" dirty="0"/>
          </a:p>
        </p:txBody>
      </p:sp>
    </p:spTree>
    <p:extLst>
      <p:ext uri="{BB962C8B-B14F-4D97-AF65-F5344CB8AC3E}">
        <p14:creationId xmlns:p14="http://schemas.microsoft.com/office/powerpoint/2010/main" val="927805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29288" cy="4297362"/>
          </a:xfrm>
        </p:spPr>
      </p:sp>
      <p:sp>
        <p:nvSpPr>
          <p:cNvPr id="3" name="Notizenplatzhalter 2"/>
          <p:cNvSpPr>
            <a:spLocks noGrp="1"/>
          </p:cNvSpPr>
          <p:nvPr>
            <p:ph type="body" idx="1"/>
          </p:nvPr>
        </p:nvSpPr>
        <p:spPr/>
        <p:txBody>
          <a:bodyPr>
            <a:normAutofit/>
          </a:bodyPr>
          <a:lstStyle/>
          <a:p>
            <a:pPr algn="l">
              <a:buNone/>
            </a:pPr>
            <a:r>
              <a:rPr lang="fr-FR" sz="1200" b="0" i="0" u="sng" noProof="0" dirty="0" smtClean="0">
                <a:solidFill>
                  <a:srgbClr val="000000"/>
                </a:solidFill>
                <a:latin typeface="Arial"/>
                <a:cs typeface="Arial"/>
              </a:rPr>
              <a:t>Expliquez</a:t>
            </a:r>
          </a:p>
          <a:p>
            <a:pPr algn="l">
              <a:buNone/>
            </a:pPr>
            <a:r>
              <a:rPr lang="fr-FR" sz="1200" b="0" i="0" noProof="0" dirty="0" smtClean="0">
                <a:solidFill>
                  <a:srgbClr val="000000"/>
                </a:solidFill>
                <a:latin typeface="Arial"/>
                <a:cs typeface="Arial"/>
              </a:rPr>
              <a:t>La carte</a:t>
            </a:r>
            <a:r>
              <a:rPr lang="fr-FR" sz="1200" b="0" i="0" baseline="0" noProof="0" dirty="0" smtClean="0">
                <a:solidFill>
                  <a:srgbClr val="000000"/>
                </a:solidFill>
                <a:latin typeface="Arial"/>
                <a:cs typeface="Arial"/>
              </a:rPr>
              <a:t> sélectionnée montre les pertes de terres potentielles en Indonésie en ha avec une élévation prévue du niveau de la mer  d'un mètre. </a:t>
            </a:r>
          </a:p>
          <a:p>
            <a:pPr algn="l">
              <a:buClr>
                <a:srgbClr val="000000"/>
              </a:buClr>
              <a:buFont typeface="Arial"/>
              <a:buChar char="•"/>
            </a:pPr>
            <a:r>
              <a:rPr lang="fr-FR" sz="1200" b="0" i="0" noProof="0" dirty="0" smtClean="0">
                <a:solidFill>
                  <a:srgbClr val="000000"/>
                </a:solidFill>
                <a:latin typeface="Arial"/>
                <a:cs typeface="Arial"/>
              </a:rPr>
              <a:t> Des cartes</a:t>
            </a:r>
            <a:r>
              <a:rPr lang="fr-FR" sz="1200" b="0" i="0" baseline="0" noProof="0" dirty="0" smtClean="0">
                <a:solidFill>
                  <a:srgbClr val="000000"/>
                </a:solidFill>
                <a:latin typeface="Arial"/>
                <a:cs typeface="Arial"/>
              </a:rPr>
              <a:t> </a:t>
            </a:r>
            <a:r>
              <a:rPr lang="fr-FR" sz="1200" b="0" i="0" noProof="0" dirty="0" smtClean="0">
                <a:solidFill>
                  <a:srgbClr val="000000"/>
                </a:solidFill>
                <a:latin typeface="Arial"/>
                <a:cs typeface="Arial"/>
              </a:rPr>
              <a:t>détaillées comme celle-ci sont disponibles pour tous les pays partenaires (</a:t>
            </a:r>
            <a:r>
              <a:rPr lang="fr-FR" sz="1200" b="0" i="0" kern="1200" noProof="0" dirty="0" smtClean="0">
                <a:solidFill>
                  <a:srgbClr val="000000"/>
                </a:solidFill>
                <a:latin typeface="Times"/>
              </a:rPr>
              <a:t>Brésil, Chili, Chine, Inde, Indonésie, Philippines, Pérou, Afrique du Sud, Tunisie).</a:t>
            </a:r>
          </a:p>
          <a:p>
            <a:pPr algn="l">
              <a:buClr>
                <a:srgbClr val="000000"/>
              </a:buClr>
              <a:buFont typeface="Arial"/>
              <a:buChar char="•"/>
            </a:pPr>
            <a:r>
              <a:rPr lang="fr-FR" sz="1200" b="0" i="0" kern="1200" noProof="0" dirty="0" smtClean="0">
                <a:solidFill>
                  <a:srgbClr val="000000"/>
                </a:solidFill>
                <a:latin typeface="Times"/>
              </a:rPr>
              <a:t> Des cartes de stimulus comme celle</a:t>
            </a:r>
            <a:r>
              <a:rPr lang="fr-FR" sz="1200" b="0" i="0" kern="1200" baseline="0" noProof="0" dirty="0" smtClean="0">
                <a:solidFill>
                  <a:srgbClr val="000000"/>
                </a:solidFill>
                <a:latin typeface="Times"/>
              </a:rPr>
              <a:t> que nous venons de montrer</a:t>
            </a:r>
            <a:r>
              <a:rPr lang="fr-FR" sz="1200" b="0" i="0" kern="1200" noProof="0" dirty="0" smtClean="0">
                <a:solidFill>
                  <a:srgbClr val="000000"/>
                </a:solidFill>
                <a:latin typeface="Times"/>
              </a:rPr>
              <a:t> (</a:t>
            </a:r>
            <a:r>
              <a:rPr lang="fr-FR" sz="1200" b="0" i="0" noProof="0" dirty="0" smtClean="0">
                <a:solidFill>
                  <a:srgbClr val="000000"/>
                </a:solidFill>
                <a:latin typeface="Arial"/>
                <a:cs typeface="Arial"/>
              </a:rPr>
              <a:t>température, précipitations, sècheresse, disponibilité d'eau, élévation du niveau de la mer) sont disponibles à l'échelle mondiale.</a:t>
            </a:r>
          </a:p>
          <a:p>
            <a:pPr algn="l">
              <a:buClr>
                <a:srgbClr val="000000"/>
              </a:buClr>
              <a:buFont typeface="Arial"/>
              <a:buNone/>
            </a:pPr>
            <a:r>
              <a:rPr lang="fr-FR" sz="1200" b="1" i="0" noProof="0" dirty="0" smtClean="0">
                <a:solidFill>
                  <a:srgbClr val="000000"/>
                </a:solidFill>
                <a:latin typeface="Arial"/>
                <a:cs typeface="Arial"/>
              </a:rPr>
              <a:t>Note au présentateur:</a:t>
            </a:r>
            <a:r>
              <a:rPr lang="fr-FR" sz="1200" b="1" i="0" baseline="0" noProof="0" dirty="0" smtClean="0">
                <a:solidFill>
                  <a:srgbClr val="000000"/>
                </a:solidFill>
                <a:latin typeface="Arial"/>
                <a:cs typeface="Arial"/>
              </a:rPr>
              <a:t> </a:t>
            </a:r>
            <a:r>
              <a:rPr lang="fr-FR" sz="1200" b="1" i="0" noProof="0" dirty="0" smtClean="0">
                <a:solidFill>
                  <a:srgbClr val="000000"/>
                </a:solidFill>
                <a:latin typeface="Arial"/>
                <a:cs typeface="Arial"/>
              </a:rPr>
              <a:t>Cliquez pour faire paraître</a:t>
            </a:r>
            <a:r>
              <a:rPr lang="fr-FR" sz="1200" b="1" i="0" baseline="0" noProof="0" dirty="0" smtClean="0">
                <a:solidFill>
                  <a:srgbClr val="000000"/>
                </a:solidFill>
                <a:latin typeface="Arial"/>
                <a:cs typeface="Arial"/>
              </a:rPr>
              <a:t> la </a:t>
            </a:r>
            <a:r>
              <a:rPr lang="fr-FR" sz="1200" b="1" i="0" baseline="0" noProof="0" dirty="0" err="1" smtClean="0">
                <a:solidFill>
                  <a:srgbClr val="000000"/>
                </a:solidFill>
                <a:latin typeface="Arial"/>
                <a:cs typeface="Arial"/>
              </a:rPr>
              <a:t>déscription</a:t>
            </a:r>
            <a:r>
              <a:rPr lang="fr-FR" sz="1200" b="1" i="0" baseline="0" noProof="0" dirty="0" smtClean="0">
                <a:solidFill>
                  <a:srgbClr val="000000"/>
                </a:solidFill>
                <a:latin typeface="Arial"/>
                <a:cs typeface="Arial"/>
              </a:rPr>
              <a:t> détaillée</a:t>
            </a:r>
            <a:endParaRPr lang="fr-FR" sz="1200" b="0" i="0" noProof="0" dirty="0" smtClean="0">
              <a:solidFill>
                <a:srgbClr val="000000"/>
              </a:solidFill>
              <a:latin typeface="Arial"/>
              <a:cs typeface="Arial"/>
            </a:endParaRPr>
          </a:p>
          <a:p>
            <a:pPr algn="l">
              <a:buClr>
                <a:srgbClr val="000000"/>
              </a:buClr>
              <a:buFont typeface="Arial"/>
              <a:buChar char="•"/>
            </a:pPr>
            <a:r>
              <a:rPr lang="fr-FR" sz="1200" b="0" i="0" noProof="0" dirty="0" smtClean="0">
                <a:solidFill>
                  <a:srgbClr val="000000"/>
                </a:solidFill>
                <a:latin typeface="Arial"/>
                <a:cs typeface="Arial"/>
              </a:rPr>
              <a:t> Au-dessous  de la carte, il y a</a:t>
            </a:r>
            <a:r>
              <a:rPr lang="fr-FR" sz="1200" b="0" i="0" baseline="0" noProof="0" dirty="0" smtClean="0">
                <a:solidFill>
                  <a:srgbClr val="000000"/>
                </a:solidFill>
                <a:latin typeface="Arial"/>
                <a:cs typeface="Arial"/>
              </a:rPr>
              <a:t> une description détaillée des stimuli ou impacts affichés.</a:t>
            </a:r>
            <a:endParaRPr lang="fr-FR" noProof="0" dirty="0" smtClean="0"/>
          </a:p>
          <a:p>
            <a:pPr>
              <a:buFont typeface="Arial"/>
              <a:buChar char="•"/>
            </a:pPr>
            <a:endParaRPr lang="fr-FR" b="0" noProof="0" dirty="0"/>
          </a:p>
        </p:txBody>
      </p:sp>
      <p:sp>
        <p:nvSpPr>
          <p:cNvPr id="4" name="Foliennummernplatzhalter 3"/>
          <p:cNvSpPr>
            <a:spLocks noGrp="1"/>
          </p:cNvSpPr>
          <p:nvPr>
            <p:ph type="sldNum" sz="quarter" idx="10"/>
          </p:nvPr>
        </p:nvSpPr>
        <p:spPr/>
        <p:txBody>
          <a:bodyPr/>
          <a:lstStyle/>
          <a:p>
            <a:fld id="{276F4F92-661F-4424-ADED-7D3829A4203F}" type="slidenum">
              <a:rPr lang="fr-FR" smtClean="0"/>
              <a:pPr/>
              <a:t>15</a:t>
            </a:fld>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30875" cy="4297362"/>
          </a:xfrm>
        </p:spPr>
      </p:sp>
      <p:sp>
        <p:nvSpPr>
          <p:cNvPr id="3" name="Notizenplatzhalter 2"/>
          <p:cNvSpPr>
            <a:spLocks noGrp="1"/>
          </p:cNvSpPr>
          <p:nvPr>
            <p:ph type="body" idx="1"/>
          </p:nvPr>
        </p:nvSpPr>
        <p:spPr/>
        <p:txBody>
          <a:bodyPr>
            <a:normAutofit/>
          </a:bodyPr>
          <a:lstStyle/>
          <a:p>
            <a:pPr algn="l">
              <a:buNone/>
            </a:pPr>
            <a:r>
              <a:rPr lang="fr-FR" sz="1200" b="0" i="0" u="sng" noProof="0" dirty="0" smtClean="0">
                <a:solidFill>
                  <a:srgbClr val="000000"/>
                </a:solidFill>
                <a:latin typeface="Arial"/>
                <a:cs typeface="Arial"/>
              </a:rPr>
              <a:t>Expliquez</a:t>
            </a:r>
          </a:p>
          <a:p>
            <a:pPr marL="171450" indent="-171450" algn="l">
              <a:buClr>
                <a:srgbClr val="000000"/>
              </a:buClr>
              <a:buFont typeface="Arial"/>
              <a:buChar char="•"/>
            </a:pPr>
            <a:r>
              <a:rPr lang="fr-FR" sz="1200" b="0" i="0" noProof="0" dirty="0" smtClean="0">
                <a:solidFill>
                  <a:srgbClr val="000000"/>
                </a:solidFill>
                <a:latin typeface="Arial"/>
                <a:cs typeface="Arial"/>
              </a:rPr>
              <a:t>Différemment à la carte de stimulus précédente, ceci est un exemple d'une carte d'</a:t>
            </a:r>
            <a:r>
              <a:rPr lang="fr-FR" sz="1200" b="1" i="0" noProof="0" dirty="0" smtClean="0">
                <a:solidFill>
                  <a:srgbClr val="000000"/>
                </a:solidFill>
                <a:latin typeface="Arial"/>
                <a:cs typeface="Arial"/>
              </a:rPr>
              <a:t>impact</a:t>
            </a:r>
            <a:r>
              <a:rPr lang="fr-FR" sz="1200" b="0" i="0" noProof="0" dirty="0" smtClean="0">
                <a:solidFill>
                  <a:srgbClr val="000000"/>
                </a:solidFill>
                <a:latin typeface="Arial"/>
                <a:cs typeface="Arial"/>
              </a:rPr>
              <a:t> pour l'Indonésie : Pertes potentielles</a:t>
            </a:r>
            <a:r>
              <a:rPr lang="fr-FR" sz="1200" b="0" i="0" baseline="0" noProof="0" dirty="0" smtClean="0">
                <a:solidFill>
                  <a:srgbClr val="000000"/>
                </a:solidFill>
                <a:latin typeface="Arial"/>
                <a:cs typeface="Arial"/>
              </a:rPr>
              <a:t> de la production de riz, exprimée en tonnes, avec une élévation prévue du niveau de la mer d'un mètre.</a:t>
            </a:r>
          </a:p>
          <a:p>
            <a:pPr marL="171450" indent="-171450" algn="l">
              <a:buClr>
                <a:srgbClr val="000000"/>
              </a:buClr>
              <a:buFont typeface="Arial"/>
              <a:buChar char="•"/>
            </a:pPr>
            <a:endParaRPr lang="fr-FR" sz="1200" b="0" i="0" baseline="0" noProof="0" dirty="0" smtClean="0">
              <a:solidFill>
                <a:srgbClr val="000000"/>
              </a:solidFill>
              <a:latin typeface="Arial"/>
              <a:cs typeface="Arial"/>
            </a:endParaRPr>
          </a:p>
          <a:p>
            <a:pPr marL="171450" indent="-171450" algn="l">
              <a:buClr>
                <a:srgbClr val="000000"/>
              </a:buClr>
              <a:buFont typeface="Arial"/>
              <a:buChar char="•"/>
            </a:pPr>
            <a:r>
              <a:rPr lang="fr-FR" sz="1200" b="0" i="0" baseline="0" noProof="0" dirty="0" smtClean="0">
                <a:solidFill>
                  <a:srgbClr val="000000"/>
                </a:solidFill>
                <a:latin typeface="Arial"/>
                <a:cs typeface="Arial"/>
              </a:rPr>
              <a:t>Notez que cette carte aborde beaucoup plus directement les impacts socio-économiques. Maintenant nous allons montrer une chaîne d’impact pour nous informer comment le stimulus d’élévation du niveau de la mer et l’impact sur la production de riz sont liés.</a:t>
            </a:r>
          </a:p>
          <a:p>
            <a:pPr marL="0" indent="0" algn="l">
              <a:buClr>
                <a:srgbClr val="000000"/>
              </a:buClr>
              <a:buFont typeface="Arial"/>
              <a:buNone/>
            </a:pPr>
            <a:r>
              <a:rPr lang="fr-FR" sz="1200" b="1" i="0" baseline="0" noProof="0" dirty="0" smtClean="0">
                <a:solidFill>
                  <a:srgbClr val="000000"/>
                </a:solidFill>
                <a:latin typeface="Arial"/>
                <a:cs typeface="Arial"/>
              </a:rPr>
              <a:t>Note au présentateur: Dans ci:grasp 2.0, la possibilité d’accéder la chaîne d’impact directement d’ici a disparu!</a:t>
            </a:r>
          </a:p>
        </p:txBody>
      </p:sp>
      <p:sp>
        <p:nvSpPr>
          <p:cNvPr id="4" name="Foliennummernplatzhalter 3"/>
          <p:cNvSpPr>
            <a:spLocks noGrp="1"/>
          </p:cNvSpPr>
          <p:nvPr>
            <p:ph type="sldNum" sz="quarter" idx="10"/>
          </p:nvPr>
        </p:nvSpPr>
        <p:spPr/>
        <p:txBody>
          <a:bodyPr/>
          <a:lstStyle/>
          <a:p>
            <a:pPr algn="r">
              <a:buNone/>
            </a:pPr>
            <a:fld id="{276F4F92-661F-4424-ADED-7D3829A4203F}" type="slidenum">
              <a:rPr lang="fr-FR" sz="1000" b="1" i="0" smtClean="0">
                <a:solidFill>
                  <a:schemeClr val="bg1"/>
                </a:solidFill>
                <a:latin typeface="Arial"/>
                <a:cs typeface="Arial"/>
              </a:rPr>
              <a:pPr algn="r">
                <a:buNone/>
              </a:pPr>
              <a:t>16</a:t>
            </a:fld>
            <a:endParaRPr lang="fr-FR" dirty="0"/>
          </a:p>
        </p:txBody>
      </p:sp>
    </p:spTree>
    <p:extLst>
      <p:ext uri="{BB962C8B-B14F-4D97-AF65-F5344CB8AC3E}">
        <p14:creationId xmlns:p14="http://schemas.microsoft.com/office/powerpoint/2010/main" val="2618733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29288" cy="4297362"/>
          </a:xfrm>
        </p:spPr>
      </p:sp>
      <p:sp>
        <p:nvSpPr>
          <p:cNvPr id="3" name="Notizenplatzhalter 2"/>
          <p:cNvSpPr>
            <a:spLocks noGrp="1"/>
          </p:cNvSpPr>
          <p:nvPr>
            <p:ph type="body" idx="1"/>
          </p:nvPr>
        </p:nvSpPr>
        <p:spPr/>
        <p:txBody>
          <a:bodyPr>
            <a:normAutofit/>
          </a:bodyPr>
          <a:lstStyle/>
          <a:p>
            <a:pPr>
              <a:buFont typeface="Arial"/>
              <a:buNone/>
            </a:pPr>
            <a:r>
              <a:rPr lang="fr-FR" b="1" u="none" noProof="0" dirty="0" smtClean="0"/>
              <a:t>NOTE AU PRESENTATEUR</a:t>
            </a:r>
            <a:r>
              <a:rPr lang="fr-FR" b="1" u="none" baseline="0" noProof="0" dirty="0" smtClean="0"/>
              <a:t>: Les diapos 16 et 17 ont changé de position pour ci:grasp 2.0</a:t>
            </a:r>
            <a:endParaRPr lang="fr-FR" b="1" u="none" noProof="0" dirty="0" smtClean="0"/>
          </a:p>
          <a:p>
            <a:pPr>
              <a:buFont typeface="Arial"/>
              <a:buNone/>
            </a:pPr>
            <a:r>
              <a:rPr lang="fr-FR" b="0" u="sng" noProof="0" dirty="0" smtClean="0"/>
              <a:t>Expliquez</a:t>
            </a:r>
            <a:endParaRPr lang="fr-FR" noProof="0" dirty="0" smtClean="0"/>
          </a:p>
          <a:p>
            <a:pPr>
              <a:buFont typeface="Arial"/>
              <a:buChar char="•"/>
            </a:pPr>
            <a:r>
              <a:rPr lang="fr-FR" b="0" baseline="0" noProof="0" dirty="0" smtClean="0"/>
              <a:t>Une autre façon d’accéder ci:grasp est l’information générale sur les stimuli et les impacts.</a:t>
            </a:r>
          </a:p>
          <a:p>
            <a:pPr>
              <a:buFont typeface="Arial"/>
              <a:buChar char="•"/>
            </a:pPr>
            <a:r>
              <a:rPr lang="fr-FR" b="0" baseline="0" noProof="0" dirty="0" smtClean="0"/>
              <a:t> Ceci est très utile si vous avez déjà identifié les risques climatiques pour votre région et voulez obtenir d’information détaillée sur un stimulus ou impact spécifique.</a:t>
            </a:r>
          </a:p>
          <a:p>
            <a:pPr>
              <a:buFont typeface="Arial"/>
              <a:buChar char="•"/>
            </a:pPr>
            <a:r>
              <a:rPr lang="fr-FR" b="0" baseline="0" noProof="0" dirty="0" smtClean="0"/>
              <a:t> Ici, on a choisi les impacts pour un exemple. La liste sur le site web est plus longue.</a:t>
            </a:r>
          </a:p>
          <a:p>
            <a:pPr>
              <a:buFont typeface="Arial"/>
              <a:buChar char="•"/>
            </a:pPr>
            <a:r>
              <a:rPr lang="fr-FR" b="0" baseline="0" noProof="0" dirty="0" smtClean="0"/>
              <a:t> En cliquant sur l’impact auquel vous vous intéressez, </a:t>
            </a:r>
            <a:r>
              <a:rPr lang="fr-FR" b="0" baseline="0" noProof="0" dirty="0" err="1" smtClean="0"/>
              <a:t>vouz</a:t>
            </a:r>
            <a:r>
              <a:rPr lang="fr-FR" b="0" baseline="0" noProof="0" dirty="0" smtClean="0"/>
              <a:t> serez menés à la chaîne d’impact correspondante. (</a:t>
            </a:r>
            <a:r>
              <a:rPr lang="fr-FR" b="1" baseline="0" noProof="0" dirty="0" smtClean="0"/>
              <a:t>explication déplacé au diapo suivant!)</a:t>
            </a:r>
            <a:endParaRPr lang="fr-FR" b="0" noProof="0" dirty="0"/>
          </a:p>
        </p:txBody>
      </p:sp>
      <p:sp>
        <p:nvSpPr>
          <p:cNvPr id="4" name="Foliennummernplatzhalter 3"/>
          <p:cNvSpPr>
            <a:spLocks noGrp="1"/>
          </p:cNvSpPr>
          <p:nvPr>
            <p:ph type="sldNum" sz="quarter" idx="10"/>
          </p:nvPr>
        </p:nvSpPr>
        <p:spPr/>
        <p:txBody>
          <a:bodyPr/>
          <a:lstStyle/>
          <a:p>
            <a:fld id="{276F4F92-661F-4424-ADED-7D3829A4203F}" type="slidenum">
              <a:rPr lang="fr-FR" smtClean="0"/>
              <a:pPr/>
              <a:t>17</a:t>
            </a:fld>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29288" cy="4297362"/>
          </a:xfrm>
        </p:spPr>
      </p:sp>
      <p:sp>
        <p:nvSpPr>
          <p:cNvPr id="3" name="Notizenplatzhalter 2"/>
          <p:cNvSpPr>
            <a:spLocks noGrp="1"/>
          </p:cNvSpPr>
          <p:nvPr>
            <p:ph type="body" idx="1"/>
          </p:nvPr>
        </p:nvSpPr>
        <p:spPr/>
        <p:txBody>
          <a:bodyPr>
            <a:normAutofit/>
          </a:bodyPr>
          <a:lstStyle/>
          <a:p>
            <a:r>
              <a:rPr lang="fr-FR" b="0" u="sng" noProof="0" dirty="0" smtClean="0"/>
              <a:t>Expliquez </a:t>
            </a:r>
            <a:r>
              <a:rPr lang="fr-FR" b="1" u="none" baseline="0" noProof="0" dirty="0" smtClean="0"/>
              <a:t>diapo a été changé pour ci:grasp 2.0!</a:t>
            </a:r>
            <a:endParaRPr lang="fr-FR" b="0" u="none" noProof="0" dirty="0" smtClean="0"/>
          </a:p>
          <a:p>
            <a:pPr marL="173662" indent="-173662">
              <a:buFont typeface="Arial" panose="020B0604020202020204" pitchFamily="34" charset="0"/>
              <a:buChar char="•"/>
            </a:pPr>
            <a:r>
              <a:rPr lang="fr-FR" b="0" u="none" baseline="0" noProof="0" dirty="0" smtClean="0"/>
              <a:t>Cette chaîne vous montre comment le stimulus d’élévation du niveau de la mer est lié au impact de changement de production agricole, dans ce cas, du riz. Moins directement, cet impact peut mener à la perte de nourriture </a:t>
            </a:r>
            <a:r>
              <a:rPr lang="fr-FR" b="1" u="none" baseline="0" noProof="0" dirty="0" smtClean="0"/>
              <a:t>(CLICK)</a:t>
            </a:r>
            <a:r>
              <a:rPr lang="fr-FR" b="0" u="none" baseline="0" noProof="0" dirty="0" smtClean="0"/>
              <a:t>.</a:t>
            </a:r>
            <a:endParaRPr lang="fr-FR" b="1" u="none" baseline="0" noProof="0" dirty="0" smtClean="0"/>
          </a:p>
          <a:p>
            <a:pPr marL="173662" indent="-173662">
              <a:buFont typeface="Arial" panose="020B0604020202020204" pitchFamily="34" charset="0"/>
              <a:buChar char="•"/>
            </a:pPr>
            <a:r>
              <a:rPr lang="fr-FR" b="0" u="none" baseline="0" noProof="0" dirty="0" smtClean="0"/>
              <a:t>Voyez aussi comment ces impacts influences les conditions d’existence </a:t>
            </a:r>
            <a:r>
              <a:rPr lang="fr-FR" b="1" u="none" baseline="0" noProof="0" dirty="0" smtClean="0"/>
              <a:t>(CLICK) </a:t>
            </a:r>
            <a:r>
              <a:rPr lang="fr-FR" b="0" u="none" baseline="0" noProof="0" dirty="0" smtClean="0"/>
              <a:t>liées directement au bien-être des gens</a:t>
            </a:r>
            <a:r>
              <a:rPr lang="fr-FR" b="1" u="none" baseline="0" noProof="0" dirty="0" smtClean="0"/>
              <a:t>.</a:t>
            </a:r>
          </a:p>
          <a:p>
            <a:pPr marL="173662" indent="-173662">
              <a:buFont typeface="Arial" panose="020B0604020202020204" pitchFamily="34" charset="0"/>
              <a:buChar char="•"/>
            </a:pPr>
            <a:r>
              <a:rPr lang="fr-FR" b="0" u="none" baseline="0" noProof="0" dirty="0" smtClean="0"/>
              <a:t>En cliquant sur n’importe quel élément de la chaîne </a:t>
            </a:r>
            <a:r>
              <a:rPr lang="fr-FR" b="1" u="none" baseline="0" noProof="0" dirty="0" smtClean="0"/>
              <a:t>(CLICK)</a:t>
            </a:r>
            <a:r>
              <a:rPr lang="fr-FR" b="0" u="none" baseline="0" noProof="0" dirty="0" smtClean="0"/>
              <a:t>, vous pouvez lire une description détaillée et des liens à projets d’adaptation correspondants et à cartes comme celle que nous venons de montrer.</a:t>
            </a:r>
          </a:p>
        </p:txBody>
      </p:sp>
      <p:sp>
        <p:nvSpPr>
          <p:cNvPr id="4" name="Foliennummernplatzhalter 3"/>
          <p:cNvSpPr>
            <a:spLocks noGrp="1"/>
          </p:cNvSpPr>
          <p:nvPr>
            <p:ph type="sldNum" sz="quarter" idx="10"/>
          </p:nvPr>
        </p:nvSpPr>
        <p:spPr/>
        <p:txBody>
          <a:bodyPr/>
          <a:lstStyle/>
          <a:p>
            <a:fld id="{276F4F92-661F-4424-ADED-7D3829A4203F}" type="slidenum">
              <a:rPr lang="fr-FR" smtClean="0"/>
              <a:pPr/>
              <a:t>18</a:t>
            </a:fld>
            <a:endParaRPr 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29288" cy="4297362"/>
          </a:xfrm>
        </p:spPr>
      </p:sp>
      <p:sp>
        <p:nvSpPr>
          <p:cNvPr id="3" name="Notizenplatzhalter 2"/>
          <p:cNvSpPr>
            <a:spLocks noGrp="1"/>
          </p:cNvSpPr>
          <p:nvPr>
            <p:ph type="body" idx="1"/>
          </p:nvPr>
        </p:nvSpPr>
        <p:spPr/>
        <p:txBody>
          <a:bodyPr>
            <a:normAutofit/>
          </a:bodyPr>
          <a:lstStyle/>
          <a:p>
            <a:pPr>
              <a:buFont typeface="Arial"/>
              <a:buNone/>
            </a:pPr>
            <a:r>
              <a:rPr lang="fr-FR" dirty="0" smtClean="0">
                <a:latin typeface="Times" charset="0"/>
              </a:rPr>
              <a:t>NOTE TO PRESENTER: Animations have </a:t>
            </a:r>
            <a:r>
              <a:rPr lang="fr-FR" dirty="0" err="1" smtClean="0">
                <a:latin typeface="Times" charset="0"/>
              </a:rPr>
              <a:t>changed</a:t>
            </a:r>
            <a:r>
              <a:rPr lang="fr-FR" dirty="0" smtClean="0">
                <a:latin typeface="Times" charset="0"/>
              </a:rPr>
              <a:t> on </a:t>
            </a:r>
            <a:r>
              <a:rPr lang="fr-FR" dirty="0" err="1" smtClean="0">
                <a:latin typeface="Times" charset="0"/>
              </a:rPr>
              <a:t>this</a:t>
            </a:r>
            <a:r>
              <a:rPr lang="fr-FR" dirty="0" smtClean="0">
                <a:latin typeface="Times" charset="0"/>
              </a:rPr>
              <a:t> </a:t>
            </a:r>
            <a:r>
              <a:rPr lang="fr-FR" dirty="0" err="1" smtClean="0">
                <a:latin typeface="Times" charset="0"/>
              </a:rPr>
              <a:t>slide</a:t>
            </a:r>
            <a:r>
              <a:rPr lang="fr-FR" dirty="0" smtClean="0">
                <a:latin typeface="Times" charset="0"/>
              </a:rPr>
              <a:t> for ci:grasp 2.0</a:t>
            </a:r>
          </a:p>
          <a:p>
            <a:pPr>
              <a:buFont typeface="Arial"/>
              <a:buNone/>
            </a:pPr>
            <a:r>
              <a:rPr lang="fr-FR" b="0" u="sng" dirty="0" smtClean="0">
                <a:latin typeface="Times" charset="0"/>
              </a:rPr>
              <a:t>Expliquez</a:t>
            </a:r>
            <a:endParaRPr lang="fr-FR" dirty="0" smtClean="0">
              <a:latin typeface="Times" charset="0"/>
            </a:endParaRPr>
          </a:p>
          <a:p>
            <a:pPr marL="0" marR="0" indent="0" algn="l" defTabSz="914400" rtl="0" eaLnBrk="0" fontAlgn="base" latinLnBrk="0" hangingPunct="0">
              <a:lnSpc>
                <a:spcPct val="100000"/>
              </a:lnSpc>
              <a:spcBef>
                <a:spcPct val="30000"/>
              </a:spcBef>
              <a:spcAft>
                <a:spcPct val="0"/>
              </a:spcAft>
              <a:buClrTx/>
              <a:buSzTx/>
              <a:buFont typeface="Arial"/>
              <a:buChar char="•"/>
              <a:tabLst/>
              <a:defRPr/>
            </a:pPr>
            <a:r>
              <a:rPr lang="fr-FR" sz="1200" b="0" i="0" kern="1200" noProof="0" dirty="0" smtClean="0">
                <a:solidFill>
                  <a:srgbClr val="000000"/>
                </a:solidFill>
                <a:latin typeface="Times"/>
              </a:rPr>
              <a:t>Le générateur de diagrammes climatiques est un outil très utile pour une analyse détaillée des stimuli de changement climatique que sont la température et les précipitations.</a:t>
            </a:r>
            <a:r>
              <a:rPr lang="fr-FR" sz="1200" b="0" i="0" kern="1200" baseline="0" noProof="0" dirty="0" smtClean="0">
                <a:solidFill>
                  <a:srgbClr val="000000"/>
                </a:solidFill>
                <a:latin typeface="Times"/>
              </a:rPr>
              <a:t> </a:t>
            </a:r>
            <a:r>
              <a:rPr lang="fr-FR" dirty="0" smtClean="0">
                <a:latin typeface="Times" charset="0"/>
              </a:rPr>
              <a:t>(CLICK pour</a:t>
            </a:r>
            <a:r>
              <a:rPr lang="fr-FR" baseline="0" dirty="0" smtClean="0">
                <a:latin typeface="Times" charset="0"/>
              </a:rPr>
              <a:t> montrer le cercle rouge, CLICK pour aller à la carte</a:t>
            </a:r>
            <a:r>
              <a:rPr lang="fr-FR" dirty="0" smtClean="0">
                <a:latin typeface="Times" charset="0"/>
              </a:rPr>
              <a:t>)</a:t>
            </a:r>
            <a:endParaRPr lang="fr-FR" b="0" dirty="0" smtClean="0">
              <a:latin typeface="Times" charset="0"/>
            </a:endParaRPr>
          </a:p>
          <a:p>
            <a:pPr algn="l">
              <a:buClr>
                <a:srgbClr val="000000"/>
              </a:buClr>
              <a:buFont typeface="Arial"/>
              <a:buChar char="•"/>
            </a:pPr>
            <a:r>
              <a:rPr lang="fr-FR" b="0" dirty="0" smtClean="0">
                <a:latin typeface="Times" charset="0"/>
              </a:rPr>
              <a:t> </a:t>
            </a:r>
            <a:r>
              <a:rPr lang="fr-FR" sz="1200" b="0" i="0" kern="1200" noProof="0" dirty="0" smtClean="0">
                <a:solidFill>
                  <a:srgbClr val="000000"/>
                </a:solidFill>
                <a:latin typeface="Times"/>
              </a:rPr>
              <a:t>Deux modèles climatiques, cadres temporels ou scénarios d'émission peuvent être comparés pour chaque endroit dans le monde (exemple ici : Bangladesh). </a:t>
            </a:r>
          </a:p>
          <a:p>
            <a:pPr algn="l">
              <a:buClr>
                <a:srgbClr val="000000"/>
              </a:buClr>
              <a:buFont typeface="Arial"/>
              <a:buChar char="•"/>
            </a:pPr>
            <a:r>
              <a:rPr lang="fr-FR" sz="1200" b="0" i="0" kern="1200" baseline="0" noProof="0" dirty="0" smtClean="0">
                <a:solidFill>
                  <a:srgbClr val="000000"/>
                </a:solidFill>
                <a:latin typeface="Times"/>
              </a:rPr>
              <a:t> </a:t>
            </a:r>
            <a:r>
              <a:rPr lang="fr-FR" sz="1200" b="0" i="0" kern="1200" noProof="0" dirty="0" smtClean="0">
                <a:solidFill>
                  <a:srgbClr val="000000"/>
                </a:solidFill>
                <a:latin typeface="Times"/>
              </a:rPr>
              <a:t>Vous pouvez aussi analyser la fourchette de différents modèles climatiques </a:t>
            </a:r>
            <a:r>
              <a:rPr lang="fr-FR" sz="1200" b="1" i="0" kern="1200" noProof="0" dirty="0" smtClean="0">
                <a:solidFill>
                  <a:srgbClr val="000000"/>
                </a:solidFill>
                <a:latin typeface="Times"/>
              </a:rPr>
              <a:t>(CLICK) </a:t>
            </a:r>
            <a:r>
              <a:rPr lang="fr-FR" sz="1200" b="0" i="0" kern="1200" noProof="0" dirty="0" smtClean="0">
                <a:solidFill>
                  <a:srgbClr val="000000"/>
                </a:solidFill>
                <a:latin typeface="Times"/>
              </a:rPr>
              <a:t>afin d’identifier le niveau d'incertitude </a:t>
            </a:r>
            <a:r>
              <a:rPr lang="fr-FR" sz="1200" b="1" i="0" kern="1200" noProof="0" dirty="0" smtClean="0">
                <a:solidFill>
                  <a:srgbClr val="000000"/>
                </a:solidFill>
                <a:latin typeface="Times"/>
              </a:rPr>
              <a:t>(CLICK pour afficher</a:t>
            </a:r>
            <a:r>
              <a:rPr lang="fr-FR" sz="1200" b="1" i="0" kern="1200" baseline="0" noProof="0" dirty="0" smtClean="0">
                <a:solidFill>
                  <a:srgbClr val="000000"/>
                </a:solidFill>
                <a:latin typeface="Times"/>
              </a:rPr>
              <a:t> les diagrammes)</a:t>
            </a:r>
            <a:r>
              <a:rPr lang="fr-FR" sz="1200" b="0" i="0" kern="1200" noProof="0" dirty="0" smtClean="0">
                <a:solidFill>
                  <a:srgbClr val="000000"/>
                </a:solidFill>
                <a:latin typeface="Times"/>
              </a:rPr>
              <a:t>.</a:t>
            </a:r>
            <a:endParaRPr lang="fr-FR" b="0" dirty="0" smtClean="0">
              <a:latin typeface="Times" charset="0"/>
            </a:endParaRPr>
          </a:p>
          <a:p>
            <a:pPr algn="l">
              <a:buClr>
                <a:srgbClr val="000000"/>
              </a:buClr>
              <a:buFont typeface="Arial"/>
              <a:buChar char="•"/>
            </a:pPr>
            <a:r>
              <a:rPr lang="fr-FR" b="0" dirty="0" smtClean="0">
                <a:latin typeface="Times" charset="0"/>
              </a:rPr>
              <a:t> </a:t>
            </a:r>
            <a:r>
              <a:rPr lang="fr-FR" sz="1200" b="0" i="0" kern="1200" noProof="0" dirty="0" smtClean="0">
                <a:solidFill>
                  <a:srgbClr val="000000"/>
                </a:solidFill>
                <a:latin typeface="Times"/>
              </a:rPr>
              <a:t>Diagrammes : en haut, comparaison de deux horizons temporels, en dessous la fourchette de projections sur tous les cinq modèles climatiques.</a:t>
            </a:r>
          </a:p>
          <a:p>
            <a:pPr>
              <a:buFont typeface="Arial"/>
              <a:buNone/>
            </a:pPr>
            <a:endParaRPr lang="fr-FR" b="0" dirty="0">
              <a:latin typeface="Times" charset="0"/>
            </a:endParaRPr>
          </a:p>
        </p:txBody>
      </p:sp>
      <p:sp>
        <p:nvSpPr>
          <p:cNvPr id="4" name="Foliennummernplatzhalter 3"/>
          <p:cNvSpPr>
            <a:spLocks noGrp="1"/>
          </p:cNvSpPr>
          <p:nvPr>
            <p:ph type="sldNum" sz="quarter" idx="10"/>
          </p:nvPr>
        </p:nvSpPr>
        <p:spPr/>
        <p:txBody>
          <a:bodyPr/>
          <a:lstStyle/>
          <a:p>
            <a:fld id="{276F4F92-661F-4424-ADED-7D3829A4203F}" type="slidenum">
              <a:rPr lang="fr-FR" smtClean="0"/>
              <a:pPr/>
              <a:t>19</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nummernplatzhalter 3"/>
          <p:cNvSpPr>
            <a:spLocks noGrp="1"/>
          </p:cNvSpPr>
          <p:nvPr>
            <p:ph type="sldNum" sz="quarter" idx="5"/>
          </p:nvPr>
        </p:nvSpPr>
        <p:spPr/>
        <p:txBody>
          <a:bodyPr/>
          <a:lstStyle/>
          <a:p>
            <a:pPr algn="r">
              <a:buNone/>
            </a:pPr>
            <a:fld id="{EEBDD914-2092-4BB4-A437-4F2EE5AAF4C0}" type="slidenum">
              <a:rPr lang="fr-FR" sz="1000" b="1" i="0" smtClean="0">
                <a:solidFill>
                  <a:schemeClr val="bg1"/>
                </a:solidFill>
                <a:latin typeface="Arial"/>
                <a:cs typeface="Arial"/>
              </a:rPr>
              <a:pPr algn="r">
                <a:buNone/>
              </a:pPr>
              <a:t>2</a:t>
            </a:fld>
            <a:endParaRPr lang="fr-FR" dirty="0" smtClean="0">
              <a:latin typeface="Arial"/>
              <a:cs typeface="Arial"/>
            </a:endParaRPr>
          </a:p>
        </p:txBody>
      </p:sp>
      <p:sp>
        <p:nvSpPr>
          <p:cNvPr id="45059" name="Folienbildplatzhalter 5"/>
          <p:cNvSpPr>
            <a:spLocks noGrp="1" noRot="1" noChangeAspect="1" noTextEdit="1"/>
          </p:cNvSpPr>
          <p:nvPr>
            <p:ph type="sldImg"/>
          </p:nvPr>
        </p:nvSpPr>
        <p:spPr>
          <a:xfrm>
            <a:off x="546100" y="312738"/>
            <a:ext cx="5730875" cy="4297362"/>
          </a:xfrm>
          <a:ln/>
        </p:spPr>
      </p:sp>
      <p:sp>
        <p:nvSpPr>
          <p:cNvPr id="45060" name="Notizenplatzhalter 6"/>
          <p:cNvSpPr>
            <a:spLocks noGrp="1"/>
          </p:cNvSpPr>
          <p:nvPr>
            <p:ph type="body" idx="1"/>
          </p:nvPr>
        </p:nvSpPr>
        <p:spPr>
          <a:noFill/>
          <a:ln/>
        </p:spPr>
        <p:txBody>
          <a:bodyPr/>
          <a:lstStyle/>
          <a:p>
            <a:endParaRPr lang="fr-FR" dirty="0" smtClean="0">
              <a:latin typeface="Arial" charset="0"/>
              <a:cs typeface="Arial" charset="0"/>
            </a:endParaRPr>
          </a:p>
        </p:txBody>
      </p:sp>
    </p:spTree>
    <p:extLst>
      <p:ext uri="{BB962C8B-B14F-4D97-AF65-F5344CB8AC3E}">
        <p14:creationId xmlns:p14="http://schemas.microsoft.com/office/powerpoint/2010/main" val="2059762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29288" cy="4297362"/>
          </a:xfrm>
        </p:spPr>
      </p:sp>
      <p:sp>
        <p:nvSpPr>
          <p:cNvPr id="3" name="Notizenplatzhalter 2"/>
          <p:cNvSpPr>
            <a:spLocks noGrp="1"/>
          </p:cNvSpPr>
          <p:nvPr>
            <p:ph type="body" idx="1"/>
          </p:nvPr>
        </p:nvSpPr>
        <p:spPr/>
        <p:txBody>
          <a:bodyPr>
            <a:normAutofit/>
          </a:bodyPr>
          <a:lstStyle/>
          <a:p>
            <a:pPr>
              <a:buFont typeface="Arial"/>
              <a:buNone/>
            </a:pPr>
            <a:r>
              <a:rPr lang="fr-FR" dirty="0" smtClean="0">
                <a:latin typeface="Times" charset="0"/>
              </a:rPr>
              <a:t>NOTE AU</a:t>
            </a:r>
            <a:r>
              <a:rPr lang="fr-FR" baseline="0" dirty="0" smtClean="0">
                <a:latin typeface="Times" charset="0"/>
              </a:rPr>
              <a:t> PRESENTATEUR</a:t>
            </a:r>
            <a:r>
              <a:rPr lang="fr-FR" dirty="0" smtClean="0">
                <a:latin typeface="Times" charset="0"/>
              </a:rPr>
              <a:t>: </a:t>
            </a:r>
            <a:r>
              <a:rPr lang="fr-FR" dirty="0" err="1" smtClean="0">
                <a:latin typeface="Times" charset="0"/>
              </a:rPr>
              <a:t>Slide</a:t>
            </a:r>
            <a:r>
              <a:rPr lang="fr-FR" dirty="0" smtClean="0">
                <a:latin typeface="Times" charset="0"/>
              </a:rPr>
              <a:t> a changé. Deux</a:t>
            </a:r>
            <a:r>
              <a:rPr lang="fr-FR" baseline="0" dirty="0" smtClean="0">
                <a:latin typeface="Times" charset="0"/>
              </a:rPr>
              <a:t> clicks pour montrer les cercles rouges, un autre pour montrer la liste de projets</a:t>
            </a:r>
            <a:r>
              <a:rPr lang="fr-FR" dirty="0" smtClean="0">
                <a:latin typeface="Times" charset="0"/>
              </a:rPr>
              <a:t>.</a:t>
            </a:r>
          </a:p>
          <a:p>
            <a:pPr algn="l">
              <a:buNone/>
            </a:pPr>
            <a:r>
              <a:rPr lang="fr-FR" sz="1200" b="0" i="0" u="sng" kern="1200" noProof="0" dirty="0" smtClean="0">
                <a:solidFill>
                  <a:srgbClr val="000000"/>
                </a:solidFill>
                <a:latin typeface="Times"/>
              </a:rPr>
              <a:t>Expliquez</a:t>
            </a:r>
            <a:r>
              <a:rPr lang="fr-FR" sz="1200" b="1" i="0" kern="1200" noProof="0" dirty="0" smtClean="0">
                <a:solidFill>
                  <a:srgbClr val="000000"/>
                </a:solidFill>
                <a:latin typeface="Times"/>
              </a:rPr>
              <a:t> </a:t>
            </a:r>
          </a:p>
          <a:p>
            <a:pPr algn="l">
              <a:buClr>
                <a:srgbClr val="000000"/>
              </a:buClr>
              <a:buFont typeface="Arial"/>
              <a:buChar char="•"/>
            </a:pPr>
            <a:r>
              <a:rPr lang="fr-FR" sz="1200" b="0" i="0" kern="1200" noProof="0" dirty="0" smtClean="0">
                <a:solidFill>
                  <a:srgbClr val="000000"/>
                </a:solidFill>
                <a:latin typeface="Times"/>
              </a:rPr>
              <a:t>Dans la base de données des projets d'adaptation l'utilisateur peut chercher des mesures d'adaptation évaluées par les pairs, ce qui peut aider les intervenants de l'adaptation à identifier et à concevoir des mesures d'adaptation appropriées. </a:t>
            </a:r>
          </a:p>
          <a:p>
            <a:pPr algn="l">
              <a:buClr>
                <a:srgbClr val="000000"/>
              </a:buClr>
              <a:buFont typeface="Arial"/>
              <a:buChar char="•"/>
            </a:pPr>
            <a:r>
              <a:rPr lang="fr-FR" sz="1200" b="0" i="0" kern="1200" noProof="0" dirty="0" smtClean="0">
                <a:solidFill>
                  <a:srgbClr val="000000"/>
                </a:solidFill>
                <a:latin typeface="Times"/>
              </a:rPr>
              <a:t> Les projets peuvent être recherchés par de modes</a:t>
            </a:r>
            <a:r>
              <a:rPr lang="fr-FR" sz="1200" b="0" i="0" kern="1200" baseline="0" noProof="0" dirty="0" smtClean="0">
                <a:solidFill>
                  <a:srgbClr val="000000"/>
                </a:solidFill>
                <a:latin typeface="Times"/>
              </a:rPr>
              <a:t> différents comme le lieu, l’état d’implémentation, les stimuli climatiques correspondants, ou recherche en plein </a:t>
            </a:r>
            <a:r>
              <a:rPr lang="fr-FR" sz="1200" b="0" i="0" kern="1200" baseline="0" noProof="0" dirty="0" err="1" smtClean="0">
                <a:solidFill>
                  <a:srgbClr val="000000"/>
                </a:solidFill>
                <a:latin typeface="Times"/>
              </a:rPr>
              <a:t>text</a:t>
            </a:r>
            <a:r>
              <a:rPr lang="fr-FR" sz="1200" b="0" i="0" kern="1200" noProof="0" dirty="0" smtClean="0">
                <a:solidFill>
                  <a:srgbClr val="000000"/>
                </a:solidFill>
                <a:latin typeface="Times"/>
              </a:rPr>
              <a:t>.</a:t>
            </a:r>
          </a:p>
          <a:p>
            <a:pPr algn="l">
              <a:buClr>
                <a:srgbClr val="000000"/>
              </a:buClr>
              <a:buFont typeface="Arial"/>
              <a:buChar char="•"/>
            </a:pPr>
            <a:r>
              <a:rPr lang="fr-FR" sz="1200" b="0" i="0" kern="1200" noProof="0" dirty="0" smtClean="0">
                <a:solidFill>
                  <a:srgbClr val="000000"/>
                </a:solidFill>
                <a:latin typeface="Times"/>
              </a:rPr>
              <a:t> Exemple ici : Recherche des projets liés</a:t>
            </a:r>
            <a:r>
              <a:rPr lang="fr-FR" sz="1200" b="0" i="0" kern="1200" baseline="0" noProof="0" dirty="0" smtClean="0">
                <a:solidFill>
                  <a:srgbClr val="000000"/>
                </a:solidFill>
                <a:latin typeface="Times"/>
              </a:rPr>
              <a:t> à la sécheresse.</a:t>
            </a:r>
            <a:endParaRPr lang="fr-FR" b="0" dirty="0">
              <a:latin typeface="Times" charset="0"/>
            </a:endParaRPr>
          </a:p>
        </p:txBody>
      </p:sp>
      <p:sp>
        <p:nvSpPr>
          <p:cNvPr id="4" name="Foliennummernplatzhalter 3"/>
          <p:cNvSpPr>
            <a:spLocks noGrp="1"/>
          </p:cNvSpPr>
          <p:nvPr>
            <p:ph type="sldNum" sz="quarter" idx="10"/>
          </p:nvPr>
        </p:nvSpPr>
        <p:spPr/>
        <p:txBody>
          <a:bodyPr/>
          <a:lstStyle/>
          <a:p>
            <a:fld id="{276F4F92-661F-4424-ADED-7D3829A4203F}" type="slidenum">
              <a:rPr lang="fr-FR" smtClean="0"/>
              <a:pPr/>
              <a:t>20</a:t>
            </a:fld>
            <a:endParaRPr lang="fr-F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29288" cy="4297362"/>
          </a:xfrm>
        </p:spPr>
      </p:sp>
      <p:sp>
        <p:nvSpPr>
          <p:cNvPr id="3" name="Notizenplatzhalter 2"/>
          <p:cNvSpPr>
            <a:spLocks noGrp="1"/>
          </p:cNvSpPr>
          <p:nvPr>
            <p:ph type="body" idx="1"/>
          </p:nvPr>
        </p:nvSpPr>
        <p:spPr/>
        <p:txBody>
          <a:bodyPr>
            <a:normAutofit/>
          </a:bodyPr>
          <a:lstStyle/>
          <a:p>
            <a:pPr>
              <a:buFont typeface="Arial"/>
              <a:buNone/>
            </a:pPr>
            <a:r>
              <a:rPr lang="fr-FR" b="0" u="sng" dirty="0" smtClean="0">
                <a:latin typeface="Times" charset="0"/>
              </a:rPr>
              <a:t>Expliquez</a:t>
            </a:r>
            <a:endParaRPr lang="fr-FR" dirty="0" smtClean="0">
              <a:latin typeface="Times" charset="0"/>
            </a:endParaRPr>
          </a:p>
          <a:p>
            <a:pPr>
              <a:buFont typeface="Arial"/>
              <a:buChar char="•"/>
            </a:pPr>
            <a:r>
              <a:rPr lang="fr-FR" b="0" dirty="0" smtClean="0">
                <a:latin typeface="Times" charset="0"/>
              </a:rPr>
              <a:t>Project </a:t>
            </a:r>
            <a:r>
              <a:rPr lang="fr-FR" b="0" dirty="0" err="1" smtClean="0">
                <a:latin typeface="Times" charset="0"/>
              </a:rPr>
              <a:t>Example</a:t>
            </a:r>
            <a:r>
              <a:rPr lang="fr-FR" b="0" dirty="0" smtClean="0">
                <a:latin typeface="Times" charset="0"/>
              </a:rPr>
              <a:t> </a:t>
            </a:r>
            <a:r>
              <a:rPr lang="fr-FR" b="0" dirty="0" err="1" smtClean="0">
                <a:latin typeface="Times" charset="0"/>
              </a:rPr>
              <a:t>chosen</a:t>
            </a:r>
            <a:r>
              <a:rPr lang="fr-FR" b="0" dirty="0" smtClean="0">
                <a:latin typeface="Times" charset="0"/>
              </a:rPr>
              <a:t> </a:t>
            </a:r>
            <a:r>
              <a:rPr lang="fr-FR" b="0" dirty="0" err="1" smtClean="0">
                <a:latin typeface="Times" charset="0"/>
              </a:rPr>
              <a:t>here</a:t>
            </a:r>
            <a:r>
              <a:rPr lang="fr-FR" b="0" dirty="0" smtClean="0">
                <a:latin typeface="Times" charset="0"/>
              </a:rPr>
              <a:t>: water management in Bolivia.</a:t>
            </a:r>
          </a:p>
          <a:p>
            <a:pPr>
              <a:buFont typeface="Arial"/>
              <a:buChar char="•"/>
            </a:pPr>
            <a:r>
              <a:rPr lang="fr-FR" b="0" dirty="0" smtClean="0">
                <a:latin typeface="Times" charset="0"/>
              </a:rPr>
              <a:t>Exemple d’un projet choisi</a:t>
            </a:r>
            <a:r>
              <a:rPr lang="fr-FR" b="0" baseline="0" dirty="0" smtClean="0">
                <a:latin typeface="Times" charset="0"/>
              </a:rPr>
              <a:t> ici: la gestion d’eau en Bolivie.</a:t>
            </a:r>
          </a:p>
          <a:p>
            <a:pPr algn="l" defTabSz="886419">
              <a:buClr>
                <a:srgbClr val="000000"/>
              </a:buClr>
              <a:buFont typeface="Arial"/>
              <a:buChar char="•"/>
            </a:pPr>
            <a:r>
              <a:rPr lang="fr-FR" sz="1200" b="0" i="0" kern="1200" noProof="0" dirty="0" smtClean="0">
                <a:solidFill>
                  <a:srgbClr val="000000"/>
                </a:solidFill>
                <a:latin typeface="Times"/>
              </a:rPr>
              <a:t>Tous les projets sont équipés de balises géographiques et les informations fournies sur le projet sont structurées selon des catégories prédéfinies, permettant de comparer différentes alternatives d'adaptation.</a:t>
            </a:r>
          </a:p>
          <a:p>
            <a:pPr defTabSz="886361" eaLnBrk="1" hangingPunct="1">
              <a:defRPr/>
            </a:pPr>
            <a:r>
              <a:rPr lang="fr-FR" dirty="0" smtClean="0">
                <a:latin typeface="Times" charset="0"/>
              </a:rPr>
              <a:t>Deux clicks pour montrer les cercles rouges.</a:t>
            </a:r>
          </a:p>
          <a:p>
            <a:pPr algn="l" defTabSz="886419">
              <a:buClr>
                <a:srgbClr val="000000"/>
              </a:buClr>
              <a:buFont typeface="Arial"/>
              <a:buChar char="•"/>
            </a:pPr>
            <a:r>
              <a:rPr lang="fr-FR" b="0" dirty="0" smtClean="0">
                <a:latin typeface="Times" charset="0"/>
              </a:rPr>
              <a:t> </a:t>
            </a:r>
            <a:r>
              <a:rPr lang="fr-FR" sz="1200" b="0" i="0" kern="1200" noProof="0" dirty="0" smtClean="0">
                <a:solidFill>
                  <a:srgbClr val="000000"/>
                </a:solidFill>
                <a:latin typeface="Times"/>
              </a:rPr>
              <a:t> Les détails du projet incluent une classification du projet (type, état d'avancement, échelle spatiale, etc.), le coût du projet, des informations permettant l'évaluation (telles que le succès ou les facteurs limitatifs), ainsi que les coordonnées de l'organisation concernée.</a:t>
            </a:r>
          </a:p>
          <a:p>
            <a:endParaRPr lang="fr-FR" dirty="0" smtClean="0">
              <a:latin typeface="Times" charset="0"/>
              <a:cs typeface="+mn-cs"/>
            </a:endParaRPr>
          </a:p>
          <a:p>
            <a:r>
              <a:rPr lang="fr-FR" dirty="0" smtClean="0">
                <a:latin typeface="Times" charset="0"/>
                <a:cs typeface="+mn-cs"/>
              </a:rPr>
              <a:t> </a:t>
            </a:r>
            <a:endParaRPr lang="fr-FR" noProof="0" dirty="0"/>
          </a:p>
        </p:txBody>
      </p:sp>
      <p:sp>
        <p:nvSpPr>
          <p:cNvPr id="4" name="Foliennummernplatzhalter 3"/>
          <p:cNvSpPr>
            <a:spLocks noGrp="1"/>
          </p:cNvSpPr>
          <p:nvPr>
            <p:ph type="sldNum" sz="quarter" idx="10"/>
          </p:nvPr>
        </p:nvSpPr>
        <p:spPr/>
        <p:txBody>
          <a:bodyPr/>
          <a:lstStyle/>
          <a:p>
            <a:fld id="{276F4F92-661F-4424-ADED-7D3829A4203F}" type="slidenum">
              <a:rPr lang="fr-FR" smtClean="0"/>
              <a:pPr/>
              <a:t>21</a:t>
            </a:fld>
            <a:endParaRPr lang="fr-F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a:xfrm>
            <a:off x="546100" y="312738"/>
            <a:ext cx="5730875" cy="4297362"/>
          </a:xfrm>
          <a:ln/>
        </p:spPr>
      </p:sp>
      <p:sp>
        <p:nvSpPr>
          <p:cNvPr id="3" name="Notizenplatzhalter 2"/>
          <p:cNvSpPr>
            <a:spLocks noGrp="1"/>
          </p:cNvSpPr>
          <p:nvPr>
            <p:ph type="body" idx="1"/>
          </p:nvPr>
        </p:nvSpPr>
        <p:spPr/>
        <p:txBody>
          <a:bodyPr>
            <a:normAutofit/>
          </a:bodyPr>
          <a:lstStyle/>
          <a:p>
            <a:pPr algn="l">
              <a:buNone/>
            </a:pPr>
            <a:r>
              <a:rPr lang="fr-FR" sz="1200" b="1" i="1" noProof="0" dirty="0" smtClean="0">
                <a:solidFill>
                  <a:srgbClr val="000000"/>
                </a:solidFill>
                <a:latin typeface="Arial"/>
                <a:cs typeface="Arial"/>
              </a:rPr>
              <a:t>Comment gérer l'exercice </a:t>
            </a:r>
          </a:p>
          <a:p>
            <a:pPr algn="l">
              <a:buClr>
                <a:srgbClr val="000000"/>
              </a:buClr>
              <a:buFont typeface="Arial"/>
              <a:buChar char="•"/>
            </a:pPr>
            <a:r>
              <a:rPr lang="fr-FR" sz="1200" b="0" i="1" noProof="0" dirty="0" smtClean="0">
                <a:solidFill>
                  <a:srgbClr val="000000"/>
                </a:solidFill>
                <a:latin typeface="Arial"/>
                <a:cs typeface="Arial"/>
              </a:rPr>
              <a:t>  Distribuez les informations (pour le</a:t>
            </a:r>
            <a:r>
              <a:rPr lang="fr-FR" sz="1200" b="0" i="1" baseline="0" noProof="0" dirty="0" smtClean="0">
                <a:solidFill>
                  <a:srgbClr val="000000"/>
                </a:solidFill>
                <a:latin typeface="Arial"/>
                <a:cs typeface="Arial"/>
              </a:rPr>
              <a:t> matériel </a:t>
            </a:r>
            <a:r>
              <a:rPr lang="fr-FR" sz="1200" b="0" i="1" noProof="0" dirty="0" smtClean="0">
                <a:solidFill>
                  <a:srgbClr val="000000"/>
                </a:solidFill>
                <a:latin typeface="Arial"/>
                <a:cs typeface="Arial"/>
              </a:rPr>
              <a:t>voyez le document instructions de formateur)</a:t>
            </a:r>
          </a:p>
          <a:p>
            <a:pPr algn="l">
              <a:buClr>
                <a:srgbClr val="000000"/>
              </a:buClr>
              <a:buFont typeface="Arial"/>
              <a:buChar char="•"/>
            </a:pPr>
            <a:r>
              <a:rPr lang="fr-FR" sz="1200" b="0" i="1" noProof="0" dirty="0" smtClean="0">
                <a:solidFill>
                  <a:srgbClr val="000000"/>
                </a:solidFill>
                <a:latin typeface="Arial"/>
                <a:cs typeface="Arial"/>
              </a:rPr>
              <a:t> Demandez aux participants de trouver leur groupe et de s'organiser en une chaîne d'impacts</a:t>
            </a:r>
            <a:endParaRPr lang="fr-FR" noProof="0" dirty="0" smtClean="0"/>
          </a:p>
          <a:p>
            <a:pPr algn="l">
              <a:buClr>
                <a:srgbClr val="000000"/>
              </a:buClr>
              <a:buFont typeface="Arial"/>
              <a:buChar char="•"/>
            </a:pPr>
            <a:r>
              <a:rPr lang="fr-FR" sz="1200" b="0" i="1" noProof="0" dirty="0" smtClean="0">
                <a:solidFill>
                  <a:srgbClr val="000000"/>
                </a:solidFill>
                <a:latin typeface="Arial"/>
                <a:cs typeface="Arial"/>
              </a:rPr>
              <a:t> Une fois que les deux groupes sont organisés, demandez à l'autre groupe de passer en revue la chaîne d'impact: Est-ce qu'ils voient une autre façon d'organiser les facteurs ? Comment est-ce qu'il les expliquent?</a:t>
            </a:r>
          </a:p>
          <a:p>
            <a:pPr algn="l">
              <a:buClr>
                <a:srgbClr val="000000"/>
              </a:buClr>
              <a:buFont typeface="Arial"/>
              <a:buChar char="•"/>
            </a:pPr>
            <a:r>
              <a:rPr lang="fr-FR" sz="1200" b="0" i="1" noProof="0" dirty="0" smtClean="0">
                <a:solidFill>
                  <a:srgbClr val="000000"/>
                </a:solidFill>
                <a:latin typeface="Arial"/>
                <a:cs typeface="Arial"/>
              </a:rPr>
              <a:t>Assurez-vous que les participants comprennent la particularité d'une chaîne d'impacts : le lien logique entre les causes et les effets. Une chaîne d'impacts est un outil d'expert, c'est-à-dire qu'elle n'est pas gravée dans la pierre, mais qu'elle doit être adaptée en fonction des circonstances de l'évaluation (unité d'exposition).</a:t>
            </a:r>
          </a:p>
          <a:p>
            <a:pPr algn="l">
              <a:buClr>
                <a:srgbClr val="000000"/>
              </a:buClr>
              <a:buFont typeface="Arial"/>
              <a:buChar char="•"/>
            </a:pPr>
            <a:r>
              <a:rPr lang="fr-FR" sz="1200" b="0" i="1" noProof="0" dirty="0" smtClean="0">
                <a:solidFill>
                  <a:srgbClr val="000000"/>
                </a:solidFill>
                <a:latin typeface="Arial"/>
                <a:cs typeface="Arial"/>
              </a:rPr>
              <a:t>A la fin de l'exercice, montrez aux participants où trouver des cartes d'impacts sur ci:grasp</a:t>
            </a:r>
            <a:endParaRPr lang="fr-FR" noProof="0" dirty="0" smtClean="0"/>
          </a:p>
          <a:p>
            <a:pPr algn="l">
              <a:buNone/>
            </a:pPr>
            <a:endParaRPr lang="fr-FR" dirty="0"/>
          </a:p>
        </p:txBody>
      </p:sp>
      <p:sp>
        <p:nvSpPr>
          <p:cNvPr id="27652" name="Foliennummernplatzhalter 3"/>
          <p:cNvSpPr>
            <a:spLocks noGrp="1"/>
          </p:cNvSpPr>
          <p:nvPr>
            <p:ph type="sldNum" sz="quarter" idx="5"/>
          </p:nvPr>
        </p:nvSpPr>
        <p:spPr/>
        <p:txBody>
          <a:bodyPr/>
          <a:lstStyle/>
          <a:p>
            <a:pPr algn="r">
              <a:buNone/>
            </a:pPr>
            <a:fld id="{554E64E9-FF1B-4618-B603-4B20B141BF5D}" type="slidenum">
              <a:rPr lang="fr-FR" sz="1000" b="1" i="0" smtClean="0">
                <a:solidFill>
                  <a:schemeClr val="bg1"/>
                </a:solidFill>
                <a:latin typeface="Arial"/>
                <a:cs typeface="Arial"/>
              </a:rPr>
              <a:pPr algn="r">
                <a:buNone/>
              </a:pPr>
              <a:t>22</a:t>
            </a:fld>
            <a:endParaRPr lang="fr-FR" dirty="0" smtClean="0">
              <a:latin typeface="Arial"/>
              <a:cs typeface="Arial"/>
            </a:endParaRPr>
          </a:p>
        </p:txBody>
      </p:sp>
    </p:spTree>
    <p:extLst>
      <p:ext uri="{BB962C8B-B14F-4D97-AF65-F5344CB8AC3E}">
        <p14:creationId xmlns:p14="http://schemas.microsoft.com/office/powerpoint/2010/main" val="3421381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xfrm>
            <a:off x="546100" y="312738"/>
            <a:ext cx="5730875" cy="4297362"/>
          </a:xfrm>
          <a:ln/>
        </p:spPr>
      </p:sp>
      <p:sp>
        <p:nvSpPr>
          <p:cNvPr id="3" name="Notizenplatzhalter 2"/>
          <p:cNvSpPr>
            <a:spLocks noGrp="1"/>
          </p:cNvSpPr>
          <p:nvPr>
            <p:ph type="body" idx="1"/>
          </p:nvPr>
        </p:nvSpPr>
        <p:spPr/>
        <p:txBody>
          <a:bodyPr>
            <a:normAutofit/>
          </a:bodyPr>
          <a:lstStyle/>
          <a:p>
            <a:pPr>
              <a:buFont typeface="Arial" pitchFamily="34" charset="0"/>
              <a:buNone/>
              <a:defRPr/>
            </a:pPr>
            <a:endParaRPr lang="fr-FR" b="0" i="1" dirty="0"/>
          </a:p>
        </p:txBody>
      </p:sp>
      <p:sp>
        <p:nvSpPr>
          <p:cNvPr id="28676" name="Foliennummernplatzhalter 3"/>
          <p:cNvSpPr>
            <a:spLocks noGrp="1"/>
          </p:cNvSpPr>
          <p:nvPr>
            <p:ph type="sldNum" sz="quarter" idx="5"/>
          </p:nvPr>
        </p:nvSpPr>
        <p:spPr/>
        <p:txBody>
          <a:bodyPr/>
          <a:lstStyle/>
          <a:p>
            <a:pPr algn="r">
              <a:buNone/>
            </a:pPr>
            <a:fld id="{56260304-49BF-4CEF-80C6-0E5B3EC77FDB}" type="slidenum">
              <a:rPr lang="fr-FR" sz="1000" b="1" i="0" smtClean="0">
                <a:solidFill>
                  <a:schemeClr val="bg1"/>
                </a:solidFill>
                <a:latin typeface="Arial"/>
                <a:cs typeface="Arial"/>
              </a:rPr>
              <a:pPr algn="r">
                <a:buNone/>
              </a:pPr>
              <a:t>23</a:t>
            </a:fld>
            <a:endParaRPr lang="fr-FR" dirty="0" smtClean="0">
              <a:latin typeface="Arial"/>
              <a:cs typeface="Arial"/>
            </a:endParaRPr>
          </a:p>
        </p:txBody>
      </p:sp>
    </p:spTree>
    <p:extLst>
      <p:ext uri="{BB962C8B-B14F-4D97-AF65-F5344CB8AC3E}">
        <p14:creationId xmlns:p14="http://schemas.microsoft.com/office/powerpoint/2010/main" val="2161764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3"/>
          <p:cNvSpPr>
            <a:spLocks noGrp="1" noRot="1" noChangeAspect="1" noTextEdit="1"/>
          </p:cNvSpPr>
          <p:nvPr>
            <p:ph type="sldImg"/>
          </p:nvPr>
        </p:nvSpPr>
        <p:spPr>
          <a:xfrm>
            <a:off x="546100" y="312738"/>
            <a:ext cx="5730875" cy="4297362"/>
          </a:xfrm>
          <a:ln/>
        </p:spPr>
      </p:sp>
      <p:sp>
        <p:nvSpPr>
          <p:cNvPr id="29699" name="Notizenplatzhalter 4"/>
          <p:cNvSpPr>
            <a:spLocks noGrp="1"/>
          </p:cNvSpPr>
          <p:nvPr>
            <p:ph type="body" idx="1"/>
          </p:nvPr>
        </p:nvSpPr>
        <p:spPr>
          <a:noFill/>
          <a:ln/>
        </p:spPr>
        <p:txBody>
          <a:bodyPr/>
          <a:lstStyle/>
          <a:p>
            <a:pPr algn="l">
              <a:buNone/>
            </a:pPr>
            <a:r>
              <a:rPr lang="fr-FR" sz="1200" b="1" i="1" noProof="0" dirty="0" smtClean="0">
                <a:solidFill>
                  <a:srgbClr val="000000"/>
                </a:solidFill>
                <a:latin typeface="Arial"/>
                <a:cs typeface="Arial"/>
              </a:rPr>
              <a:t>Comment gérer l'exercice</a:t>
            </a:r>
          </a:p>
          <a:p>
            <a:pPr algn="l">
              <a:buClr>
                <a:srgbClr val="000000"/>
              </a:buClr>
              <a:buFontTx/>
              <a:buChar char="•"/>
            </a:pPr>
            <a:r>
              <a:rPr lang="fr-FR" sz="1200" b="0" i="1" noProof="0" dirty="0" smtClean="0">
                <a:solidFill>
                  <a:srgbClr val="000000"/>
                </a:solidFill>
                <a:latin typeface="Arial"/>
                <a:cs typeface="Arial"/>
              </a:rPr>
              <a:t>Assurez-vous que tous les participants aient accès à la page internet ci:grasp</a:t>
            </a:r>
          </a:p>
          <a:p>
            <a:pPr algn="l">
              <a:buClr>
                <a:srgbClr val="000000"/>
              </a:buClr>
              <a:buFontTx/>
              <a:buChar char="•"/>
            </a:pPr>
            <a:r>
              <a:rPr lang="fr-FR" sz="1200" b="0" i="1" noProof="0" dirty="0" smtClean="0">
                <a:solidFill>
                  <a:srgbClr val="000000"/>
                </a:solidFill>
                <a:latin typeface="Arial"/>
                <a:cs typeface="Arial"/>
              </a:rPr>
              <a:t> Expliquez le premier exercice </a:t>
            </a:r>
          </a:p>
          <a:p>
            <a:pPr algn="l">
              <a:buClr>
                <a:srgbClr val="000000"/>
              </a:buClr>
              <a:buFontTx/>
              <a:buChar char="•"/>
            </a:pPr>
            <a:r>
              <a:rPr lang="fr-FR" sz="1200" b="0" i="1" noProof="0" dirty="0" smtClean="0">
                <a:solidFill>
                  <a:srgbClr val="000000"/>
                </a:solidFill>
                <a:latin typeface="Arial"/>
                <a:cs typeface="Arial"/>
              </a:rPr>
              <a:t> Laissez les participants travailler et laissez-leur le temps qu'il faut pour terminer</a:t>
            </a:r>
          </a:p>
          <a:p>
            <a:pPr algn="l">
              <a:buClr>
                <a:srgbClr val="000000"/>
              </a:buClr>
              <a:buFontTx/>
              <a:buChar char="•"/>
            </a:pPr>
            <a:r>
              <a:rPr lang="fr-FR" sz="1200" b="0" i="1" noProof="0" dirty="0" smtClean="0">
                <a:solidFill>
                  <a:srgbClr val="000000"/>
                </a:solidFill>
                <a:latin typeface="Arial"/>
                <a:cs typeface="Arial"/>
              </a:rPr>
              <a:t> Discuter les résultats</a:t>
            </a:r>
          </a:p>
          <a:p>
            <a:pPr algn="l">
              <a:buClr>
                <a:srgbClr val="000000"/>
              </a:buClr>
              <a:buFontTx/>
              <a:buChar char="•"/>
            </a:pPr>
            <a:r>
              <a:rPr lang="fr-FR" sz="1200" b="0" i="1" noProof="0" dirty="0" smtClean="0">
                <a:solidFill>
                  <a:srgbClr val="000000"/>
                </a:solidFill>
                <a:latin typeface="Arial"/>
                <a:cs typeface="Arial"/>
              </a:rPr>
              <a:t> Expliquez ensuite le deuxième exercice </a:t>
            </a:r>
          </a:p>
          <a:p>
            <a:pPr algn="l">
              <a:buClr>
                <a:srgbClr val="000000"/>
              </a:buClr>
              <a:buFontTx/>
              <a:buChar char="•"/>
            </a:pPr>
            <a:r>
              <a:rPr lang="fr-FR" sz="1200" b="0" i="1" noProof="0" dirty="0" smtClean="0">
                <a:solidFill>
                  <a:srgbClr val="000000"/>
                </a:solidFill>
                <a:latin typeface="Arial"/>
                <a:cs typeface="Arial"/>
              </a:rPr>
              <a:t> Laissez les participants travailler et laissez-leur le temps qu'il faut pour terminer</a:t>
            </a:r>
          </a:p>
          <a:p>
            <a:pPr algn="l">
              <a:buClr>
                <a:srgbClr val="000000"/>
              </a:buClr>
              <a:buFontTx/>
              <a:buChar char="•"/>
            </a:pPr>
            <a:r>
              <a:rPr lang="fr-FR" sz="1200" b="0" i="1" noProof="0" dirty="0" smtClean="0">
                <a:solidFill>
                  <a:srgbClr val="000000"/>
                </a:solidFill>
                <a:latin typeface="Arial"/>
                <a:cs typeface="Arial"/>
              </a:rPr>
              <a:t> Discuter les résultats</a:t>
            </a:r>
          </a:p>
          <a:p>
            <a:pPr algn="l">
              <a:buClr>
                <a:srgbClr val="000000"/>
              </a:buClr>
              <a:buFontTx/>
              <a:buChar char="•"/>
            </a:pPr>
            <a:r>
              <a:rPr lang="fr-FR" sz="1200" b="0" i="1" noProof="0" dirty="0" smtClean="0">
                <a:solidFill>
                  <a:srgbClr val="000000"/>
                </a:solidFill>
                <a:latin typeface="Arial"/>
                <a:cs typeface="Arial"/>
              </a:rPr>
              <a:t>Expliquez ensuite le troisième exercice</a:t>
            </a:r>
          </a:p>
          <a:p>
            <a:pPr algn="l">
              <a:buClr>
                <a:srgbClr val="000000"/>
              </a:buClr>
              <a:buFontTx/>
              <a:buChar char="•"/>
            </a:pPr>
            <a:r>
              <a:rPr lang="fr-FR" sz="1200" b="0" i="1" noProof="0" dirty="0" smtClean="0">
                <a:solidFill>
                  <a:srgbClr val="000000"/>
                </a:solidFill>
                <a:latin typeface="Arial"/>
                <a:cs typeface="Arial"/>
              </a:rPr>
              <a:t> Laissez les participants travailler et laissez-leur le temps qu'il faut pour terminer</a:t>
            </a:r>
          </a:p>
          <a:p>
            <a:pPr algn="l">
              <a:buClr>
                <a:srgbClr val="000000"/>
              </a:buClr>
              <a:buFontTx/>
              <a:buChar char="•"/>
            </a:pPr>
            <a:r>
              <a:rPr lang="fr-FR" sz="1200" b="0" i="1" noProof="0" dirty="0" smtClean="0">
                <a:solidFill>
                  <a:srgbClr val="000000"/>
                </a:solidFill>
                <a:latin typeface="Arial"/>
                <a:cs typeface="Arial"/>
              </a:rPr>
              <a:t> Discuter les résultats</a:t>
            </a:r>
          </a:p>
          <a:p>
            <a:pPr algn="l">
              <a:buFontTx/>
              <a:buChar char="•"/>
            </a:pPr>
            <a:endParaRPr lang="fr-FR" dirty="0" smtClean="0">
              <a:latin typeface="Arial"/>
              <a:cs typeface="Arial"/>
            </a:endParaRPr>
          </a:p>
          <a:p>
            <a:pPr algn="l">
              <a:buNone/>
            </a:pPr>
            <a:endParaRPr lang="fr-FR" dirty="0" smtClean="0">
              <a:latin typeface="Arial"/>
              <a:cs typeface="Arial"/>
            </a:endParaRPr>
          </a:p>
        </p:txBody>
      </p:sp>
    </p:spTree>
    <p:extLst>
      <p:ext uri="{BB962C8B-B14F-4D97-AF65-F5344CB8AC3E}">
        <p14:creationId xmlns:p14="http://schemas.microsoft.com/office/powerpoint/2010/main" val="535102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3"/>
          <p:cNvSpPr>
            <a:spLocks noGrp="1" noRot="1" noChangeAspect="1" noTextEdit="1"/>
          </p:cNvSpPr>
          <p:nvPr>
            <p:ph type="sldImg"/>
          </p:nvPr>
        </p:nvSpPr>
        <p:spPr>
          <a:xfrm>
            <a:off x="546100" y="312738"/>
            <a:ext cx="5730875" cy="4297362"/>
          </a:xfrm>
          <a:ln/>
        </p:spPr>
      </p:sp>
      <p:sp>
        <p:nvSpPr>
          <p:cNvPr id="30723" name="Notizenplatzhalter 4"/>
          <p:cNvSpPr>
            <a:spLocks noGrp="1"/>
          </p:cNvSpPr>
          <p:nvPr>
            <p:ph type="body" idx="1"/>
          </p:nvPr>
        </p:nvSpPr>
        <p:spPr>
          <a:noFill/>
          <a:ln/>
        </p:spPr>
        <p:txBody>
          <a:bodyPr/>
          <a:lstStyle/>
          <a:p>
            <a:pPr>
              <a:buFontTx/>
              <a:buChar char="•"/>
            </a:pPr>
            <a:endParaRPr lang="fr-FR" b="0" dirty="0" smtClean="0">
              <a:latin typeface="Arial" charset="0"/>
              <a:cs typeface="Arial" charset="0"/>
            </a:endParaRPr>
          </a:p>
        </p:txBody>
      </p:sp>
    </p:spTree>
    <p:extLst>
      <p:ext uri="{BB962C8B-B14F-4D97-AF65-F5344CB8AC3E}">
        <p14:creationId xmlns:p14="http://schemas.microsoft.com/office/powerpoint/2010/main" val="1134129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3"/>
          <p:cNvSpPr>
            <a:spLocks noGrp="1" noRot="1" noChangeAspect="1" noTextEdit="1"/>
          </p:cNvSpPr>
          <p:nvPr>
            <p:ph type="sldImg"/>
          </p:nvPr>
        </p:nvSpPr>
        <p:spPr>
          <a:xfrm>
            <a:off x="546100" y="312738"/>
            <a:ext cx="5730875" cy="4297362"/>
          </a:xfrm>
          <a:ln/>
        </p:spPr>
      </p:sp>
      <p:sp>
        <p:nvSpPr>
          <p:cNvPr id="31747" name="Notizenplatzhalter 4"/>
          <p:cNvSpPr>
            <a:spLocks noGrp="1"/>
          </p:cNvSpPr>
          <p:nvPr>
            <p:ph type="body" idx="1"/>
          </p:nvPr>
        </p:nvSpPr>
        <p:spPr>
          <a:noFill/>
          <a:ln/>
        </p:spPr>
        <p:txBody>
          <a:bodyPr/>
          <a:lstStyle/>
          <a:p>
            <a:pPr>
              <a:buFontTx/>
              <a:buChar char="•"/>
            </a:pPr>
            <a:endParaRPr lang="fr-FR" b="0" dirty="0" smtClean="0">
              <a:latin typeface="Arial" charset="0"/>
              <a:cs typeface="Arial" charset="0"/>
            </a:endParaRPr>
          </a:p>
        </p:txBody>
      </p:sp>
    </p:spTree>
    <p:extLst>
      <p:ext uri="{BB962C8B-B14F-4D97-AF65-F5344CB8AC3E}">
        <p14:creationId xmlns:p14="http://schemas.microsoft.com/office/powerpoint/2010/main" val="4029750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3"/>
          <p:cNvSpPr>
            <a:spLocks noGrp="1" noRot="1" noChangeAspect="1" noTextEdit="1"/>
          </p:cNvSpPr>
          <p:nvPr>
            <p:ph type="sldImg"/>
          </p:nvPr>
        </p:nvSpPr>
        <p:spPr>
          <a:xfrm>
            <a:off x="546100" y="312738"/>
            <a:ext cx="5730875" cy="4297362"/>
          </a:xfrm>
          <a:ln/>
        </p:spPr>
      </p:sp>
      <p:sp>
        <p:nvSpPr>
          <p:cNvPr id="32771" name="Notizenplatzhalter 4"/>
          <p:cNvSpPr>
            <a:spLocks noGrp="1"/>
          </p:cNvSpPr>
          <p:nvPr>
            <p:ph type="body" idx="1"/>
          </p:nvPr>
        </p:nvSpPr>
        <p:spPr>
          <a:noFill/>
          <a:ln/>
        </p:spPr>
        <p:txBody>
          <a:bodyPr/>
          <a:lstStyle/>
          <a:p>
            <a:pPr algn="l">
              <a:buNone/>
            </a:pPr>
            <a:r>
              <a:rPr lang="fr-FR" sz="1200" b="0" i="1" u="sng" noProof="0" dirty="0" smtClean="0">
                <a:solidFill>
                  <a:srgbClr val="000000"/>
                </a:solidFill>
                <a:latin typeface="Arial"/>
                <a:cs typeface="Arial"/>
              </a:rPr>
              <a:t>Indice</a:t>
            </a:r>
          </a:p>
          <a:p>
            <a:pPr algn="l">
              <a:buClr>
                <a:srgbClr val="000000"/>
              </a:buClr>
              <a:buFontTx/>
              <a:buChar char="•"/>
            </a:pPr>
            <a:r>
              <a:rPr lang="fr-FR" sz="1200" b="0" i="1" noProof="0" dirty="0" smtClean="0">
                <a:solidFill>
                  <a:srgbClr val="000000"/>
                </a:solidFill>
                <a:latin typeface="Arial"/>
                <a:cs typeface="Arial"/>
              </a:rPr>
              <a:t> Présentez cette dernière partie sans montrer la diapositive</a:t>
            </a:r>
          </a:p>
          <a:p>
            <a:pPr algn="l">
              <a:buClr>
                <a:srgbClr val="000000"/>
              </a:buClr>
              <a:buFontTx/>
              <a:buChar char="•"/>
            </a:pPr>
            <a:r>
              <a:rPr lang="fr-FR" sz="1200" b="0" i="1" noProof="0" dirty="0" smtClean="0">
                <a:solidFill>
                  <a:srgbClr val="000000"/>
                </a:solidFill>
                <a:latin typeface="Arial"/>
                <a:cs typeface="Arial"/>
              </a:rPr>
              <a:t> Commencez par un bref récapitulatif de tous les éléments présentés dans le module (p.ex. diapo de l'introduction)</a:t>
            </a:r>
          </a:p>
          <a:p>
            <a:pPr algn="l">
              <a:buClr>
                <a:srgbClr val="000000"/>
              </a:buClr>
              <a:buFontTx/>
              <a:buChar char="•"/>
            </a:pPr>
            <a:r>
              <a:rPr lang="fr-FR" sz="1200" b="0" i="1" noProof="0" dirty="0" smtClean="0">
                <a:solidFill>
                  <a:srgbClr val="000000"/>
                </a:solidFill>
                <a:latin typeface="Arial"/>
                <a:cs typeface="Arial"/>
              </a:rPr>
              <a:t> Discutez en plénière (p.ex. premier tour de table avec le "bâton de l'orateur" à propos des questions sur la diapo, ensuite approfondissez pour dégager les messages principaux en dessous)</a:t>
            </a:r>
          </a:p>
          <a:p>
            <a:pPr algn="l">
              <a:buClr>
                <a:srgbClr val="000000"/>
              </a:buClr>
              <a:buFontTx/>
              <a:buChar char="•"/>
            </a:pPr>
            <a:r>
              <a:rPr lang="fr-FR" sz="1200" b="0" i="1" noProof="0" dirty="0" smtClean="0">
                <a:solidFill>
                  <a:srgbClr val="000000"/>
                </a:solidFill>
                <a:latin typeface="Arial"/>
                <a:cs typeface="Arial"/>
              </a:rPr>
              <a:t>Assurez-vous que cette discussion soit prévue</a:t>
            </a:r>
          </a:p>
          <a:p>
            <a:pPr algn="l">
              <a:buNone/>
            </a:pPr>
            <a:endParaRPr lang="fr-FR" noProof="0" dirty="0" smtClean="0">
              <a:latin typeface="Arial"/>
              <a:cs typeface="Arial"/>
            </a:endParaRPr>
          </a:p>
          <a:p>
            <a:pPr algn="l">
              <a:buClr>
                <a:srgbClr val="000000"/>
              </a:buClr>
              <a:buFontTx/>
              <a:buChar char="•"/>
            </a:pPr>
            <a:r>
              <a:rPr lang="fr-FR" sz="1200" b="0" i="1" noProof="0" dirty="0" smtClean="0">
                <a:solidFill>
                  <a:srgbClr val="000000"/>
                </a:solidFill>
                <a:latin typeface="Arial"/>
                <a:cs typeface="Arial"/>
              </a:rPr>
              <a:t> Les principaux messages qui doivent ressortir de ce module sont </a:t>
            </a:r>
          </a:p>
          <a:p>
            <a:pPr marL="266730" lvl="2" indent="-90526" algn="l">
              <a:buClr>
                <a:srgbClr val="669900"/>
              </a:buClr>
              <a:buFont typeface="Arial"/>
              <a:buChar char="•"/>
            </a:pPr>
            <a:r>
              <a:rPr lang="fr-FR" sz="1000" b="0" i="1" noProof="0" dirty="0" smtClean="0">
                <a:solidFill>
                  <a:srgbClr val="000000"/>
                </a:solidFill>
                <a:latin typeface="Arial"/>
                <a:ea typeface="Adobe Fangsong Std R"/>
                <a:cs typeface="Arial"/>
              </a:rPr>
              <a:t>Assurez-vous que les participants comprennent la particularité d'une chaîne d'impacts : le lien logique entre les causes et les effets. Une chaîne d'impacts est un outil d'expert, c'est-à-dire qu'elle n'est pas gravée dans la pierre, mais qu'elle doit être adaptée en fonction des circonstances de l'évaluation (unité d'exposition).</a:t>
            </a:r>
          </a:p>
          <a:p>
            <a:pPr marL="266730" lvl="2" indent="-90526" algn="l">
              <a:buClr>
                <a:srgbClr val="669900"/>
              </a:buClr>
              <a:buFont typeface="Arial"/>
              <a:buChar char="•"/>
            </a:pPr>
            <a:r>
              <a:rPr lang="fr-FR" sz="1000" b="0" i="1" noProof="0" dirty="0" smtClean="0">
                <a:solidFill>
                  <a:srgbClr val="000000"/>
                </a:solidFill>
                <a:latin typeface="Arial"/>
                <a:ea typeface="Adobe Fangsong Std R"/>
                <a:cs typeface="Arial"/>
              </a:rPr>
              <a:t>Il y a différentes sources d'information pour différentes questions concernant le changement climatique</a:t>
            </a:r>
          </a:p>
          <a:p>
            <a:pPr marL="266730" lvl="2" indent="-90526" algn="l">
              <a:buClr>
                <a:srgbClr val="669900"/>
              </a:buClr>
              <a:buFont typeface="Arial"/>
              <a:buChar char="•"/>
            </a:pPr>
            <a:r>
              <a:rPr lang="fr-FR" sz="1000" b="0" i="1" noProof="0" dirty="0" smtClean="0">
                <a:solidFill>
                  <a:srgbClr val="000000"/>
                </a:solidFill>
                <a:latin typeface="Arial"/>
                <a:ea typeface="Adobe Fangsong Std R"/>
                <a:cs typeface="Arial"/>
              </a:rPr>
              <a:t>Savoir précisément ce que vous voulez trouver rend votre recherche beaucoup plus efficace</a:t>
            </a:r>
          </a:p>
          <a:p>
            <a:pPr marL="266730" lvl="2" indent="-90526" algn="l">
              <a:buClr>
                <a:srgbClr val="669900"/>
              </a:buClr>
              <a:buFont typeface="Arial"/>
              <a:buChar char="•"/>
            </a:pPr>
            <a:r>
              <a:rPr lang="fr-FR" sz="1000" b="0" i="1" noProof="0" dirty="0" smtClean="0">
                <a:solidFill>
                  <a:srgbClr val="000000"/>
                </a:solidFill>
                <a:latin typeface="Arial"/>
                <a:ea typeface="Adobe Fangsong Std R"/>
                <a:cs typeface="Arial"/>
              </a:rPr>
              <a:t>Quelques informations climatiques sont déjà disponibles, même pour des profanes, d'autres informations nécessitent une plus grande expertise</a:t>
            </a:r>
          </a:p>
          <a:p>
            <a:pPr marL="266730" lvl="2" indent="-90526" algn="l">
              <a:buClr>
                <a:srgbClr val="669900"/>
              </a:buClr>
              <a:buFont typeface="Arial"/>
              <a:buChar char="•"/>
            </a:pPr>
            <a:r>
              <a:rPr lang="fr-FR" sz="1000" b="0" i="1" noProof="0" dirty="0" smtClean="0">
                <a:solidFill>
                  <a:srgbClr val="000000"/>
                </a:solidFill>
                <a:latin typeface="Arial"/>
                <a:ea typeface="Adobe Fangsong Std R"/>
                <a:cs typeface="Arial"/>
              </a:rPr>
              <a:t>Quelques messages à retenir pour gérer des informations climatiques (à compléter)</a:t>
            </a:r>
          </a:p>
          <a:p>
            <a:pPr marL="447690" lvl="3" indent="-90526" algn="l">
              <a:buClr>
                <a:srgbClr val="669900"/>
              </a:buClr>
              <a:buFont typeface="Wingdings"/>
              <a:buChar char="§"/>
            </a:pPr>
            <a:r>
              <a:rPr lang="fr-FR" sz="800" b="0" i="1" noProof="0" dirty="0" smtClean="0">
                <a:solidFill>
                  <a:srgbClr val="000000"/>
                </a:solidFill>
                <a:latin typeface="Arial"/>
                <a:ea typeface="Adobe Fangsong Std R"/>
                <a:cs typeface="Arial"/>
              </a:rPr>
              <a:t>Appuyez-vous sur des évaluations et études existantes avant de faire beaucoup de nouvelles recherches</a:t>
            </a:r>
          </a:p>
          <a:p>
            <a:pPr marL="447690" lvl="3" indent="-90526" algn="l">
              <a:buClr>
                <a:srgbClr val="669900"/>
              </a:buClr>
              <a:buFont typeface="Wingdings"/>
              <a:buChar char="§"/>
            </a:pPr>
            <a:r>
              <a:rPr lang="fr-FR" sz="800" b="0" i="1" noProof="0" dirty="0" smtClean="0">
                <a:solidFill>
                  <a:srgbClr val="000000"/>
                </a:solidFill>
                <a:latin typeface="Arial"/>
                <a:ea typeface="Adobe Fangsong Std R"/>
                <a:cs typeface="Arial"/>
              </a:rPr>
              <a:t>Recoupez et/ou compléter en faisant appel à différentes sources, p.ex. les observations de station météorologique, expériences pratiques des habitants et projections</a:t>
            </a:r>
            <a:endParaRPr lang="fr-FR" noProof="0" dirty="0" smtClean="0">
              <a:latin typeface="Arial"/>
            </a:endParaRPr>
          </a:p>
          <a:p>
            <a:pPr marL="447690" lvl="3" indent="-90526" algn="l">
              <a:buClr>
                <a:srgbClr val="669900"/>
              </a:buClr>
              <a:buFont typeface="Wingdings"/>
              <a:buChar char="§"/>
            </a:pPr>
            <a:r>
              <a:rPr lang="fr-FR" sz="800" b="0" i="1" noProof="0" dirty="0" smtClean="0">
                <a:solidFill>
                  <a:srgbClr val="000000"/>
                </a:solidFill>
                <a:latin typeface="Arial"/>
                <a:ea typeface="Adobe Fangsong Std R"/>
                <a:cs typeface="Arial"/>
              </a:rPr>
              <a:t>Utilisez d'abord des sites de données en ligne pour un premier aperçu facile et pas coûteux - puis déterminez ensuite de quelle question en détail vous avez besoin de l'aide d'un expert</a:t>
            </a:r>
            <a:endParaRPr lang="fr-FR" noProof="0" dirty="0" smtClean="0">
              <a:latin typeface="Arial"/>
            </a:endParaRPr>
          </a:p>
          <a:p>
            <a:pPr marL="447690" lvl="3" indent="-90526" algn="l">
              <a:buClr>
                <a:srgbClr val="669900"/>
              </a:buClr>
              <a:buFont typeface="Wingdings"/>
              <a:buChar char="§"/>
            </a:pPr>
            <a:r>
              <a:rPr lang="fr-FR" sz="800" b="0" i="1" noProof="0" dirty="0" smtClean="0">
                <a:solidFill>
                  <a:srgbClr val="000000"/>
                </a:solidFill>
                <a:latin typeface="Arial"/>
                <a:ea typeface="Adobe Fangsong Std R"/>
                <a:cs typeface="Arial"/>
              </a:rPr>
              <a:t>Utilisez des équivalents historiques pour interpréter l'importance d'un changement climatique futur potentiel, p.ex. des seuils historiques (p.ex. pour des dommages résultant de sècheresse et d'inondations) peuvent donner une idée de la sévérité des conditions climatique futures, sans passer par une modélisation détaillée des impacts.</a:t>
            </a:r>
          </a:p>
          <a:p>
            <a:pPr marL="180960" lvl="1" indent="-180960" algn="l">
              <a:buClr>
                <a:srgbClr val="669900"/>
              </a:buClr>
              <a:buFont typeface="Arial"/>
              <a:buChar char="•"/>
            </a:pPr>
            <a:endParaRPr lang="fr-FR" dirty="0" smtClean="0">
              <a:latin typeface="Arial"/>
              <a:cs typeface="Arial"/>
            </a:endParaRPr>
          </a:p>
        </p:txBody>
      </p:sp>
    </p:spTree>
    <p:extLst>
      <p:ext uri="{BB962C8B-B14F-4D97-AF65-F5344CB8AC3E}">
        <p14:creationId xmlns:p14="http://schemas.microsoft.com/office/powerpoint/2010/main" val="1867200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3"/>
          <p:cNvSpPr>
            <a:spLocks noGrp="1" noRot="1" noChangeAspect="1" noTextEdit="1"/>
          </p:cNvSpPr>
          <p:nvPr>
            <p:ph type="sldImg"/>
          </p:nvPr>
        </p:nvSpPr>
        <p:spPr>
          <a:xfrm>
            <a:off x="546100" y="312738"/>
            <a:ext cx="5730875" cy="4297362"/>
          </a:xfrm>
          <a:ln/>
        </p:spPr>
      </p:sp>
      <p:sp>
        <p:nvSpPr>
          <p:cNvPr id="46083" name="Notizenplatzhalter 4"/>
          <p:cNvSpPr>
            <a:spLocks noGrp="1"/>
          </p:cNvSpPr>
          <p:nvPr>
            <p:ph type="body" idx="1"/>
          </p:nvPr>
        </p:nvSpPr>
        <p:spPr>
          <a:noFill/>
          <a:ln/>
        </p:spPr>
        <p:txBody>
          <a:bodyPr/>
          <a:lstStyle/>
          <a:p>
            <a:pPr algn="l">
              <a:buNone/>
            </a:pPr>
            <a:endParaRPr lang="fr-FR" sz="1200" b="0" i="1" dirty="0">
              <a:solidFill>
                <a:srgbClr val="000000"/>
              </a:solidFill>
              <a:latin typeface="Arial"/>
              <a:ea typeface="+mn-ea"/>
              <a:cs typeface="Arial"/>
            </a:endParaRPr>
          </a:p>
        </p:txBody>
      </p:sp>
    </p:spTree>
    <p:extLst>
      <p:ext uri="{BB962C8B-B14F-4D97-AF65-F5344CB8AC3E}">
        <p14:creationId xmlns:p14="http://schemas.microsoft.com/office/powerpoint/2010/main" val="3499797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3"/>
          <p:cNvSpPr>
            <a:spLocks noGrp="1" noRot="1" noChangeAspect="1" noTextEdit="1"/>
          </p:cNvSpPr>
          <p:nvPr>
            <p:ph type="sldImg"/>
          </p:nvPr>
        </p:nvSpPr>
        <p:spPr>
          <a:xfrm>
            <a:off x="546100" y="312738"/>
            <a:ext cx="5730875" cy="4297362"/>
          </a:xfrm>
          <a:ln/>
        </p:spPr>
      </p:sp>
      <p:sp>
        <p:nvSpPr>
          <p:cNvPr id="22531" name="Notizenplatzhalter 4"/>
          <p:cNvSpPr>
            <a:spLocks noGrp="1"/>
          </p:cNvSpPr>
          <p:nvPr>
            <p:ph type="body" idx="1"/>
          </p:nvPr>
        </p:nvSpPr>
        <p:spPr>
          <a:noFill/>
          <a:ln/>
        </p:spPr>
        <p:txBody>
          <a:bodyPr/>
          <a:lstStyle/>
          <a:p>
            <a:endParaRPr lang="fr-FR" dirty="0" smtClean="0">
              <a:latin typeface="Arial" charset="0"/>
              <a:cs typeface="Arial" charset="0"/>
            </a:endParaRPr>
          </a:p>
        </p:txBody>
      </p:sp>
    </p:spTree>
    <p:extLst>
      <p:ext uri="{BB962C8B-B14F-4D97-AF65-F5344CB8AC3E}">
        <p14:creationId xmlns:p14="http://schemas.microsoft.com/office/powerpoint/2010/main" val="4214949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30875" cy="4297362"/>
          </a:xfrm>
        </p:spPr>
      </p:sp>
      <p:sp>
        <p:nvSpPr>
          <p:cNvPr id="3" name="Notizenplatzhalter 2"/>
          <p:cNvSpPr>
            <a:spLocks noGrp="1"/>
          </p:cNvSpPr>
          <p:nvPr>
            <p:ph type="body" idx="1"/>
          </p:nvPr>
        </p:nvSpPr>
        <p:spPr/>
        <p:txBody>
          <a:bodyPr/>
          <a:lstStyle/>
          <a:p>
            <a:endParaRPr lang="fr-FR" dirty="0"/>
          </a:p>
        </p:txBody>
      </p:sp>
      <p:sp>
        <p:nvSpPr>
          <p:cNvPr id="4" name="Foliennummernplatzhalter 3"/>
          <p:cNvSpPr>
            <a:spLocks noGrp="1"/>
          </p:cNvSpPr>
          <p:nvPr>
            <p:ph type="sldNum" sz="quarter" idx="10"/>
          </p:nvPr>
        </p:nvSpPr>
        <p:spPr/>
        <p:txBody>
          <a:bodyPr/>
          <a:lstStyle/>
          <a:p>
            <a:pPr>
              <a:defRPr/>
            </a:pPr>
            <a:fld id="{4443DEF8-AB96-403B-BAE6-6C884E5BB8A5}" type="slidenum">
              <a:rPr lang="fr-FR" smtClean="0"/>
              <a:pPr>
                <a:defRPr/>
              </a:pPr>
              <a:t>5</a:t>
            </a:fld>
            <a:endParaRPr lang="fr-FR" dirty="0"/>
          </a:p>
        </p:txBody>
      </p:sp>
    </p:spTree>
    <p:extLst>
      <p:ext uri="{BB962C8B-B14F-4D97-AF65-F5344CB8AC3E}">
        <p14:creationId xmlns:p14="http://schemas.microsoft.com/office/powerpoint/2010/main" val="3962333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3"/>
          <p:cNvSpPr>
            <a:spLocks noGrp="1" noRot="1" noChangeAspect="1" noTextEdit="1"/>
          </p:cNvSpPr>
          <p:nvPr>
            <p:ph type="sldImg"/>
          </p:nvPr>
        </p:nvSpPr>
        <p:spPr>
          <a:xfrm>
            <a:off x="546100" y="312738"/>
            <a:ext cx="5730875" cy="4297362"/>
          </a:xfrm>
          <a:ln/>
        </p:spPr>
      </p:sp>
      <p:sp>
        <p:nvSpPr>
          <p:cNvPr id="23555" name="Notizenplatzhalter 4"/>
          <p:cNvSpPr>
            <a:spLocks noGrp="1"/>
          </p:cNvSpPr>
          <p:nvPr>
            <p:ph type="body" idx="1"/>
          </p:nvPr>
        </p:nvSpPr>
        <p:spPr>
          <a:noFill/>
          <a:ln/>
        </p:spPr>
        <p:txBody>
          <a:bodyPr/>
          <a:lstStyle/>
          <a:p>
            <a:pPr algn="l">
              <a:buNone/>
            </a:pPr>
            <a:r>
              <a:rPr lang="fr-FR" sz="1200" b="0" i="0" u="sng" noProof="0" dirty="0" smtClean="0">
                <a:solidFill>
                  <a:srgbClr val="000000"/>
                </a:solidFill>
                <a:latin typeface="Arial"/>
                <a:cs typeface="Arial"/>
              </a:rPr>
              <a:t>Message principal</a:t>
            </a:r>
          </a:p>
          <a:p>
            <a:pPr algn="l">
              <a:buClr>
                <a:srgbClr val="000000"/>
              </a:buClr>
              <a:buFontTx/>
              <a:buChar char="•"/>
            </a:pPr>
            <a:r>
              <a:rPr lang="fr-FR" sz="1200" b="0" i="0" noProof="0" dirty="0" smtClean="0">
                <a:solidFill>
                  <a:srgbClr val="000000"/>
                </a:solidFill>
                <a:latin typeface="Arial"/>
                <a:cs typeface="Arial"/>
              </a:rPr>
              <a:t> Différentes informations requises pour différentes questions</a:t>
            </a:r>
          </a:p>
          <a:p>
            <a:pPr algn="l">
              <a:buClr>
                <a:srgbClr val="000000"/>
              </a:buClr>
              <a:buFontTx/>
              <a:buChar char="•"/>
            </a:pPr>
            <a:r>
              <a:rPr lang="fr-FR" sz="1200" b="0" i="0" noProof="0" dirty="0" smtClean="0">
                <a:solidFill>
                  <a:srgbClr val="000000"/>
                </a:solidFill>
                <a:latin typeface="Arial"/>
                <a:cs typeface="Arial"/>
              </a:rPr>
              <a:t> Partez à la recherche d'informations de façon systématique</a:t>
            </a:r>
          </a:p>
          <a:p>
            <a:pPr algn="l">
              <a:buFontTx/>
              <a:buChar char="•"/>
            </a:pPr>
            <a:endParaRPr lang="fr-FR" noProof="0" dirty="0" smtClean="0">
              <a:latin typeface="Arial"/>
              <a:cs typeface="Arial"/>
            </a:endParaRPr>
          </a:p>
          <a:p>
            <a:pPr algn="l">
              <a:buNone/>
            </a:pPr>
            <a:r>
              <a:rPr lang="fr-FR" sz="1200" b="0" i="0" u="sng" noProof="0" dirty="0" smtClean="0">
                <a:solidFill>
                  <a:srgbClr val="000000"/>
                </a:solidFill>
                <a:latin typeface="Arial"/>
                <a:cs typeface="Arial"/>
              </a:rPr>
              <a:t>Expliquez</a:t>
            </a:r>
          </a:p>
          <a:p>
            <a:pPr algn="l">
              <a:buClr>
                <a:srgbClr val="000000"/>
              </a:buClr>
              <a:buFontTx/>
              <a:buChar char="•"/>
            </a:pPr>
            <a:r>
              <a:rPr lang="fr-FR" sz="1200" b="0" i="0" noProof="0" dirty="0" smtClean="0">
                <a:solidFill>
                  <a:srgbClr val="000000"/>
                </a:solidFill>
                <a:latin typeface="Arial"/>
                <a:cs typeface="Arial"/>
              </a:rPr>
              <a:t> Trois questions différentes</a:t>
            </a:r>
          </a:p>
          <a:p>
            <a:pPr algn="l">
              <a:buClr>
                <a:srgbClr val="000000"/>
              </a:buClr>
              <a:buFontTx/>
              <a:buChar char="•"/>
            </a:pPr>
            <a:r>
              <a:rPr lang="fr-FR" sz="1200" b="0" i="0" noProof="0" dirty="0" smtClean="0">
                <a:solidFill>
                  <a:srgbClr val="000000"/>
                </a:solidFill>
                <a:latin typeface="Arial"/>
                <a:cs typeface="Arial"/>
              </a:rPr>
              <a:t> A quelle étape du cycle politique (en gris) et du cycle de programme (en bleu-gris) correspondent elles ?</a:t>
            </a:r>
            <a:br>
              <a:rPr lang="fr-FR" sz="1200" b="0" i="0" noProof="0" dirty="0" smtClean="0">
                <a:solidFill>
                  <a:srgbClr val="000000"/>
                </a:solidFill>
                <a:latin typeface="Arial"/>
                <a:cs typeface="Arial"/>
              </a:rPr>
            </a:br>
            <a:r>
              <a:rPr lang="fr-FR" sz="1200" b="0" i="0" noProof="0" dirty="0" smtClean="0">
                <a:solidFill>
                  <a:srgbClr val="000000"/>
                </a:solidFill>
                <a:latin typeface="Arial"/>
                <a:cs typeface="Arial"/>
              </a:rPr>
              <a:t>	</a:t>
            </a:r>
            <a:r>
              <a:rPr lang="fr-FR" sz="1200" b="0" i="1" noProof="0" dirty="0" smtClean="0">
                <a:solidFill>
                  <a:srgbClr val="000000"/>
                </a:solidFill>
                <a:latin typeface="Arial"/>
                <a:cs typeface="Arial"/>
              </a:rPr>
              <a:t>(Informations complémentaires : les étapes s'y référent à partir des directives politiques de l'OCDE "rationalisation de l'ACC  dans la  coopération au développement") </a:t>
            </a:r>
          </a:p>
          <a:p>
            <a:pPr algn="l">
              <a:buClr>
                <a:srgbClr val="000000"/>
              </a:buClr>
              <a:buFontTx/>
              <a:buChar char="•"/>
            </a:pPr>
            <a:r>
              <a:rPr lang="fr-FR" sz="1200" b="0" i="0" noProof="0" dirty="0" smtClean="0">
                <a:solidFill>
                  <a:srgbClr val="000000"/>
                </a:solidFill>
                <a:latin typeface="Arial"/>
                <a:cs typeface="Arial"/>
              </a:rPr>
              <a:t> De quelles informations avez-vous besoin pour les trois questions différentes</a:t>
            </a:r>
            <a:br>
              <a:rPr lang="fr-FR" sz="1200" b="0" i="0" noProof="0" dirty="0" smtClean="0">
                <a:solidFill>
                  <a:srgbClr val="000000"/>
                </a:solidFill>
                <a:latin typeface="Arial"/>
                <a:cs typeface="Arial"/>
              </a:rPr>
            </a:br>
            <a:r>
              <a:rPr lang="fr-FR" sz="1200" b="0" i="0" noProof="0" dirty="0" smtClean="0">
                <a:solidFill>
                  <a:srgbClr val="000000"/>
                </a:solidFill>
                <a:latin typeface="Arial"/>
                <a:cs typeface="Arial"/>
              </a:rPr>
              <a:t>	</a:t>
            </a:r>
            <a:r>
              <a:rPr lang="fr-FR" sz="1200" b="0" i="1" noProof="0" dirty="0" smtClean="0">
                <a:solidFill>
                  <a:srgbClr val="000000"/>
                </a:solidFill>
                <a:latin typeface="Arial"/>
                <a:cs typeface="Arial"/>
              </a:rPr>
              <a:t>(Informations complémentaires : les outils d'information se réfèrent à  http://www.climateplanning.org/userguide  et http://www.iisd.org/pdf/2011/5kg706918zvl.pdf )</a:t>
            </a:r>
          </a:p>
          <a:p>
            <a:pPr marL="266730" lvl="2" indent="-90526" algn="l">
              <a:buClr>
                <a:srgbClr val="669900"/>
              </a:buClr>
              <a:buFont typeface="Wingdings"/>
              <a:buChar char="§"/>
            </a:pPr>
            <a:r>
              <a:rPr lang="fr-FR" sz="1000" b="0" i="0" noProof="0" dirty="0" smtClean="0">
                <a:solidFill>
                  <a:srgbClr val="000000"/>
                </a:solidFill>
                <a:latin typeface="Arial"/>
                <a:ea typeface="Adobe Fangsong Std R"/>
                <a:cs typeface="Arial"/>
              </a:rPr>
              <a:t>Les données et informations existent essentiellement à des niveaux plus élevés, quelques informations sont fournies dans une forme déjà analysée (profils pays du PNUD), certaines données sont fournies "brutes" pour votre propre analyse (PRECIS), et entre les deux se situent les cartes ci:grasp</a:t>
            </a:r>
          </a:p>
          <a:p>
            <a:pPr marL="266730" lvl="2" indent="-90526" algn="l">
              <a:buClr>
                <a:srgbClr val="669900"/>
              </a:buClr>
              <a:buFont typeface="Wingdings"/>
              <a:buChar char="§"/>
            </a:pPr>
            <a:r>
              <a:rPr lang="fr-FR" sz="1000" b="0" i="0" noProof="0" dirty="0" smtClean="0">
                <a:solidFill>
                  <a:srgbClr val="000000"/>
                </a:solidFill>
                <a:latin typeface="Arial"/>
                <a:ea typeface="Adobe Fangsong Std R"/>
                <a:cs typeface="Arial"/>
              </a:rPr>
              <a:t>Les consignes de procédures comprennent différentes étapes d'évaluation et de planification, y compris l'identification des défis ou l'élaboration d'options stratégiques, et il y a un grand nombre d'outils légèrement différents</a:t>
            </a:r>
          </a:p>
          <a:p>
            <a:pPr marL="266730" lvl="2" indent="-90526" algn="l">
              <a:buClr>
                <a:srgbClr val="669900"/>
              </a:buClr>
              <a:buFont typeface="Wingdings"/>
              <a:buChar char="§"/>
            </a:pPr>
            <a:r>
              <a:rPr lang="fr-FR" sz="1000" b="0" i="0" noProof="0" dirty="0" smtClean="0">
                <a:solidFill>
                  <a:srgbClr val="000000"/>
                </a:solidFill>
                <a:latin typeface="Arial"/>
                <a:ea typeface="Adobe Fangsong Std R"/>
                <a:cs typeface="Arial"/>
              </a:rPr>
              <a:t>Les expériences et enseignements tirés peuvent être utiles si vous voulez vous servir d'exemples, p.ex. de régions qui ont mis en place des mesures d'adaptation depuis longtemps (p.ex. contrôle de la désertification au Sahel). Cependant, comme les expériences sont spécifiques, il faut beaucoup de temps pour tirer des conclusions tangibles de ce type d'informations.</a:t>
            </a:r>
          </a:p>
          <a:p>
            <a:pPr marL="266730" lvl="2" indent="-90526" algn="l">
              <a:buClr>
                <a:srgbClr val="669900"/>
              </a:buClr>
              <a:buFont typeface="Wingdings"/>
              <a:buChar char="§"/>
            </a:pPr>
            <a:endParaRPr lang="fr-FR" noProof="0" dirty="0" smtClean="0">
              <a:latin typeface="Arial"/>
            </a:endParaRPr>
          </a:p>
          <a:p>
            <a:pPr marL="180960" lvl="1" indent="-180960" algn="l">
              <a:buNone/>
            </a:pPr>
            <a:r>
              <a:rPr lang="fr-FR" sz="1200" b="0" i="1" u="sng" noProof="0" dirty="0" smtClean="0">
                <a:solidFill>
                  <a:srgbClr val="000000"/>
                </a:solidFill>
                <a:latin typeface="Arial"/>
                <a:ea typeface="Adobe Fangsong Std R"/>
                <a:cs typeface="Arial"/>
              </a:rPr>
              <a:t>Informations complémentaires</a:t>
            </a:r>
          </a:p>
          <a:p>
            <a:pPr marL="266730" lvl="2" indent="-90526" algn="l">
              <a:buClr>
                <a:srgbClr val="669900"/>
              </a:buClr>
              <a:buFont typeface="Wingdings"/>
              <a:buChar char="§"/>
            </a:pPr>
            <a:r>
              <a:rPr lang="fr-FR" sz="1000" b="0" i="1" noProof="0" dirty="0" smtClean="0">
                <a:solidFill>
                  <a:srgbClr val="000000"/>
                </a:solidFill>
                <a:latin typeface="Arial"/>
                <a:ea typeface="Adobe Fangsong Std R"/>
                <a:cs typeface="Arial"/>
              </a:rPr>
              <a:t>Le développement compatible avec le climat, c'est la combinaison du développement + l'adaptation + l'atténuation, et se définit  comme un "développement qui minimise les dommages dus aux impacts climatiques, tout en optimisant les opportunités offertes par un avenir plus résilient et produisant de faibles émissions". </a:t>
            </a:r>
          </a:p>
          <a:p>
            <a:pPr marL="266730" lvl="2" indent="-90526" algn="l">
              <a:buClr>
                <a:srgbClr val="669900"/>
              </a:buClr>
              <a:buFont typeface="Wingdings"/>
              <a:buChar char="§"/>
            </a:pPr>
            <a:endParaRPr lang="fr-FR" noProof="0" dirty="0" smtClean="0">
              <a:latin typeface="Arial"/>
            </a:endParaRPr>
          </a:p>
        </p:txBody>
      </p:sp>
    </p:spTree>
    <p:extLst>
      <p:ext uri="{BB962C8B-B14F-4D97-AF65-F5344CB8AC3E}">
        <p14:creationId xmlns:p14="http://schemas.microsoft.com/office/powerpoint/2010/main" val="2320019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3"/>
          <p:cNvSpPr>
            <a:spLocks noGrp="1" noRot="1" noChangeAspect="1" noTextEdit="1"/>
          </p:cNvSpPr>
          <p:nvPr>
            <p:ph type="sldImg"/>
          </p:nvPr>
        </p:nvSpPr>
        <p:spPr>
          <a:xfrm>
            <a:off x="546100" y="312738"/>
            <a:ext cx="5730875" cy="4297362"/>
          </a:xfrm>
          <a:ln/>
        </p:spPr>
      </p:sp>
      <p:sp>
        <p:nvSpPr>
          <p:cNvPr id="24579" name="Notizenplatzhalter 4"/>
          <p:cNvSpPr>
            <a:spLocks noGrp="1"/>
          </p:cNvSpPr>
          <p:nvPr>
            <p:ph type="body" idx="1"/>
          </p:nvPr>
        </p:nvSpPr>
        <p:spPr>
          <a:noFill/>
          <a:ln/>
        </p:spPr>
        <p:txBody>
          <a:bodyPr/>
          <a:lstStyle/>
          <a:p>
            <a:pPr algn="l">
              <a:buNone/>
            </a:pPr>
            <a:r>
              <a:rPr lang="fr-FR" sz="1200" b="1" i="0" noProof="0" dirty="0" smtClean="0">
                <a:solidFill>
                  <a:srgbClr val="000000"/>
                </a:solidFill>
                <a:latin typeface="Arial"/>
                <a:cs typeface="Arial"/>
              </a:rPr>
              <a:t>SEULEMENT si vous avez du temps</a:t>
            </a:r>
          </a:p>
          <a:p>
            <a:pPr algn="l">
              <a:buNone/>
            </a:pPr>
            <a:endParaRPr lang="fr-FR" noProof="0" dirty="0" smtClean="0">
              <a:latin typeface="Arial"/>
              <a:cs typeface="Arial"/>
            </a:endParaRPr>
          </a:p>
          <a:p>
            <a:pPr algn="l">
              <a:buNone/>
            </a:pPr>
            <a:r>
              <a:rPr lang="fr-FR" sz="1200" b="0" i="0" u="sng" noProof="0" dirty="0" smtClean="0">
                <a:solidFill>
                  <a:srgbClr val="000000"/>
                </a:solidFill>
                <a:latin typeface="Arial"/>
                <a:cs typeface="Arial"/>
              </a:rPr>
              <a:t>Message principal</a:t>
            </a:r>
          </a:p>
          <a:p>
            <a:pPr algn="l">
              <a:buClr>
                <a:srgbClr val="000000"/>
              </a:buClr>
              <a:buFontTx/>
              <a:buChar char="•"/>
            </a:pPr>
            <a:r>
              <a:rPr lang="fr-FR" sz="1200" b="0" i="0" noProof="0" dirty="0" smtClean="0">
                <a:solidFill>
                  <a:srgbClr val="000000"/>
                </a:solidFill>
                <a:latin typeface="Arial"/>
                <a:cs typeface="Arial"/>
              </a:rPr>
              <a:t> Une approche systématique est plus efficace et efficiente</a:t>
            </a:r>
          </a:p>
          <a:p>
            <a:pPr algn="l">
              <a:buClr>
                <a:srgbClr val="000000"/>
              </a:buClr>
              <a:buFontTx/>
              <a:buChar char="•"/>
            </a:pPr>
            <a:r>
              <a:rPr lang="fr-FR" sz="1200" b="0" i="0" noProof="0" dirty="0" smtClean="0">
                <a:solidFill>
                  <a:srgbClr val="000000"/>
                </a:solidFill>
                <a:latin typeface="Arial"/>
                <a:cs typeface="Arial"/>
              </a:rPr>
              <a:t> La recherche et le compte rendu systématique est un bon moyen pour gérer l'incertitude et l'apprentissage social</a:t>
            </a:r>
          </a:p>
          <a:p>
            <a:pPr algn="l">
              <a:buFontTx/>
              <a:buChar char="•"/>
            </a:pPr>
            <a:endParaRPr lang="fr-FR" noProof="0" dirty="0" smtClean="0">
              <a:latin typeface="Arial"/>
              <a:cs typeface="Arial"/>
            </a:endParaRPr>
          </a:p>
          <a:p>
            <a:pPr algn="l">
              <a:buNone/>
            </a:pPr>
            <a:r>
              <a:rPr lang="fr-FR" sz="1200" b="0" i="0" u="sng" noProof="0" dirty="0" smtClean="0">
                <a:solidFill>
                  <a:srgbClr val="000000"/>
                </a:solidFill>
                <a:latin typeface="Arial"/>
                <a:cs typeface="Arial"/>
              </a:rPr>
              <a:t>Expliquez</a:t>
            </a:r>
          </a:p>
          <a:p>
            <a:pPr algn="l">
              <a:buClr>
                <a:srgbClr val="000000"/>
              </a:buClr>
              <a:buFontTx/>
              <a:buChar char="•"/>
            </a:pPr>
            <a:r>
              <a:rPr lang="fr-FR" sz="1200" b="0" i="0" noProof="0" dirty="0" smtClean="0">
                <a:solidFill>
                  <a:srgbClr val="000000"/>
                </a:solidFill>
                <a:latin typeface="Arial"/>
                <a:cs typeface="Arial"/>
              </a:rPr>
              <a:t> </a:t>
            </a:r>
            <a:r>
              <a:rPr lang="fr-FR" sz="1200" b="0" i="1" noProof="0" dirty="0" smtClean="0">
                <a:solidFill>
                  <a:srgbClr val="000000"/>
                </a:solidFill>
                <a:latin typeface="Arial"/>
                <a:cs typeface="Arial"/>
              </a:rPr>
              <a:t>Demandez aux participants de donner des exemples d'objectifs de recherche</a:t>
            </a:r>
          </a:p>
          <a:p>
            <a:pPr algn="l">
              <a:buClr>
                <a:srgbClr val="000000"/>
              </a:buClr>
              <a:buFontTx/>
              <a:buChar char="•"/>
            </a:pPr>
            <a:r>
              <a:rPr lang="fr-FR" sz="1200" b="0" i="0" noProof="0" dirty="0" smtClean="0">
                <a:solidFill>
                  <a:srgbClr val="000000"/>
                </a:solidFill>
                <a:latin typeface="Arial"/>
                <a:cs typeface="Arial"/>
              </a:rPr>
              <a:t> Vérifiez les sources : que pouvez-vous faire vous-même, où avez-vous besoin de l'aide d'un expert ?</a:t>
            </a:r>
          </a:p>
          <a:p>
            <a:pPr algn="l">
              <a:buClr>
                <a:srgbClr val="000000"/>
              </a:buClr>
              <a:buFontTx/>
              <a:buChar char="•"/>
            </a:pPr>
            <a:r>
              <a:rPr lang="fr-FR" sz="1200" b="0" i="0" noProof="0" dirty="0" smtClean="0">
                <a:solidFill>
                  <a:srgbClr val="000000"/>
                </a:solidFill>
                <a:latin typeface="Arial"/>
                <a:cs typeface="Arial"/>
              </a:rPr>
              <a:t> Compilez les résultats : faites de votre travail une précieuse source d'informations </a:t>
            </a:r>
          </a:p>
          <a:p>
            <a:pPr marL="266730" lvl="2" indent="-90526" algn="l">
              <a:buClr>
                <a:srgbClr val="669900"/>
              </a:buClr>
              <a:buFont typeface="Wingdings"/>
              <a:buChar char="§"/>
            </a:pPr>
            <a:r>
              <a:rPr lang="fr-FR" sz="1000" b="0" i="0" noProof="0" dirty="0" smtClean="0">
                <a:solidFill>
                  <a:srgbClr val="000000"/>
                </a:solidFill>
                <a:latin typeface="Arial"/>
                <a:ea typeface="Adobe Fangsong Std R"/>
                <a:cs typeface="Arial"/>
              </a:rPr>
              <a:t>Compréhensible : énoncez les critères, expliquez comment vous faites votre analyse, phrases courtes et titres précis, </a:t>
            </a:r>
            <a:endParaRPr lang="fr-FR" noProof="0" dirty="0" smtClean="0">
              <a:latin typeface="Arial"/>
            </a:endParaRPr>
          </a:p>
          <a:p>
            <a:pPr marL="266730" lvl="2" indent="-90526" algn="l">
              <a:buClr>
                <a:srgbClr val="669900"/>
              </a:buClr>
              <a:buFont typeface="Wingdings"/>
              <a:buChar char="§"/>
            </a:pPr>
            <a:r>
              <a:rPr lang="fr-FR" sz="1000" b="0" i="0" noProof="0" dirty="0" smtClean="0">
                <a:solidFill>
                  <a:srgbClr val="000000"/>
                </a:solidFill>
                <a:latin typeface="Arial"/>
                <a:ea typeface="Adobe Fangsong Std R"/>
                <a:cs typeface="Arial"/>
              </a:rPr>
              <a:t>Transparent : p.ex.  citez avec précision, écrivez un texte clair, au lieu d'utiliser vos abréviations maisons, méfiez-vous du jargon et des affirmations ambiguës</a:t>
            </a:r>
            <a:endParaRPr lang="fr-FR" noProof="0" dirty="0" smtClean="0">
              <a:latin typeface="Arial"/>
            </a:endParaRPr>
          </a:p>
          <a:p>
            <a:pPr marL="266730" lvl="2" indent="-90526" algn="l">
              <a:buClr>
                <a:srgbClr val="669900"/>
              </a:buClr>
              <a:buFont typeface="Wingdings"/>
              <a:buChar char="§"/>
            </a:pPr>
            <a:r>
              <a:rPr lang="fr-FR" sz="1000" b="0" i="0" noProof="0" dirty="0" smtClean="0">
                <a:solidFill>
                  <a:srgbClr val="000000"/>
                </a:solidFill>
                <a:latin typeface="Arial"/>
                <a:ea typeface="Adobe Fangsong Std R"/>
                <a:cs typeface="Arial"/>
              </a:rPr>
              <a:t> Structuré : Contexte - analyse - recommandations ; </a:t>
            </a:r>
          </a:p>
          <a:p>
            <a:pPr marL="266730" lvl="2" indent="-90526" algn="l">
              <a:buClr>
                <a:srgbClr val="669900"/>
              </a:buClr>
              <a:buFont typeface="Wingdings"/>
              <a:buChar char="§"/>
            </a:pPr>
            <a:r>
              <a:rPr lang="fr-FR" sz="1000" b="0" i="0" noProof="0" dirty="0" smtClean="0">
                <a:solidFill>
                  <a:srgbClr val="000000"/>
                </a:solidFill>
                <a:latin typeface="Arial"/>
                <a:ea typeface="Adobe Fangsong Std R"/>
                <a:cs typeface="Arial"/>
              </a:rPr>
              <a:t> KISS: </a:t>
            </a:r>
            <a:r>
              <a:rPr lang="fr-FR" sz="1000" b="0" i="0" noProof="0" dirty="0" err="1" smtClean="0">
                <a:solidFill>
                  <a:srgbClr val="000000"/>
                </a:solidFill>
                <a:latin typeface="Arial"/>
                <a:ea typeface="Adobe Fangsong Std R"/>
                <a:cs typeface="Arial"/>
              </a:rPr>
              <a:t>keep</a:t>
            </a:r>
            <a:r>
              <a:rPr lang="fr-FR" sz="1000" b="0" i="0" noProof="0" dirty="0" smtClean="0">
                <a:solidFill>
                  <a:srgbClr val="000000"/>
                </a:solidFill>
                <a:latin typeface="Arial"/>
                <a:ea typeface="Adobe Fangsong Std R"/>
                <a:cs typeface="Arial"/>
              </a:rPr>
              <a:t> </a:t>
            </a:r>
            <a:r>
              <a:rPr lang="fr-FR" sz="1000" b="0" i="0" noProof="0" dirty="0" err="1" smtClean="0">
                <a:solidFill>
                  <a:srgbClr val="000000"/>
                </a:solidFill>
                <a:latin typeface="Arial"/>
                <a:ea typeface="Adobe Fangsong Std R"/>
                <a:cs typeface="Arial"/>
              </a:rPr>
              <a:t>it</a:t>
            </a:r>
            <a:r>
              <a:rPr lang="fr-FR" sz="1000" b="0" i="0" noProof="0" dirty="0" smtClean="0">
                <a:solidFill>
                  <a:srgbClr val="000000"/>
                </a:solidFill>
                <a:latin typeface="Arial"/>
                <a:ea typeface="Adobe Fangsong Std R"/>
                <a:cs typeface="Arial"/>
              </a:rPr>
              <a:t> short and simple - Soyez bref et simple</a:t>
            </a:r>
            <a:endParaRPr lang="fr-FR" noProof="0" dirty="0" smtClean="0">
              <a:latin typeface="Arial"/>
            </a:endParaRPr>
          </a:p>
          <a:p>
            <a:pPr algn="l">
              <a:buFontTx/>
              <a:buChar char="•"/>
            </a:pPr>
            <a:endParaRPr lang="fr-FR" noProof="0" dirty="0" smtClean="0">
              <a:latin typeface="Arial"/>
              <a:cs typeface="Arial"/>
            </a:endParaRPr>
          </a:p>
        </p:txBody>
      </p:sp>
    </p:spTree>
    <p:extLst>
      <p:ext uri="{BB962C8B-B14F-4D97-AF65-F5344CB8AC3E}">
        <p14:creationId xmlns:p14="http://schemas.microsoft.com/office/powerpoint/2010/main" val="3576418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a:xfrm>
            <a:off x="546100" y="312738"/>
            <a:ext cx="5730875" cy="4297362"/>
          </a:xfrm>
          <a:ln/>
        </p:spPr>
      </p:sp>
      <p:sp>
        <p:nvSpPr>
          <p:cNvPr id="25603" name="Notizenplatzhalter 2"/>
          <p:cNvSpPr>
            <a:spLocks noGrp="1"/>
          </p:cNvSpPr>
          <p:nvPr>
            <p:ph type="body" idx="1"/>
          </p:nvPr>
        </p:nvSpPr>
        <p:spPr>
          <a:noFill/>
          <a:ln/>
        </p:spPr>
        <p:txBody>
          <a:bodyPr/>
          <a:lstStyle/>
          <a:p>
            <a:pPr algn="l">
              <a:buNone/>
            </a:pPr>
            <a:r>
              <a:rPr lang="fr-FR" sz="1200" b="0" i="0" u="sng" noProof="0" dirty="0" smtClean="0">
                <a:solidFill>
                  <a:srgbClr val="000000"/>
                </a:solidFill>
                <a:latin typeface="Arial"/>
                <a:cs typeface="Arial"/>
              </a:rPr>
              <a:t>Message principal</a:t>
            </a:r>
            <a:endParaRPr lang="fr-FR" noProof="0" dirty="0" smtClean="0">
              <a:latin typeface="Arial"/>
              <a:cs typeface="Arial"/>
            </a:endParaRPr>
          </a:p>
          <a:p>
            <a:pPr algn="l">
              <a:buClr>
                <a:srgbClr val="000000"/>
              </a:buClr>
              <a:buFontTx/>
              <a:buChar char="•"/>
            </a:pPr>
            <a:r>
              <a:rPr lang="fr-FR" sz="1200" b="0" i="0" noProof="0" dirty="0" smtClean="0">
                <a:solidFill>
                  <a:srgbClr val="000000"/>
                </a:solidFill>
                <a:latin typeface="Arial"/>
                <a:cs typeface="Arial"/>
              </a:rPr>
              <a:t> Il existe un site web qui propose de l'aide pour accéder à différents outils fournissant des informations climatiques</a:t>
            </a:r>
            <a:endParaRPr lang="fr-FR" noProof="0" dirty="0" smtClean="0">
              <a:latin typeface="Arial"/>
              <a:cs typeface="Arial"/>
            </a:endParaRPr>
          </a:p>
          <a:p>
            <a:pPr algn="l">
              <a:buClr>
                <a:srgbClr val="000000"/>
              </a:buClr>
              <a:buFontTx/>
              <a:buChar char="•"/>
            </a:pPr>
            <a:r>
              <a:rPr lang="fr-FR" sz="1200" b="0" i="0" noProof="0" dirty="0" smtClean="0">
                <a:solidFill>
                  <a:srgbClr val="000000"/>
                </a:solidFill>
                <a:latin typeface="Arial"/>
                <a:cs typeface="Arial"/>
              </a:rPr>
              <a:t> La prolifération de portails d'information complique l'accès à l'information - discussions récente sur ce à quoi devraient ressembler les offres exhaustives.</a:t>
            </a:r>
            <a:endParaRPr lang="fr-FR" noProof="0" dirty="0" smtClean="0">
              <a:latin typeface="Arial"/>
              <a:cs typeface="Arial"/>
            </a:endParaRPr>
          </a:p>
          <a:p>
            <a:pPr algn="l">
              <a:buNone/>
            </a:pPr>
            <a:endParaRPr lang="fr-FR" noProof="0" dirty="0" smtClean="0">
              <a:latin typeface="Arial"/>
              <a:cs typeface="Arial"/>
            </a:endParaRPr>
          </a:p>
          <a:p>
            <a:pPr algn="l">
              <a:buNone/>
            </a:pPr>
            <a:r>
              <a:rPr lang="fr-FR" sz="1200" b="0" i="0" u="sng" noProof="0" dirty="0" smtClean="0">
                <a:solidFill>
                  <a:srgbClr val="000000"/>
                </a:solidFill>
                <a:latin typeface="Arial"/>
                <a:cs typeface="Arial"/>
              </a:rPr>
              <a:t>Expliquez</a:t>
            </a:r>
            <a:endParaRPr lang="fr-FR" noProof="0" dirty="0" smtClean="0">
              <a:latin typeface="Arial"/>
              <a:cs typeface="Arial"/>
            </a:endParaRPr>
          </a:p>
          <a:p>
            <a:pPr algn="l">
              <a:buClr>
                <a:srgbClr val="000000"/>
              </a:buClr>
              <a:buFontTx/>
              <a:buChar char="•"/>
            </a:pPr>
            <a:r>
              <a:rPr lang="fr-FR" sz="1200" b="0" i="0" noProof="0" dirty="0" smtClean="0">
                <a:solidFill>
                  <a:srgbClr val="000000"/>
                </a:solidFill>
                <a:latin typeface="Arial"/>
                <a:cs typeface="Arial"/>
              </a:rPr>
              <a:t> Le site web a été mis au point en réponse à la demande d'un certain nombre d'intervenants et de responsables gouvernementaux de pays en développement, y compris des demandes exprimées à travers les membres du réseau CLEAN (</a:t>
            </a:r>
            <a:r>
              <a:rPr lang="fr-FR" sz="1200" b="0" i="0" noProof="0" dirty="0" err="1" smtClean="0">
                <a:solidFill>
                  <a:srgbClr val="000000"/>
                </a:solidFill>
                <a:latin typeface="Arial"/>
                <a:cs typeface="Arial"/>
              </a:rPr>
              <a:t>Coordinated</a:t>
            </a:r>
            <a:r>
              <a:rPr lang="fr-FR" sz="1200" b="0" i="0" noProof="0" dirty="0" smtClean="0">
                <a:solidFill>
                  <a:srgbClr val="000000"/>
                </a:solidFill>
                <a:latin typeface="Arial"/>
                <a:cs typeface="Arial"/>
              </a:rPr>
              <a:t> </a:t>
            </a:r>
            <a:r>
              <a:rPr lang="fr-FR" sz="1200" b="0" i="0" noProof="0" dirty="0" err="1" smtClean="0">
                <a:solidFill>
                  <a:srgbClr val="000000"/>
                </a:solidFill>
                <a:latin typeface="Arial"/>
                <a:cs typeface="Arial"/>
              </a:rPr>
              <a:t>Low</a:t>
            </a:r>
            <a:r>
              <a:rPr lang="fr-FR" sz="1200" b="0" i="0" noProof="0" dirty="0" smtClean="0">
                <a:solidFill>
                  <a:srgbClr val="000000"/>
                </a:solidFill>
                <a:latin typeface="Arial"/>
                <a:cs typeface="Arial"/>
              </a:rPr>
              <a:t> Emissions Assistance Network). Le réseau CDKN (Climate development </a:t>
            </a:r>
            <a:r>
              <a:rPr lang="fr-FR" sz="1200" b="0" i="0" noProof="0" dirty="0" err="1" smtClean="0">
                <a:solidFill>
                  <a:srgbClr val="000000"/>
                </a:solidFill>
                <a:latin typeface="Arial"/>
                <a:cs typeface="Arial"/>
              </a:rPr>
              <a:t>Knowledge</a:t>
            </a:r>
            <a:r>
              <a:rPr lang="fr-FR" sz="1200" b="0" i="0" noProof="0" dirty="0" smtClean="0">
                <a:solidFill>
                  <a:srgbClr val="000000"/>
                </a:solidFill>
                <a:latin typeface="Arial"/>
                <a:cs typeface="Arial"/>
              </a:rPr>
              <a:t> Network) a ensuite commandité le travail. </a:t>
            </a:r>
          </a:p>
          <a:p>
            <a:pPr algn="l">
              <a:buNone/>
            </a:pPr>
            <a:endParaRPr lang="fr-FR" dirty="0" smtClean="0">
              <a:latin typeface="Arial"/>
              <a:cs typeface="Arial"/>
            </a:endParaRPr>
          </a:p>
        </p:txBody>
      </p:sp>
      <p:sp>
        <p:nvSpPr>
          <p:cNvPr id="25604" name="Foliennummernplatzhalter 3"/>
          <p:cNvSpPr>
            <a:spLocks noGrp="1"/>
          </p:cNvSpPr>
          <p:nvPr>
            <p:ph type="sldNum" sz="quarter" idx="5"/>
          </p:nvPr>
        </p:nvSpPr>
        <p:spPr/>
        <p:txBody>
          <a:bodyPr/>
          <a:lstStyle/>
          <a:p>
            <a:pPr algn="r">
              <a:buNone/>
            </a:pPr>
            <a:fld id="{EDF3EFF8-4F1D-4ACD-8FDC-10EDDA6651D2}" type="slidenum">
              <a:rPr lang="fr-FR" sz="1000" b="1" i="0" smtClean="0">
                <a:solidFill>
                  <a:schemeClr val="bg1"/>
                </a:solidFill>
                <a:latin typeface="Arial"/>
                <a:cs typeface="Arial"/>
              </a:rPr>
              <a:pPr algn="r">
                <a:buNone/>
              </a:pPr>
              <a:t>8</a:t>
            </a:fld>
            <a:endParaRPr lang="fr-FR" dirty="0" smtClean="0">
              <a:latin typeface="Arial"/>
              <a:cs typeface="Arial"/>
            </a:endParaRPr>
          </a:p>
        </p:txBody>
      </p:sp>
    </p:spTree>
    <p:extLst>
      <p:ext uri="{BB962C8B-B14F-4D97-AF65-F5344CB8AC3E}">
        <p14:creationId xmlns:p14="http://schemas.microsoft.com/office/powerpoint/2010/main" val="677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30875" cy="4297362"/>
          </a:xfrm>
        </p:spPr>
      </p:sp>
      <p:sp>
        <p:nvSpPr>
          <p:cNvPr id="3" name="Notizenplatzhalter 2"/>
          <p:cNvSpPr>
            <a:spLocks noGrp="1"/>
          </p:cNvSpPr>
          <p:nvPr>
            <p:ph type="body" idx="1"/>
          </p:nvPr>
        </p:nvSpPr>
        <p:spPr/>
        <p:txBody>
          <a:bodyPr/>
          <a:lstStyle/>
          <a:p>
            <a:endParaRPr lang="fr-FR" dirty="0"/>
          </a:p>
        </p:txBody>
      </p:sp>
      <p:sp>
        <p:nvSpPr>
          <p:cNvPr id="4" name="Foliennummernplatzhalter 3"/>
          <p:cNvSpPr>
            <a:spLocks noGrp="1"/>
          </p:cNvSpPr>
          <p:nvPr>
            <p:ph type="sldNum" sz="quarter" idx="10"/>
          </p:nvPr>
        </p:nvSpPr>
        <p:spPr/>
        <p:txBody>
          <a:bodyPr/>
          <a:lstStyle/>
          <a:p>
            <a:pPr>
              <a:defRPr/>
            </a:pPr>
            <a:fld id="{4443DEF8-AB96-403B-BAE6-6C884E5BB8A5}" type="slidenum">
              <a:rPr lang="fr-FR" smtClean="0"/>
              <a:pPr>
                <a:defRPr/>
              </a:pPr>
              <a:t>9</a:t>
            </a:fld>
            <a:endParaRPr lang="fr-FR" dirty="0"/>
          </a:p>
        </p:txBody>
      </p:sp>
    </p:spTree>
    <p:extLst>
      <p:ext uri="{BB962C8B-B14F-4D97-AF65-F5344CB8AC3E}">
        <p14:creationId xmlns:p14="http://schemas.microsoft.com/office/powerpoint/2010/main" val="1147898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624638"/>
            <a:ext cx="9144000" cy="233362"/>
          </a:xfrm>
          <a:prstGeom prst="rect">
            <a:avLst/>
          </a:prstGeom>
          <a:solidFill>
            <a:srgbClr val="939393"/>
          </a:solidFill>
          <a:ln w="9525">
            <a:noFill/>
            <a:miter lim="800000"/>
            <a:headEnd/>
            <a:tailEnd/>
          </a:ln>
          <a:effectLst/>
        </p:spPr>
        <p:txBody>
          <a:bodyPr wrap="none" anchor="ctr"/>
          <a:lstStyle/>
          <a:p>
            <a:pPr eaLnBrk="0" hangingPunct="0">
              <a:defRPr/>
            </a:pPr>
            <a:endParaRPr lang="de-DE">
              <a:cs typeface="+mn-cs"/>
            </a:endParaRPr>
          </a:p>
        </p:txBody>
      </p:sp>
      <p:sp>
        <p:nvSpPr>
          <p:cNvPr id="5" name="Text Box 3"/>
          <p:cNvSpPr txBox="1">
            <a:spLocks noChangeArrowheads="1"/>
          </p:cNvSpPr>
          <p:nvPr/>
        </p:nvSpPr>
        <p:spPr bwMode="auto">
          <a:xfrm>
            <a:off x="6934200" y="6596063"/>
            <a:ext cx="1981200" cy="274637"/>
          </a:xfrm>
          <a:prstGeom prst="rect">
            <a:avLst/>
          </a:prstGeom>
          <a:noFill/>
          <a:ln w="9525">
            <a:noFill/>
            <a:miter lim="800000"/>
            <a:headEnd/>
            <a:tailEnd/>
          </a:ln>
          <a:effectLst/>
        </p:spPr>
        <p:txBody>
          <a:bodyPr>
            <a:spAutoFit/>
          </a:bodyPr>
          <a:lstStyle/>
          <a:p>
            <a:pPr algn="l">
              <a:buNone/>
            </a:pPr>
            <a:fld id="{B6627C32-A0CE-40F6-BDFA-3C7C724DC8AA}" type="datetime1">
              <a:rPr lang="de-DE" sz="1200" b="0" i="0">
                <a:solidFill>
                  <a:srgbClr val="FFFFFF"/>
                </a:solidFill>
                <a:latin typeface="Arial"/>
                <a:ea typeface="+mn-ea"/>
                <a:cs typeface="+mn-cs"/>
              </a:rPr>
              <a:pPr algn="l">
                <a:buNone/>
              </a:pPr>
              <a:t>02.12.2013</a:t>
            </a:fld>
            <a:r>
              <a:rPr lang="de-DE" sz="1200" b="0" i="0">
                <a:solidFill>
                  <a:srgbClr val="FFFFFF"/>
                </a:solidFill>
                <a:latin typeface="Arial"/>
                <a:ea typeface="+mn-ea"/>
                <a:cs typeface="+mn-cs"/>
              </a:rPr>
              <a:t>     Seite </a:t>
            </a:r>
            <a:fld id="{F0A371D5-4F91-4774-A744-AC81D5B93071}" type="slidenum">
              <a:rPr lang="de-DE" sz="1200" b="0" i="0">
                <a:solidFill>
                  <a:srgbClr val="FFFFFF"/>
                </a:solidFill>
                <a:latin typeface="Arial"/>
                <a:ea typeface="+mn-ea"/>
                <a:cs typeface="+mn-cs"/>
              </a:rPr>
              <a:pPr algn="l">
                <a:buNone/>
              </a:pPr>
              <a:t>‹#›</a:t>
            </a:fld>
            <a:endParaRPr sz="1200">
              <a:solidFill>
                <a:schemeClr val="bg1"/>
              </a:solidFill>
              <a:cs typeface="+mn-cs"/>
            </a:endParaRPr>
          </a:p>
        </p:txBody>
      </p:sp>
      <p:sp>
        <p:nvSpPr>
          <p:cNvPr id="6" name="Rectangle 4"/>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a:effectLst/>
        </p:spPr>
        <p:txBody>
          <a:bodyPr wrap="none" anchor="ctr"/>
          <a:lstStyle/>
          <a:p>
            <a:pPr algn="ctr" eaLnBrk="0" hangingPunct="0">
              <a:defRPr/>
            </a:pPr>
            <a:endParaRPr lang="en-BZ" sz="2400" b="0">
              <a:solidFill>
                <a:schemeClr val="tx1"/>
              </a:solidFill>
              <a:latin typeface="Times" charset="0"/>
              <a:cs typeface="+mn-cs"/>
            </a:endParaRPr>
          </a:p>
        </p:txBody>
      </p:sp>
      <p:sp>
        <p:nvSpPr>
          <p:cNvPr id="7" name="Line 6"/>
          <p:cNvSpPr>
            <a:spLocks noChangeShapeType="1"/>
          </p:cNvSpPr>
          <p:nvPr/>
        </p:nvSpPr>
        <p:spPr bwMode="auto">
          <a:xfrm flipH="1">
            <a:off x="0" y="762000"/>
            <a:ext cx="9144000" cy="0"/>
          </a:xfrm>
          <a:prstGeom prst="line">
            <a:avLst/>
          </a:prstGeom>
          <a:noFill/>
          <a:ln w="3175">
            <a:solidFill>
              <a:srgbClr val="E6E6E6"/>
            </a:solidFill>
            <a:round/>
            <a:headEnd/>
            <a:tailEnd/>
          </a:ln>
          <a:effectLst/>
        </p:spPr>
        <p:txBody>
          <a:bodyPr/>
          <a:lstStyle/>
          <a:p>
            <a:pPr eaLnBrk="0" hangingPunct="0">
              <a:defRPr/>
            </a:pPr>
            <a:endParaRPr lang="de-DE">
              <a:cs typeface="+mn-cs"/>
            </a:endParaRPr>
          </a:p>
        </p:txBody>
      </p:sp>
      <p:pic>
        <p:nvPicPr>
          <p:cNvPr id="8" name="Picture 7"/>
          <p:cNvPicPr>
            <a:picLocks noChangeAspect="1" noChangeArrowheads="1"/>
          </p:cNvPicPr>
          <p:nvPr/>
        </p:nvPicPr>
        <p:blipFill>
          <a:blip r:embed="rId2" cstate="print">
            <a:lum contrast="-20000"/>
          </a:blip>
          <a:srcRect/>
          <a:stretch>
            <a:fillRect/>
          </a:stretch>
        </p:blipFill>
        <p:spPr bwMode="auto">
          <a:xfrm>
            <a:off x="7999413" y="0"/>
            <a:ext cx="1144587" cy="762000"/>
          </a:xfrm>
          <a:prstGeom prst="rect">
            <a:avLst/>
          </a:prstGeom>
          <a:noFill/>
          <a:ln w="9525">
            <a:noFill/>
            <a:miter lim="800000"/>
            <a:headEnd/>
            <a:tailEnd/>
          </a:ln>
        </p:spPr>
      </p:pic>
      <p:sp>
        <p:nvSpPr>
          <p:cNvPr id="9" name="Rectangle 9"/>
          <p:cNvSpPr>
            <a:spLocks noChangeArrowheads="1"/>
          </p:cNvSpPr>
          <p:nvPr/>
        </p:nvSpPr>
        <p:spPr bwMode="auto">
          <a:xfrm>
            <a:off x="0" y="6624638"/>
            <a:ext cx="9144000" cy="233362"/>
          </a:xfrm>
          <a:prstGeom prst="rect">
            <a:avLst/>
          </a:prstGeom>
          <a:solidFill>
            <a:srgbClr val="939393"/>
          </a:solidFill>
          <a:ln w="9525">
            <a:noFill/>
            <a:miter lim="800000"/>
            <a:headEnd/>
            <a:tailEnd/>
          </a:ln>
          <a:effectLst/>
        </p:spPr>
        <p:txBody>
          <a:bodyPr wrap="none" anchor="ctr"/>
          <a:lstStyle/>
          <a:p>
            <a:pPr eaLnBrk="0" hangingPunct="0">
              <a:defRPr/>
            </a:pPr>
            <a:endParaRPr lang="de-DE">
              <a:cs typeface="+mn-cs"/>
            </a:endParaRPr>
          </a:p>
        </p:txBody>
      </p:sp>
      <p:sp>
        <p:nvSpPr>
          <p:cNvPr id="10" name="Rectangle 11"/>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a:effectLst/>
        </p:spPr>
        <p:txBody>
          <a:bodyPr wrap="none" anchor="ctr"/>
          <a:lstStyle/>
          <a:p>
            <a:pPr algn="ctr" eaLnBrk="0" hangingPunct="0">
              <a:defRPr/>
            </a:pPr>
            <a:endParaRPr lang="en-BZ" sz="2400" b="0">
              <a:solidFill>
                <a:schemeClr val="tx1"/>
              </a:solidFill>
              <a:latin typeface="Times" charset="0"/>
              <a:cs typeface="+mn-cs"/>
            </a:endParaRPr>
          </a:p>
        </p:txBody>
      </p:sp>
      <p:sp>
        <p:nvSpPr>
          <p:cNvPr id="11" name="Line 12"/>
          <p:cNvSpPr>
            <a:spLocks noChangeShapeType="1"/>
          </p:cNvSpPr>
          <p:nvPr/>
        </p:nvSpPr>
        <p:spPr bwMode="auto">
          <a:xfrm flipH="1">
            <a:off x="0" y="762000"/>
            <a:ext cx="9144000" cy="0"/>
          </a:xfrm>
          <a:prstGeom prst="line">
            <a:avLst/>
          </a:prstGeom>
          <a:noFill/>
          <a:ln w="3175">
            <a:solidFill>
              <a:srgbClr val="E6E6E6"/>
            </a:solidFill>
            <a:round/>
            <a:headEnd/>
            <a:tailEnd/>
          </a:ln>
          <a:effectLst/>
        </p:spPr>
        <p:txBody>
          <a:bodyPr/>
          <a:lstStyle/>
          <a:p>
            <a:pPr eaLnBrk="0" hangingPunct="0">
              <a:defRPr/>
            </a:pPr>
            <a:endParaRPr lang="de-DE">
              <a:cs typeface="+mn-cs"/>
            </a:endParaRPr>
          </a:p>
        </p:txBody>
      </p:sp>
      <p:sp>
        <p:nvSpPr>
          <p:cNvPr id="12" name="Line 18"/>
          <p:cNvSpPr>
            <a:spLocks noChangeShapeType="1"/>
          </p:cNvSpPr>
          <p:nvPr/>
        </p:nvSpPr>
        <p:spPr bwMode="auto">
          <a:xfrm flipH="1">
            <a:off x="0" y="762000"/>
            <a:ext cx="9144000" cy="0"/>
          </a:xfrm>
          <a:prstGeom prst="line">
            <a:avLst/>
          </a:prstGeom>
          <a:noFill/>
          <a:ln w="3175">
            <a:solidFill>
              <a:srgbClr val="D9D9D9"/>
            </a:solidFill>
            <a:round/>
            <a:headEnd/>
            <a:tailEnd/>
          </a:ln>
          <a:effectLst/>
        </p:spPr>
        <p:txBody>
          <a:bodyPr/>
          <a:lstStyle/>
          <a:p>
            <a:pPr eaLnBrk="0" hangingPunct="0">
              <a:defRPr/>
            </a:pPr>
            <a:endParaRPr lang="de-DE">
              <a:cs typeface="+mn-cs"/>
            </a:endParaRPr>
          </a:p>
        </p:txBody>
      </p:sp>
      <p:pic>
        <p:nvPicPr>
          <p:cNvPr id="13" name="Picture 20" descr="Weltkugel_klein_neu.gif                                        0005A183jeany                          BB53F533:"/>
          <p:cNvPicPr>
            <a:picLocks noChangeAspect="1" noChangeArrowheads="1"/>
          </p:cNvPicPr>
          <p:nvPr/>
        </p:nvPicPr>
        <p:blipFill>
          <a:blip r:embed="rId3" cstate="print"/>
          <a:srcRect/>
          <a:stretch>
            <a:fillRect/>
          </a:stretch>
        </p:blipFill>
        <p:spPr bwMode="auto">
          <a:xfrm>
            <a:off x="7996238" y="0"/>
            <a:ext cx="1147762" cy="762000"/>
          </a:xfrm>
          <a:prstGeom prst="rect">
            <a:avLst/>
          </a:prstGeom>
          <a:noFill/>
          <a:ln w="9525">
            <a:noFill/>
            <a:miter lim="800000"/>
            <a:headEnd/>
            <a:tailEnd/>
          </a:ln>
        </p:spPr>
      </p:pic>
      <p:sp>
        <p:nvSpPr>
          <p:cNvPr id="93199" name="Rectangle 15"/>
          <p:cNvSpPr>
            <a:spLocks noGrp="1" noChangeArrowheads="1"/>
          </p:cNvSpPr>
          <p:nvPr>
            <p:ph type="ctrTitle" sz="quarter"/>
          </p:nvPr>
        </p:nvSpPr>
        <p:spPr>
          <a:xfrm>
            <a:off x="1040400" y="1993726"/>
            <a:ext cx="7034400" cy="1143000"/>
          </a:xfrm>
        </p:spPr>
        <p:txBody>
          <a:bodyPr anchor="ctr"/>
          <a:lstStyle>
            <a:lvl1pPr algn="ctr">
              <a:defRPr sz="3200"/>
            </a:lvl1pPr>
          </a:lstStyle>
          <a:p>
            <a:r>
              <a:rPr lang="de-DE" dirty="0" smtClean="0"/>
              <a:t>Titelmasterformat durch Klicken bearbeiten</a:t>
            </a:r>
            <a:endParaRPr lang="de-DE" dirty="0"/>
          </a:p>
        </p:txBody>
      </p:sp>
      <p:sp>
        <p:nvSpPr>
          <p:cNvPr id="93200" name="Rectangle 16"/>
          <p:cNvSpPr>
            <a:spLocks noGrp="1" noChangeArrowheads="1"/>
          </p:cNvSpPr>
          <p:nvPr>
            <p:ph type="subTitle" sz="quarter" idx="1"/>
          </p:nvPr>
        </p:nvSpPr>
        <p:spPr>
          <a:xfrm>
            <a:off x="1040400" y="3239022"/>
            <a:ext cx="7034400" cy="1752600"/>
          </a:xfrm>
        </p:spPr>
        <p:txBody>
          <a:bodyPr/>
          <a:lstStyle>
            <a:lvl1pPr marL="0" indent="0" algn="ctr">
              <a:buFont typeface="Wingdings" pitchFamily="2" charset="2"/>
              <a:buNone/>
              <a:defRPr sz="2800"/>
            </a:lvl1pPr>
          </a:lstStyle>
          <a:p>
            <a:r>
              <a:rPr lang="de-DE" smtClean="0"/>
              <a:t>Formatvorlage des Untertitelmasters durch Klicken bearbeiten</a:t>
            </a:r>
            <a:endParaRPr lang="de-DE" dirty="0"/>
          </a:p>
        </p:txBody>
      </p:sp>
      <p:pic>
        <p:nvPicPr>
          <p:cNvPr id="16" name="Grafik 15" descr="gizlogo-unternehmen-de-rgb.gif"/>
          <p:cNvPicPr>
            <a:picLocks noChangeAspect="1"/>
          </p:cNvPicPr>
          <p:nvPr userDrawn="1"/>
        </p:nvPicPr>
        <p:blipFill>
          <a:blip r:embed="rId4" cstate="print"/>
          <a:srcRect t="2126" b="15388"/>
          <a:stretch>
            <a:fillRect/>
          </a:stretch>
        </p:blipFill>
        <p:spPr>
          <a:xfrm>
            <a:off x="267855" y="0"/>
            <a:ext cx="2159238" cy="742384"/>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1068388"/>
            <a:ext cx="7526338" cy="741362"/>
          </a:xfrm>
        </p:spPr>
        <p:txBody>
          <a:bodyPr anchor="b"/>
          <a:lstStyle>
            <a:lvl1pPr>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457200" y="2008188"/>
            <a:ext cx="7526338" cy="4213225"/>
          </a:xfrm>
        </p:spPr>
        <p:txBody>
          <a:bodyPr/>
          <a:lstStyle>
            <a:lvl1pPr>
              <a:defRPr b="1">
                <a:solidFill>
                  <a:schemeClr val="tx1"/>
                </a:solidFill>
              </a:defRPr>
            </a:lvl1pPr>
            <a:lvl2pPr>
              <a:buClr>
                <a:srgbClr val="669900"/>
              </a:buClr>
              <a:defRPr sz="1800" b="1" baseline="0">
                <a:solidFill>
                  <a:schemeClr val="tx1"/>
                </a:solidFill>
              </a:defRPr>
            </a:lvl2pPr>
            <a:lvl3pPr>
              <a:defRPr sz="1800" baseline="0">
                <a:solidFill>
                  <a:schemeClr val="tx1"/>
                </a:solidFill>
              </a:defRPr>
            </a:lvl3pPr>
            <a:lvl4pPr>
              <a:defRPr sz="1600" baseline="0">
                <a:solidFill>
                  <a:schemeClr val="tx1"/>
                </a:solidFill>
              </a:defRPr>
            </a:lvl4pPr>
            <a:lvl5pPr>
              <a:defRPr sz="1600" baseline="0">
                <a:solidFill>
                  <a:schemeClr val="tx1"/>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17"/>
          <p:cNvSpPr>
            <a:spLocks noGrp="1" noChangeArrowheads="1"/>
          </p:cNvSpPr>
          <p:nvPr>
            <p:ph type="dt" sz="half" idx="10"/>
          </p:nvPr>
        </p:nvSpPr>
        <p:spPr>
          <a:ln/>
        </p:spPr>
        <p:txBody>
          <a:bodyPr/>
          <a:lstStyle>
            <a:lvl1pPr>
              <a:defRPr/>
            </a:lvl1pPr>
          </a:lstStyle>
          <a:p>
            <a:pPr>
              <a:defRPr/>
            </a:pPr>
            <a:fld id="{7A777A87-B846-4236-87F6-27BE2A5F2CFA}" type="datetime1">
              <a:rPr lang="de-DE"/>
              <a:pPr>
                <a:defRPr/>
              </a:pPr>
              <a:t>02.12.2013</a:t>
            </a:fld>
            <a:endParaRPr lang="de-DE"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BZ"/>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fld id="{220CD8B1-505B-4C8A-A63E-1BC2C2469616}" type="datetime1">
              <a:rPr lang="de-DE"/>
              <a:pPr>
                <a:defRPr/>
              </a:pPr>
              <a:t>02.12.2013</a:t>
            </a:fld>
            <a:endParaRPr lang="de-DE"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BZ"/>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624638"/>
            <a:ext cx="9144000" cy="233362"/>
          </a:xfrm>
          <a:prstGeom prst="rect">
            <a:avLst/>
          </a:prstGeom>
          <a:solidFill>
            <a:srgbClr val="939393"/>
          </a:solidFill>
          <a:ln w="9525">
            <a:noFill/>
            <a:miter lim="800000"/>
            <a:headEnd/>
            <a:tailEnd/>
          </a:ln>
          <a:effectLst/>
        </p:spPr>
        <p:txBody>
          <a:bodyPr wrap="none" anchor="ctr"/>
          <a:lstStyle/>
          <a:p>
            <a:pPr eaLnBrk="0" hangingPunct="0">
              <a:defRPr/>
            </a:pPr>
            <a:endParaRPr lang="de-DE">
              <a:cs typeface="+mn-cs"/>
            </a:endParaRPr>
          </a:p>
        </p:txBody>
      </p:sp>
      <p:sp>
        <p:nvSpPr>
          <p:cNvPr id="5" name="Text Box 3"/>
          <p:cNvSpPr txBox="1">
            <a:spLocks noChangeArrowheads="1"/>
          </p:cNvSpPr>
          <p:nvPr/>
        </p:nvSpPr>
        <p:spPr bwMode="auto">
          <a:xfrm>
            <a:off x="6934200" y="6596063"/>
            <a:ext cx="1981200" cy="274637"/>
          </a:xfrm>
          <a:prstGeom prst="rect">
            <a:avLst/>
          </a:prstGeom>
          <a:noFill/>
          <a:ln w="9525">
            <a:noFill/>
            <a:miter lim="800000"/>
            <a:headEnd/>
            <a:tailEnd/>
          </a:ln>
          <a:effectLst/>
        </p:spPr>
        <p:txBody>
          <a:bodyPr>
            <a:spAutoFit/>
          </a:bodyPr>
          <a:lstStyle/>
          <a:p>
            <a:pPr eaLnBrk="0" hangingPunct="0">
              <a:defRPr/>
            </a:pPr>
            <a:fld id="{B6627C32-A0CE-40F6-BDFA-3C7C724DC8AA}" type="datetime1">
              <a:rPr lang="de-DE" sz="1200" b="0">
                <a:solidFill>
                  <a:srgbClr val="FFFFFF"/>
                </a:solidFill>
                <a:cs typeface="+mn-cs"/>
              </a:rPr>
              <a:pPr eaLnBrk="0" hangingPunct="0">
                <a:defRPr/>
              </a:pPr>
              <a:t>02.12.2013</a:t>
            </a:fld>
            <a:r>
              <a:rPr lang="de-DE" sz="1200" b="0">
                <a:solidFill>
                  <a:srgbClr val="FFFFFF"/>
                </a:solidFill>
                <a:cs typeface="+mn-cs"/>
              </a:rPr>
              <a:t>     Seite </a:t>
            </a:r>
            <a:fld id="{F0A371D5-4F91-4774-A744-AC81D5B93071}" type="slidenum">
              <a:rPr lang="de-DE" sz="1200" b="0">
                <a:solidFill>
                  <a:srgbClr val="FFFFFF"/>
                </a:solidFill>
                <a:cs typeface="+mn-cs"/>
              </a:rPr>
              <a:pPr eaLnBrk="0" hangingPunct="0">
                <a:defRPr/>
              </a:pPr>
              <a:t>‹#›</a:t>
            </a:fld>
            <a:endParaRPr lang="de-DE" sz="1200" b="0">
              <a:solidFill>
                <a:srgbClr val="FFFFFF"/>
              </a:solidFill>
              <a:cs typeface="+mn-cs"/>
            </a:endParaRPr>
          </a:p>
        </p:txBody>
      </p:sp>
      <p:sp>
        <p:nvSpPr>
          <p:cNvPr id="6" name="Rectangle 4"/>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a:effectLst/>
        </p:spPr>
        <p:txBody>
          <a:bodyPr wrap="none" anchor="ctr"/>
          <a:lstStyle/>
          <a:p>
            <a:pPr algn="ctr" eaLnBrk="0" hangingPunct="0">
              <a:defRPr/>
            </a:pPr>
            <a:endParaRPr lang="en-BZ" sz="2400" b="0">
              <a:solidFill>
                <a:srgbClr val="000000"/>
              </a:solidFill>
              <a:latin typeface="Times" charset="0"/>
              <a:cs typeface="+mn-cs"/>
            </a:endParaRPr>
          </a:p>
        </p:txBody>
      </p:sp>
      <p:sp>
        <p:nvSpPr>
          <p:cNvPr id="7" name="Line 6"/>
          <p:cNvSpPr>
            <a:spLocks noChangeShapeType="1"/>
          </p:cNvSpPr>
          <p:nvPr/>
        </p:nvSpPr>
        <p:spPr bwMode="auto">
          <a:xfrm flipH="1">
            <a:off x="0" y="762000"/>
            <a:ext cx="9144000" cy="0"/>
          </a:xfrm>
          <a:prstGeom prst="line">
            <a:avLst/>
          </a:prstGeom>
          <a:noFill/>
          <a:ln w="3175">
            <a:solidFill>
              <a:srgbClr val="E6E6E6"/>
            </a:solidFill>
            <a:round/>
            <a:headEnd/>
            <a:tailEnd/>
          </a:ln>
          <a:effectLst/>
        </p:spPr>
        <p:txBody>
          <a:bodyPr/>
          <a:lstStyle/>
          <a:p>
            <a:pPr eaLnBrk="0" hangingPunct="0">
              <a:defRPr/>
            </a:pPr>
            <a:endParaRPr lang="de-DE">
              <a:cs typeface="+mn-cs"/>
            </a:endParaRPr>
          </a:p>
        </p:txBody>
      </p:sp>
      <p:pic>
        <p:nvPicPr>
          <p:cNvPr id="8" name="Picture 7"/>
          <p:cNvPicPr>
            <a:picLocks noChangeAspect="1" noChangeArrowheads="1"/>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7999413" y="0"/>
            <a:ext cx="1144587" cy="762000"/>
          </a:xfrm>
          <a:prstGeom prst="rect">
            <a:avLst/>
          </a:prstGeom>
          <a:noFill/>
          <a:ln w="9525">
            <a:noFill/>
            <a:miter lim="800000"/>
            <a:headEnd/>
            <a:tailEnd/>
          </a:ln>
        </p:spPr>
      </p:pic>
      <p:sp>
        <p:nvSpPr>
          <p:cNvPr id="9" name="Rectangle 9"/>
          <p:cNvSpPr>
            <a:spLocks noChangeArrowheads="1"/>
          </p:cNvSpPr>
          <p:nvPr/>
        </p:nvSpPr>
        <p:spPr bwMode="auto">
          <a:xfrm>
            <a:off x="0" y="6624638"/>
            <a:ext cx="9144000" cy="233362"/>
          </a:xfrm>
          <a:prstGeom prst="rect">
            <a:avLst/>
          </a:prstGeom>
          <a:solidFill>
            <a:srgbClr val="939393"/>
          </a:solidFill>
          <a:ln w="9525">
            <a:noFill/>
            <a:miter lim="800000"/>
            <a:headEnd/>
            <a:tailEnd/>
          </a:ln>
          <a:effectLst/>
        </p:spPr>
        <p:txBody>
          <a:bodyPr wrap="none" anchor="ctr"/>
          <a:lstStyle/>
          <a:p>
            <a:pPr eaLnBrk="0" hangingPunct="0">
              <a:defRPr/>
            </a:pPr>
            <a:endParaRPr lang="de-DE">
              <a:cs typeface="+mn-cs"/>
            </a:endParaRPr>
          </a:p>
        </p:txBody>
      </p:sp>
      <p:sp>
        <p:nvSpPr>
          <p:cNvPr id="10" name="Rectangle 11"/>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a:effectLst/>
        </p:spPr>
        <p:txBody>
          <a:bodyPr wrap="none" anchor="ctr"/>
          <a:lstStyle/>
          <a:p>
            <a:pPr algn="ctr" eaLnBrk="0" hangingPunct="0">
              <a:defRPr/>
            </a:pPr>
            <a:endParaRPr lang="en-BZ" sz="2400" b="0">
              <a:solidFill>
                <a:srgbClr val="000000"/>
              </a:solidFill>
              <a:latin typeface="Times" charset="0"/>
              <a:cs typeface="+mn-cs"/>
            </a:endParaRPr>
          </a:p>
        </p:txBody>
      </p:sp>
      <p:sp>
        <p:nvSpPr>
          <p:cNvPr id="11" name="Line 12"/>
          <p:cNvSpPr>
            <a:spLocks noChangeShapeType="1"/>
          </p:cNvSpPr>
          <p:nvPr/>
        </p:nvSpPr>
        <p:spPr bwMode="auto">
          <a:xfrm flipH="1">
            <a:off x="0" y="762000"/>
            <a:ext cx="9144000" cy="0"/>
          </a:xfrm>
          <a:prstGeom prst="line">
            <a:avLst/>
          </a:prstGeom>
          <a:noFill/>
          <a:ln w="3175">
            <a:solidFill>
              <a:srgbClr val="E6E6E6"/>
            </a:solidFill>
            <a:round/>
            <a:headEnd/>
            <a:tailEnd/>
          </a:ln>
          <a:effectLst/>
        </p:spPr>
        <p:txBody>
          <a:bodyPr/>
          <a:lstStyle/>
          <a:p>
            <a:pPr eaLnBrk="0" hangingPunct="0">
              <a:defRPr/>
            </a:pPr>
            <a:endParaRPr lang="de-DE">
              <a:cs typeface="+mn-cs"/>
            </a:endParaRPr>
          </a:p>
        </p:txBody>
      </p:sp>
      <p:sp>
        <p:nvSpPr>
          <p:cNvPr id="12" name="Line 18"/>
          <p:cNvSpPr>
            <a:spLocks noChangeShapeType="1"/>
          </p:cNvSpPr>
          <p:nvPr/>
        </p:nvSpPr>
        <p:spPr bwMode="auto">
          <a:xfrm flipH="1">
            <a:off x="0" y="762000"/>
            <a:ext cx="9144000" cy="0"/>
          </a:xfrm>
          <a:prstGeom prst="line">
            <a:avLst/>
          </a:prstGeom>
          <a:noFill/>
          <a:ln w="3175">
            <a:solidFill>
              <a:srgbClr val="D9D9D9"/>
            </a:solidFill>
            <a:round/>
            <a:headEnd/>
            <a:tailEnd/>
          </a:ln>
          <a:effectLst/>
        </p:spPr>
        <p:txBody>
          <a:bodyPr/>
          <a:lstStyle/>
          <a:p>
            <a:pPr eaLnBrk="0" hangingPunct="0">
              <a:defRPr/>
            </a:pPr>
            <a:endParaRPr lang="de-DE">
              <a:cs typeface="+mn-cs"/>
            </a:endParaRPr>
          </a:p>
        </p:txBody>
      </p:sp>
      <p:pic>
        <p:nvPicPr>
          <p:cNvPr id="13" name="Picture 20" descr="Weltkugel_klein_neu.gif                                        0005A183jeany                          BB53F53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96238" y="0"/>
            <a:ext cx="1147762" cy="762000"/>
          </a:xfrm>
          <a:prstGeom prst="rect">
            <a:avLst/>
          </a:prstGeom>
          <a:noFill/>
          <a:ln w="9525">
            <a:noFill/>
            <a:miter lim="800000"/>
            <a:headEnd/>
            <a:tailEnd/>
          </a:ln>
        </p:spPr>
      </p:pic>
      <p:sp>
        <p:nvSpPr>
          <p:cNvPr id="93199" name="Rectangle 15"/>
          <p:cNvSpPr>
            <a:spLocks noGrp="1" noChangeArrowheads="1"/>
          </p:cNvSpPr>
          <p:nvPr>
            <p:ph type="ctrTitle" sz="quarter"/>
          </p:nvPr>
        </p:nvSpPr>
        <p:spPr>
          <a:xfrm>
            <a:off x="1040400" y="1993726"/>
            <a:ext cx="7034400" cy="1143000"/>
          </a:xfrm>
        </p:spPr>
        <p:txBody>
          <a:bodyPr anchor="ctr"/>
          <a:lstStyle>
            <a:lvl1pPr algn="ctr">
              <a:defRPr sz="3200"/>
            </a:lvl1pPr>
          </a:lstStyle>
          <a:p>
            <a:r>
              <a:rPr lang="de-DE" dirty="0" smtClean="0"/>
              <a:t>Titelmasterformat durch Klicken bearbeiten</a:t>
            </a:r>
            <a:endParaRPr lang="de-DE" dirty="0"/>
          </a:p>
        </p:txBody>
      </p:sp>
      <p:sp>
        <p:nvSpPr>
          <p:cNvPr id="93200" name="Rectangle 16"/>
          <p:cNvSpPr>
            <a:spLocks noGrp="1" noChangeArrowheads="1"/>
          </p:cNvSpPr>
          <p:nvPr>
            <p:ph type="subTitle" sz="quarter" idx="1"/>
          </p:nvPr>
        </p:nvSpPr>
        <p:spPr>
          <a:xfrm>
            <a:off x="1040400" y="3239022"/>
            <a:ext cx="7034400" cy="1752600"/>
          </a:xfrm>
        </p:spPr>
        <p:txBody>
          <a:bodyPr/>
          <a:lstStyle>
            <a:lvl1pPr marL="0" indent="0" algn="ctr">
              <a:buFont typeface="Wingdings" pitchFamily="2" charset="2"/>
              <a:buNone/>
              <a:defRPr sz="2800"/>
            </a:lvl1pPr>
          </a:lstStyle>
          <a:p>
            <a:r>
              <a:rPr lang="de-DE" smtClean="0"/>
              <a:t>Formatvorlage des Untertitelmasters durch Klicken bearbeiten</a:t>
            </a:r>
            <a:endParaRPr lang="de-DE" dirty="0"/>
          </a:p>
        </p:txBody>
      </p:sp>
      <p:pic>
        <p:nvPicPr>
          <p:cNvPr id="15" name="Grafik 14" descr="gizlogo-unternehmen-de-rgb.gif"/>
          <p:cNvPicPr>
            <a:picLocks noChangeAspect="1"/>
          </p:cNvPicPr>
          <p:nvPr userDrawn="1"/>
        </p:nvPicPr>
        <p:blipFill>
          <a:blip r:embed="rId4" cstate="email">
            <a:extLst>
              <a:ext uri="{28A0092B-C50C-407E-A947-70E740481C1C}">
                <a14:useLocalDpi xmlns:a14="http://schemas.microsoft.com/office/drawing/2010/main"/>
              </a:ext>
            </a:extLst>
          </a:blip>
          <a:srcRect t="2126" b="15388"/>
          <a:stretch>
            <a:fillRect/>
          </a:stretch>
        </p:blipFill>
        <p:spPr>
          <a:xfrm>
            <a:off x="267855" y="0"/>
            <a:ext cx="2159238" cy="742384"/>
          </a:xfrm>
          <a:prstGeom prst="rect">
            <a:avLst/>
          </a:prstGeom>
        </p:spPr>
      </p:pic>
    </p:spTree>
    <p:extLst>
      <p:ext uri="{BB962C8B-B14F-4D97-AF65-F5344CB8AC3E}">
        <p14:creationId xmlns:p14="http://schemas.microsoft.com/office/powerpoint/2010/main" val="28583917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1068388"/>
            <a:ext cx="7526338" cy="741362"/>
          </a:xfrm>
        </p:spPr>
        <p:txBody>
          <a:bodyPr anchor="b"/>
          <a:lstStyle>
            <a:lvl1pPr>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457200" y="2008188"/>
            <a:ext cx="7526338" cy="4213225"/>
          </a:xfrm>
        </p:spPr>
        <p:txBody>
          <a:bodyPr/>
          <a:lstStyle>
            <a:lvl1pPr>
              <a:defRPr b="1">
                <a:solidFill>
                  <a:schemeClr val="tx1"/>
                </a:solidFill>
              </a:defRPr>
            </a:lvl1pPr>
            <a:lvl2pPr>
              <a:buClr>
                <a:srgbClr val="669900"/>
              </a:buClr>
              <a:defRPr sz="1800" b="1" baseline="0">
                <a:solidFill>
                  <a:schemeClr val="tx1"/>
                </a:solidFill>
              </a:defRPr>
            </a:lvl2pPr>
            <a:lvl3pPr>
              <a:defRPr sz="1800" baseline="0">
                <a:solidFill>
                  <a:schemeClr val="tx1"/>
                </a:solidFill>
              </a:defRPr>
            </a:lvl3pPr>
            <a:lvl4pPr>
              <a:defRPr sz="1600" baseline="0">
                <a:solidFill>
                  <a:schemeClr val="tx1"/>
                </a:solidFill>
              </a:defRPr>
            </a:lvl4pPr>
            <a:lvl5pPr>
              <a:defRPr sz="1600" baseline="0">
                <a:solidFill>
                  <a:schemeClr val="tx1"/>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17"/>
          <p:cNvSpPr>
            <a:spLocks noGrp="1" noChangeArrowheads="1"/>
          </p:cNvSpPr>
          <p:nvPr>
            <p:ph type="dt" sz="half" idx="10"/>
          </p:nvPr>
        </p:nvSpPr>
        <p:spPr>
          <a:ln/>
        </p:spPr>
        <p:txBody>
          <a:bodyPr/>
          <a:lstStyle>
            <a:lvl1pPr>
              <a:defRPr/>
            </a:lvl1pPr>
          </a:lstStyle>
          <a:p>
            <a:pPr>
              <a:defRPr/>
            </a:pPr>
            <a:fld id="{7A777A87-B846-4236-87F6-27BE2A5F2CFA}" type="datetime1">
              <a:rPr lang="de-DE">
                <a:solidFill>
                  <a:srgbClr val="FFFFFF"/>
                </a:solidFill>
              </a:rPr>
              <a:pPr>
                <a:defRPr/>
              </a:pPr>
              <a:t>02.12.2013</a:t>
            </a:fld>
            <a:endParaRPr lang="de-DE"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BZ">
              <a:solidFill>
                <a:srgbClr val="FFFFFF"/>
              </a:solidFill>
            </a:endParaRPr>
          </a:p>
        </p:txBody>
      </p:sp>
    </p:spTree>
    <p:extLst>
      <p:ext uri="{BB962C8B-B14F-4D97-AF65-F5344CB8AC3E}">
        <p14:creationId xmlns:p14="http://schemas.microsoft.com/office/powerpoint/2010/main" val="113106320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fld id="{220CD8B1-505B-4C8A-A63E-1BC2C2469616}" type="datetime1">
              <a:rPr lang="de-DE">
                <a:solidFill>
                  <a:srgbClr val="FFFFFF"/>
                </a:solidFill>
              </a:rPr>
              <a:pPr>
                <a:defRPr/>
              </a:pPr>
              <a:t>02.12.2013</a:t>
            </a:fld>
            <a:endParaRPr lang="de-DE"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BZ">
              <a:solidFill>
                <a:srgbClr val="FFFFFF"/>
              </a:solidFill>
            </a:endParaRPr>
          </a:p>
        </p:txBody>
      </p:sp>
    </p:spTree>
    <p:extLst>
      <p:ext uri="{BB962C8B-B14F-4D97-AF65-F5344CB8AC3E}">
        <p14:creationId xmlns:p14="http://schemas.microsoft.com/office/powerpoint/2010/main" val="96994721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gi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0" y="6624638"/>
            <a:ext cx="9144000" cy="233362"/>
          </a:xfrm>
          <a:prstGeom prst="rect">
            <a:avLst/>
          </a:prstGeom>
          <a:solidFill>
            <a:srgbClr val="939393"/>
          </a:solidFill>
          <a:ln w="9525">
            <a:noFill/>
            <a:miter lim="800000"/>
            <a:headEnd/>
            <a:tailEnd/>
          </a:ln>
          <a:effectLst/>
        </p:spPr>
        <p:txBody>
          <a:bodyPr wrap="none" anchor="ctr"/>
          <a:lstStyle/>
          <a:p>
            <a:pPr eaLnBrk="0" hangingPunct="0">
              <a:defRPr/>
            </a:pPr>
            <a:endParaRPr lang="de-DE">
              <a:cs typeface="+mn-cs"/>
            </a:endParaRPr>
          </a:p>
        </p:txBody>
      </p:sp>
      <p:sp>
        <p:nvSpPr>
          <p:cNvPr id="75779" name="Text Box 3"/>
          <p:cNvSpPr txBox="1">
            <a:spLocks noChangeArrowheads="1"/>
          </p:cNvSpPr>
          <p:nvPr/>
        </p:nvSpPr>
        <p:spPr bwMode="auto">
          <a:xfrm>
            <a:off x="6934200" y="6596063"/>
            <a:ext cx="1981200" cy="274637"/>
          </a:xfrm>
          <a:prstGeom prst="rect">
            <a:avLst/>
          </a:prstGeom>
          <a:noFill/>
          <a:ln w="9525">
            <a:noFill/>
            <a:miter lim="800000"/>
            <a:headEnd/>
            <a:tailEnd/>
          </a:ln>
          <a:effectLst/>
        </p:spPr>
        <p:txBody>
          <a:bodyPr>
            <a:spAutoFit/>
          </a:bodyPr>
          <a:lstStyle/>
          <a:p>
            <a:pPr algn="l">
              <a:buNone/>
            </a:pPr>
            <a:fld id="{AB81C545-FE68-41D5-BEA4-2878944C354C}" type="datetime1">
              <a:rPr lang="de-DE" sz="1200" b="0" i="0">
                <a:solidFill>
                  <a:srgbClr val="FFFFFF"/>
                </a:solidFill>
                <a:latin typeface="Arial"/>
                <a:ea typeface="+mn-ea"/>
                <a:cs typeface="+mn-cs"/>
              </a:rPr>
              <a:pPr algn="l">
                <a:buNone/>
              </a:pPr>
              <a:t>02.12.2013</a:t>
            </a:fld>
            <a:r>
              <a:rPr lang="de-DE" sz="1200" b="0" i="0">
                <a:solidFill>
                  <a:srgbClr val="FFFFFF"/>
                </a:solidFill>
                <a:latin typeface="Arial"/>
                <a:ea typeface="+mn-ea"/>
                <a:cs typeface="+mn-cs"/>
              </a:rPr>
              <a:t>     Seite </a:t>
            </a:r>
            <a:fld id="{44560B65-EAA0-47EE-AD4F-831F0EAC73CD}" type="slidenum">
              <a:rPr lang="de-DE" sz="1200" b="0" i="0">
                <a:solidFill>
                  <a:srgbClr val="FFFFFF"/>
                </a:solidFill>
                <a:latin typeface="Arial"/>
                <a:ea typeface="+mn-ea"/>
                <a:cs typeface="+mn-cs"/>
              </a:rPr>
              <a:pPr algn="l">
                <a:buNone/>
              </a:pPr>
              <a:t>‹#›</a:t>
            </a:fld>
            <a:endParaRPr sz="1200">
              <a:solidFill>
                <a:schemeClr val="bg1"/>
              </a:solidFill>
              <a:cs typeface="+mn-cs"/>
            </a:endParaRPr>
          </a:p>
        </p:txBody>
      </p:sp>
      <p:sp>
        <p:nvSpPr>
          <p:cNvPr id="75780" name="Rectangle 4"/>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a:effectLst/>
        </p:spPr>
        <p:txBody>
          <a:bodyPr wrap="none" anchor="ctr"/>
          <a:lstStyle/>
          <a:p>
            <a:pPr algn="ctr" eaLnBrk="0" hangingPunct="0">
              <a:defRPr/>
            </a:pPr>
            <a:endParaRPr lang="en-BZ" sz="2400" b="0">
              <a:solidFill>
                <a:schemeClr val="tx1"/>
              </a:solidFill>
              <a:latin typeface="Times" charset="0"/>
              <a:cs typeface="+mn-cs"/>
            </a:endParaRPr>
          </a:p>
        </p:txBody>
      </p:sp>
      <p:sp>
        <p:nvSpPr>
          <p:cNvPr id="75782" name="Line 6"/>
          <p:cNvSpPr>
            <a:spLocks noChangeShapeType="1"/>
          </p:cNvSpPr>
          <p:nvPr/>
        </p:nvSpPr>
        <p:spPr bwMode="auto">
          <a:xfrm flipH="1">
            <a:off x="0" y="762000"/>
            <a:ext cx="9144000" cy="0"/>
          </a:xfrm>
          <a:prstGeom prst="line">
            <a:avLst/>
          </a:prstGeom>
          <a:noFill/>
          <a:ln w="3175">
            <a:solidFill>
              <a:srgbClr val="E6E6E6"/>
            </a:solidFill>
            <a:round/>
            <a:headEnd/>
            <a:tailEnd/>
          </a:ln>
          <a:effectLst/>
        </p:spPr>
        <p:txBody>
          <a:bodyPr/>
          <a:lstStyle/>
          <a:p>
            <a:pPr eaLnBrk="0" hangingPunct="0">
              <a:defRPr/>
            </a:pPr>
            <a:endParaRPr lang="de-DE">
              <a:cs typeface="+mn-cs"/>
            </a:endParaRPr>
          </a:p>
        </p:txBody>
      </p:sp>
      <p:pic>
        <p:nvPicPr>
          <p:cNvPr id="1030" name="Picture 7"/>
          <p:cNvPicPr>
            <a:picLocks noChangeAspect="1" noChangeArrowheads="1"/>
          </p:cNvPicPr>
          <p:nvPr/>
        </p:nvPicPr>
        <p:blipFill>
          <a:blip r:embed="rId5" cstate="print">
            <a:lum contrast="-20000"/>
          </a:blip>
          <a:srcRect/>
          <a:stretch>
            <a:fillRect/>
          </a:stretch>
        </p:blipFill>
        <p:spPr bwMode="auto">
          <a:xfrm>
            <a:off x="7999413" y="0"/>
            <a:ext cx="1144587" cy="762000"/>
          </a:xfrm>
          <a:prstGeom prst="rect">
            <a:avLst/>
          </a:prstGeom>
          <a:noFill/>
          <a:ln w="9525">
            <a:noFill/>
            <a:miter lim="800000"/>
            <a:headEnd/>
            <a:tailEnd/>
          </a:ln>
        </p:spPr>
      </p:pic>
      <p:sp>
        <p:nvSpPr>
          <p:cNvPr id="75785" name="Rectangle 9"/>
          <p:cNvSpPr>
            <a:spLocks noChangeArrowheads="1"/>
          </p:cNvSpPr>
          <p:nvPr/>
        </p:nvSpPr>
        <p:spPr bwMode="auto">
          <a:xfrm>
            <a:off x="0" y="6624638"/>
            <a:ext cx="9144000" cy="233362"/>
          </a:xfrm>
          <a:prstGeom prst="rect">
            <a:avLst/>
          </a:prstGeom>
          <a:solidFill>
            <a:srgbClr val="939393"/>
          </a:solidFill>
          <a:ln w="9525">
            <a:noFill/>
            <a:miter lim="800000"/>
            <a:headEnd/>
            <a:tailEnd/>
          </a:ln>
          <a:effectLst/>
        </p:spPr>
        <p:txBody>
          <a:bodyPr wrap="none" anchor="ctr"/>
          <a:lstStyle/>
          <a:p>
            <a:pPr eaLnBrk="0" hangingPunct="0">
              <a:defRPr/>
            </a:pPr>
            <a:endParaRPr lang="de-DE">
              <a:cs typeface="+mn-cs"/>
            </a:endParaRPr>
          </a:p>
        </p:txBody>
      </p:sp>
      <p:sp>
        <p:nvSpPr>
          <p:cNvPr id="75787" name="Rectangle 11"/>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a:effectLst/>
        </p:spPr>
        <p:txBody>
          <a:bodyPr wrap="none" anchor="ctr"/>
          <a:lstStyle/>
          <a:p>
            <a:pPr algn="ctr" eaLnBrk="0" hangingPunct="0">
              <a:defRPr/>
            </a:pPr>
            <a:endParaRPr lang="en-BZ" sz="2400" b="0">
              <a:solidFill>
                <a:schemeClr val="tx1"/>
              </a:solidFill>
              <a:latin typeface="Times" charset="0"/>
              <a:cs typeface="+mn-cs"/>
            </a:endParaRPr>
          </a:p>
        </p:txBody>
      </p:sp>
      <p:sp>
        <p:nvSpPr>
          <p:cNvPr id="1033" name="Rectangle 15"/>
          <p:cNvSpPr>
            <a:spLocks noGrp="1" noChangeArrowheads="1"/>
          </p:cNvSpPr>
          <p:nvPr>
            <p:ph type="title"/>
          </p:nvPr>
        </p:nvSpPr>
        <p:spPr bwMode="auto">
          <a:xfrm>
            <a:off x="457200" y="1069975"/>
            <a:ext cx="7526338" cy="723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Click here to add title</a:t>
            </a:r>
            <a:br>
              <a:rPr lang="de-DE" smtClean="0"/>
            </a:br>
            <a:r>
              <a:rPr lang="de-DE" smtClean="0"/>
              <a:t>sd</a:t>
            </a:r>
          </a:p>
        </p:txBody>
      </p:sp>
      <p:sp>
        <p:nvSpPr>
          <p:cNvPr id="1034" name="Rectangle 16"/>
          <p:cNvSpPr>
            <a:spLocks noGrp="1" noChangeArrowheads="1"/>
          </p:cNvSpPr>
          <p:nvPr>
            <p:ph type="body" idx="1"/>
          </p:nvPr>
        </p:nvSpPr>
        <p:spPr bwMode="auto">
          <a:xfrm>
            <a:off x="457200" y="2008188"/>
            <a:ext cx="7526338" cy="4213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Erster satz hier</a:t>
            </a:r>
          </a:p>
          <a:p>
            <a:pPr lvl="1"/>
            <a:r>
              <a:rPr lang="de-DE" smtClean="0"/>
              <a:t>Click here to add text</a:t>
            </a:r>
          </a:p>
          <a:p>
            <a:pPr lvl="2"/>
            <a:r>
              <a:rPr lang="de-DE" smtClean="0"/>
              <a:t>Second layer</a:t>
            </a:r>
          </a:p>
          <a:p>
            <a:pPr lvl="3"/>
            <a:r>
              <a:rPr lang="de-DE" smtClean="0"/>
              <a:t>Third layer</a:t>
            </a:r>
          </a:p>
          <a:p>
            <a:pPr lvl="4"/>
            <a:r>
              <a:rPr lang="de-DE" smtClean="0"/>
              <a:t>Fourth layer</a:t>
            </a:r>
          </a:p>
        </p:txBody>
      </p:sp>
      <p:sp>
        <p:nvSpPr>
          <p:cNvPr id="75793" name="Rectangle 17"/>
          <p:cNvSpPr>
            <a:spLocks noGrp="1" noChangeArrowheads="1"/>
          </p:cNvSpPr>
          <p:nvPr>
            <p:ph type="dt" sz="half" idx="2"/>
          </p:nvPr>
        </p:nvSpPr>
        <p:spPr bwMode="auto">
          <a:xfrm>
            <a:off x="6756400" y="6602413"/>
            <a:ext cx="12954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200" b="0">
                <a:solidFill>
                  <a:schemeClr val="bg1"/>
                </a:solidFill>
                <a:latin typeface="Arial" charset="0"/>
                <a:cs typeface="+mn-cs"/>
              </a:defRPr>
            </a:lvl1pPr>
          </a:lstStyle>
          <a:p>
            <a:pPr>
              <a:defRPr/>
            </a:pPr>
            <a:fld id="{83448018-2CBE-465B-A1C9-7D59DD1E8840}" type="datetime1">
              <a:rPr lang="de-DE"/>
              <a:pPr>
                <a:defRPr/>
              </a:pPr>
              <a:t>02.12.2013</a:t>
            </a:fld>
            <a:endParaRPr lang="de-DE" dirty="0"/>
          </a:p>
        </p:txBody>
      </p:sp>
      <p:sp>
        <p:nvSpPr>
          <p:cNvPr id="75795" name="Text Box 19"/>
          <p:cNvSpPr txBox="1">
            <a:spLocks noChangeArrowheads="1"/>
          </p:cNvSpPr>
          <p:nvPr/>
        </p:nvSpPr>
        <p:spPr bwMode="auto">
          <a:xfrm>
            <a:off x="7893050" y="6602413"/>
            <a:ext cx="927100" cy="277812"/>
          </a:xfrm>
          <a:prstGeom prst="rect">
            <a:avLst/>
          </a:prstGeom>
          <a:noFill/>
          <a:ln w="9525">
            <a:noFill/>
            <a:miter lim="800000"/>
            <a:headEnd/>
            <a:tailEnd/>
          </a:ln>
          <a:effectLst/>
        </p:spPr>
        <p:txBody>
          <a:bodyPr>
            <a:spAutoFit/>
          </a:bodyPr>
          <a:lstStyle/>
          <a:p>
            <a:pPr algn="l">
              <a:buNone/>
            </a:pPr>
            <a:r>
              <a:rPr lang="de-DE" sz="1200" b="0" i="0">
                <a:solidFill>
                  <a:srgbClr val="FFFFFF"/>
                </a:solidFill>
                <a:latin typeface="Arial"/>
                <a:ea typeface="+mn-ea"/>
                <a:cs typeface="+mn-cs"/>
              </a:rPr>
              <a:t>Page </a:t>
            </a:r>
            <a:fld id="{F24DEC9A-4484-4EBF-B5E6-5066B3FDB67B}" type="slidenum">
              <a:rPr lang="de-DE" sz="1200" b="0" i="0">
                <a:solidFill>
                  <a:srgbClr val="FFFFFF"/>
                </a:solidFill>
                <a:latin typeface="Arial"/>
                <a:ea typeface="+mn-ea"/>
                <a:cs typeface="+mn-cs"/>
              </a:rPr>
              <a:pPr algn="l">
                <a:buNone/>
              </a:pPr>
              <a:t>‹#›</a:t>
            </a:fld>
            <a:endParaRPr sz="1200" dirty="0">
              <a:solidFill>
                <a:schemeClr val="bg1"/>
              </a:solidFill>
              <a:cs typeface="+mn-cs"/>
            </a:endParaRPr>
          </a:p>
        </p:txBody>
      </p:sp>
      <p:sp>
        <p:nvSpPr>
          <p:cNvPr id="75788" name="Line 12"/>
          <p:cNvSpPr>
            <a:spLocks noChangeShapeType="1"/>
          </p:cNvSpPr>
          <p:nvPr/>
        </p:nvSpPr>
        <p:spPr bwMode="auto">
          <a:xfrm flipH="1">
            <a:off x="0" y="762000"/>
            <a:ext cx="9144000" cy="0"/>
          </a:xfrm>
          <a:prstGeom prst="line">
            <a:avLst/>
          </a:prstGeom>
          <a:noFill/>
          <a:ln w="3175">
            <a:solidFill>
              <a:srgbClr val="D9D9D9"/>
            </a:solidFill>
            <a:round/>
            <a:headEnd/>
            <a:tailEnd/>
          </a:ln>
          <a:effectLst/>
        </p:spPr>
        <p:txBody>
          <a:bodyPr/>
          <a:lstStyle/>
          <a:p>
            <a:pPr eaLnBrk="0" hangingPunct="0">
              <a:defRPr/>
            </a:pPr>
            <a:endParaRPr lang="de-DE">
              <a:cs typeface="+mn-cs"/>
            </a:endParaRPr>
          </a:p>
        </p:txBody>
      </p:sp>
      <p:pic>
        <p:nvPicPr>
          <p:cNvPr id="1038" name="Picture 23" descr="Weltkugel_klein_neu.gif                                        0005A183jeany                          BB53F533:"/>
          <p:cNvPicPr>
            <a:picLocks noChangeAspect="1" noChangeArrowheads="1"/>
          </p:cNvPicPr>
          <p:nvPr/>
        </p:nvPicPr>
        <p:blipFill>
          <a:blip r:embed="rId6" cstate="print"/>
          <a:srcRect/>
          <a:stretch>
            <a:fillRect/>
          </a:stretch>
        </p:blipFill>
        <p:spPr bwMode="auto">
          <a:xfrm>
            <a:off x="7996238" y="0"/>
            <a:ext cx="1147762" cy="762000"/>
          </a:xfrm>
          <a:prstGeom prst="rect">
            <a:avLst/>
          </a:prstGeom>
          <a:noFill/>
          <a:ln w="9525">
            <a:noFill/>
            <a:miter lim="800000"/>
            <a:headEnd/>
            <a:tailEnd/>
          </a:ln>
        </p:spPr>
      </p:pic>
      <p:sp>
        <p:nvSpPr>
          <p:cNvPr id="75801" name="Rectangle 25"/>
          <p:cNvSpPr>
            <a:spLocks noGrp="1" noChangeArrowheads="1"/>
          </p:cNvSpPr>
          <p:nvPr>
            <p:ph type="ftr" sz="quarter" idx="3"/>
          </p:nvPr>
        </p:nvSpPr>
        <p:spPr bwMode="auto">
          <a:xfrm>
            <a:off x="365125" y="6600825"/>
            <a:ext cx="2895600" cy="277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200" b="0">
                <a:solidFill>
                  <a:schemeClr val="bg1"/>
                </a:solidFill>
                <a:latin typeface="Arial" charset="0"/>
                <a:cs typeface="+mn-cs"/>
              </a:defRPr>
            </a:lvl1pPr>
          </a:lstStyle>
          <a:p>
            <a:pPr>
              <a:defRPr/>
            </a:pPr>
            <a:endParaRPr lang="en-BZ"/>
          </a:p>
        </p:txBody>
      </p:sp>
      <p:pic>
        <p:nvPicPr>
          <p:cNvPr id="18" name="Grafik 17" descr="gizlogo-unternehmen-de-rgb.gif"/>
          <p:cNvPicPr>
            <a:picLocks noChangeAspect="1"/>
          </p:cNvPicPr>
          <p:nvPr userDrawn="1"/>
        </p:nvPicPr>
        <p:blipFill>
          <a:blip r:embed="rId7" cstate="print"/>
          <a:srcRect t="2126" b="15388"/>
          <a:stretch>
            <a:fillRect/>
          </a:stretch>
        </p:blipFill>
        <p:spPr>
          <a:xfrm>
            <a:off x="267855" y="0"/>
            <a:ext cx="2159238" cy="742384"/>
          </a:xfrm>
          <a:prstGeom prst="rect">
            <a:avLst/>
          </a:prstGeom>
        </p:spPr>
      </p:pic>
    </p:spTree>
  </p:cSld>
  <p:clrMap bg1="lt1" tx1="dk1" bg2="lt2" tx2="dk2" accent1="accent1" accent2="accent2" accent3="accent3" accent4="accent4" accent5="accent5" accent6="accent6" hlink="hlink" folHlink="folHlink"/>
  <p:sldLayoutIdLst>
    <p:sldLayoutId id="2147483882" r:id="rId1"/>
    <p:sldLayoutId id="2147483880" r:id="rId2"/>
    <p:sldLayoutId id="2147483881" r:id="rId3"/>
  </p:sldLayoutIdLst>
  <p:transition/>
  <p:timing>
    <p:tnLst>
      <p:par>
        <p:cTn id="1" dur="indefinite" restart="never" nodeType="tmRoot"/>
      </p:par>
    </p:tnLst>
  </p:timing>
  <p:hf sldNum="0" hdr="0" ftr="0"/>
  <p:txStyles>
    <p:titleStyle>
      <a:lvl1pPr algn="l" rtl="0" eaLnBrk="0" fontAlgn="base" hangingPunct="0">
        <a:spcBef>
          <a:spcPct val="0"/>
        </a:spcBef>
        <a:spcAft>
          <a:spcPct val="0"/>
        </a:spcAft>
        <a:defRPr sz="2400" b="1">
          <a:solidFill>
            <a:srgbClr val="669900"/>
          </a:solidFill>
          <a:latin typeface="+mj-lt"/>
          <a:ea typeface="+mj-ea"/>
          <a:cs typeface="+mj-cs"/>
        </a:defRPr>
      </a:lvl1pPr>
      <a:lvl2pPr algn="l" rtl="0" eaLnBrk="0" fontAlgn="base" hangingPunct="0">
        <a:spcBef>
          <a:spcPct val="0"/>
        </a:spcBef>
        <a:spcAft>
          <a:spcPct val="0"/>
        </a:spcAft>
        <a:defRPr sz="2400" b="1">
          <a:solidFill>
            <a:srgbClr val="669900"/>
          </a:solidFill>
          <a:latin typeface="Arial" charset="0"/>
        </a:defRPr>
      </a:lvl2pPr>
      <a:lvl3pPr algn="l" rtl="0" eaLnBrk="0" fontAlgn="base" hangingPunct="0">
        <a:spcBef>
          <a:spcPct val="0"/>
        </a:spcBef>
        <a:spcAft>
          <a:spcPct val="0"/>
        </a:spcAft>
        <a:defRPr sz="2400" b="1">
          <a:solidFill>
            <a:srgbClr val="669900"/>
          </a:solidFill>
          <a:latin typeface="Arial" charset="0"/>
        </a:defRPr>
      </a:lvl3pPr>
      <a:lvl4pPr algn="l" rtl="0" eaLnBrk="0" fontAlgn="base" hangingPunct="0">
        <a:spcBef>
          <a:spcPct val="0"/>
        </a:spcBef>
        <a:spcAft>
          <a:spcPct val="0"/>
        </a:spcAft>
        <a:defRPr sz="2400" b="1">
          <a:solidFill>
            <a:srgbClr val="669900"/>
          </a:solidFill>
          <a:latin typeface="Arial" charset="0"/>
        </a:defRPr>
      </a:lvl4pPr>
      <a:lvl5pPr algn="l" rtl="0" eaLnBrk="0" fontAlgn="base" hangingPunct="0">
        <a:spcBef>
          <a:spcPct val="0"/>
        </a:spcBef>
        <a:spcAft>
          <a:spcPct val="0"/>
        </a:spcAft>
        <a:defRPr sz="2400" b="1">
          <a:solidFill>
            <a:srgbClr val="669900"/>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algn="l" rtl="0" eaLnBrk="0" fontAlgn="base" hangingPunct="0">
        <a:spcBef>
          <a:spcPct val="20000"/>
        </a:spcBef>
        <a:spcAft>
          <a:spcPct val="0"/>
        </a:spcAft>
        <a:buClr>
          <a:srgbClr val="C80F0F"/>
        </a:buClr>
        <a:buFont typeface="Wingdings" pitchFamily="2" charset="2"/>
        <a:defRPr sz="2000" b="1">
          <a:solidFill>
            <a:schemeClr val="tx1"/>
          </a:solidFill>
          <a:latin typeface="+mn-lt"/>
          <a:ea typeface="+mn-ea"/>
          <a:cs typeface="+mn-cs"/>
        </a:defRPr>
      </a:lvl1pPr>
      <a:lvl2pPr marL="179388" indent="-179388" algn="l" rtl="0" eaLnBrk="0" fontAlgn="base" hangingPunct="0">
        <a:spcBef>
          <a:spcPct val="20000"/>
        </a:spcBef>
        <a:spcAft>
          <a:spcPct val="0"/>
        </a:spcAft>
        <a:buClr>
          <a:srgbClr val="669900"/>
        </a:buClr>
        <a:buFont typeface="Wingdings" pitchFamily="2" charset="2"/>
        <a:buChar char="§"/>
        <a:tabLst>
          <a:tab pos="2190750" algn="l"/>
        </a:tabLst>
        <a:defRPr b="1">
          <a:solidFill>
            <a:schemeClr val="tx1"/>
          </a:solidFill>
          <a:latin typeface="+mn-lt"/>
        </a:defRPr>
      </a:lvl2pPr>
      <a:lvl3pPr marL="358775" indent="-179388" algn="l" rtl="0" eaLnBrk="0" fontAlgn="base" hangingPunct="0">
        <a:spcBef>
          <a:spcPct val="20000"/>
        </a:spcBef>
        <a:spcAft>
          <a:spcPct val="0"/>
        </a:spcAft>
        <a:buClr>
          <a:srgbClr val="999999"/>
        </a:buClr>
        <a:buFont typeface="Wingdings" pitchFamily="2" charset="2"/>
        <a:buChar char="§"/>
        <a:tabLst>
          <a:tab pos="2190750" algn="l"/>
        </a:tabLst>
        <a:defRPr>
          <a:solidFill>
            <a:schemeClr val="tx1"/>
          </a:solidFill>
          <a:latin typeface="+mn-lt"/>
        </a:defRPr>
      </a:lvl3pPr>
      <a:lvl4pPr marL="538163" indent="-179388" algn="l" rtl="0" eaLnBrk="0" fontAlgn="base" hangingPunct="0">
        <a:spcBef>
          <a:spcPct val="20000"/>
        </a:spcBef>
        <a:spcAft>
          <a:spcPct val="0"/>
        </a:spcAft>
        <a:buClr>
          <a:srgbClr val="C80F0F"/>
        </a:buClr>
        <a:buChar char="-"/>
        <a:tabLst>
          <a:tab pos="2190750" algn="l"/>
        </a:tabLst>
        <a:defRPr sz="1600">
          <a:solidFill>
            <a:schemeClr val="tx1"/>
          </a:solidFill>
          <a:latin typeface="+mn-lt"/>
        </a:defRPr>
      </a:lvl4pPr>
      <a:lvl5pPr marL="717550" indent="-179388" algn="l" rtl="0" eaLnBrk="0" fontAlgn="base" hangingPunct="0">
        <a:spcBef>
          <a:spcPct val="20000"/>
        </a:spcBef>
        <a:spcAft>
          <a:spcPct val="0"/>
        </a:spcAft>
        <a:buClr>
          <a:schemeClr val="tx1"/>
        </a:buClr>
        <a:buChar char="-"/>
        <a:defRPr sz="1600">
          <a:solidFill>
            <a:schemeClr val="tx1"/>
          </a:solidFill>
          <a:latin typeface="+mn-lt"/>
        </a:defRPr>
      </a:lvl5pPr>
      <a:lvl6pPr marL="26479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6pPr>
      <a:lvl7pPr marL="31051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7pPr>
      <a:lvl8pPr marL="35623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8pPr>
      <a:lvl9pPr marL="40195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0" y="6624638"/>
            <a:ext cx="9144000" cy="233362"/>
          </a:xfrm>
          <a:prstGeom prst="rect">
            <a:avLst/>
          </a:prstGeom>
          <a:solidFill>
            <a:srgbClr val="939393"/>
          </a:solidFill>
          <a:ln w="9525">
            <a:noFill/>
            <a:miter lim="800000"/>
            <a:headEnd/>
            <a:tailEnd/>
          </a:ln>
          <a:effectLst/>
        </p:spPr>
        <p:txBody>
          <a:bodyPr wrap="none" anchor="ctr"/>
          <a:lstStyle/>
          <a:p>
            <a:pPr eaLnBrk="0" hangingPunct="0">
              <a:defRPr/>
            </a:pPr>
            <a:endParaRPr lang="de-DE">
              <a:cs typeface="+mn-cs"/>
            </a:endParaRPr>
          </a:p>
        </p:txBody>
      </p:sp>
      <p:sp>
        <p:nvSpPr>
          <p:cNvPr id="75779" name="Text Box 3"/>
          <p:cNvSpPr txBox="1">
            <a:spLocks noChangeArrowheads="1"/>
          </p:cNvSpPr>
          <p:nvPr/>
        </p:nvSpPr>
        <p:spPr bwMode="auto">
          <a:xfrm>
            <a:off x="6934200" y="6596063"/>
            <a:ext cx="1981200" cy="274637"/>
          </a:xfrm>
          <a:prstGeom prst="rect">
            <a:avLst/>
          </a:prstGeom>
          <a:noFill/>
          <a:ln w="9525">
            <a:noFill/>
            <a:miter lim="800000"/>
            <a:headEnd/>
            <a:tailEnd/>
          </a:ln>
          <a:effectLst/>
        </p:spPr>
        <p:txBody>
          <a:bodyPr>
            <a:spAutoFit/>
          </a:bodyPr>
          <a:lstStyle/>
          <a:p>
            <a:pPr eaLnBrk="0" hangingPunct="0">
              <a:defRPr/>
            </a:pPr>
            <a:fld id="{AB81C545-FE68-41D5-BEA4-2878944C354C}" type="datetime1">
              <a:rPr lang="de-DE" sz="1200" b="0">
                <a:solidFill>
                  <a:srgbClr val="FFFFFF"/>
                </a:solidFill>
                <a:cs typeface="+mn-cs"/>
              </a:rPr>
              <a:pPr eaLnBrk="0" hangingPunct="0">
                <a:defRPr/>
              </a:pPr>
              <a:t>02.12.2013</a:t>
            </a:fld>
            <a:r>
              <a:rPr lang="de-DE" sz="1200" b="0">
                <a:solidFill>
                  <a:srgbClr val="FFFFFF"/>
                </a:solidFill>
                <a:cs typeface="+mn-cs"/>
              </a:rPr>
              <a:t>     Seite </a:t>
            </a:r>
            <a:fld id="{44560B65-EAA0-47EE-AD4F-831F0EAC73CD}" type="slidenum">
              <a:rPr lang="de-DE" sz="1200" b="0">
                <a:solidFill>
                  <a:srgbClr val="FFFFFF"/>
                </a:solidFill>
                <a:cs typeface="+mn-cs"/>
              </a:rPr>
              <a:pPr eaLnBrk="0" hangingPunct="0">
                <a:defRPr/>
              </a:pPr>
              <a:t>‹#›</a:t>
            </a:fld>
            <a:endParaRPr lang="de-DE" sz="1200" b="0">
              <a:solidFill>
                <a:srgbClr val="FFFFFF"/>
              </a:solidFill>
              <a:cs typeface="+mn-cs"/>
            </a:endParaRPr>
          </a:p>
        </p:txBody>
      </p:sp>
      <p:sp>
        <p:nvSpPr>
          <p:cNvPr id="75780" name="Rectangle 4"/>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a:effectLst/>
        </p:spPr>
        <p:txBody>
          <a:bodyPr wrap="none" anchor="ctr"/>
          <a:lstStyle/>
          <a:p>
            <a:pPr algn="ctr" eaLnBrk="0" hangingPunct="0">
              <a:defRPr/>
            </a:pPr>
            <a:endParaRPr lang="en-BZ" sz="2400" b="0">
              <a:solidFill>
                <a:srgbClr val="000000"/>
              </a:solidFill>
              <a:latin typeface="Times" charset="0"/>
              <a:cs typeface="+mn-cs"/>
            </a:endParaRPr>
          </a:p>
        </p:txBody>
      </p:sp>
      <p:sp>
        <p:nvSpPr>
          <p:cNvPr id="75782" name="Line 6"/>
          <p:cNvSpPr>
            <a:spLocks noChangeShapeType="1"/>
          </p:cNvSpPr>
          <p:nvPr/>
        </p:nvSpPr>
        <p:spPr bwMode="auto">
          <a:xfrm flipH="1">
            <a:off x="0" y="762000"/>
            <a:ext cx="9144000" cy="0"/>
          </a:xfrm>
          <a:prstGeom prst="line">
            <a:avLst/>
          </a:prstGeom>
          <a:noFill/>
          <a:ln w="3175">
            <a:solidFill>
              <a:srgbClr val="E6E6E6"/>
            </a:solidFill>
            <a:round/>
            <a:headEnd/>
            <a:tailEnd/>
          </a:ln>
          <a:effectLst/>
        </p:spPr>
        <p:txBody>
          <a:bodyPr/>
          <a:lstStyle/>
          <a:p>
            <a:pPr eaLnBrk="0" hangingPunct="0">
              <a:defRPr/>
            </a:pPr>
            <a:endParaRPr lang="de-DE">
              <a:cs typeface="+mn-cs"/>
            </a:endParaRPr>
          </a:p>
        </p:txBody>
      </p:sp>
      <p:pic>
        <p:nvPicPr>
          <p:cNvPr id="1030" name="Picture 7"/>
          <p:cNvPicPr>
            <a:picLocks noChangeAspect="1" noChangeArrowheads="1"/>
          </p:cNvPicPr>
          <p:nvPr/>
        </p:nvPicPr>
        <p:blipFill>
          <a:blip r:embed="rId5" cstate="email">
            <a:lum contrast="-20000"/>
            <a:extLst>
              <a:ext uri="{28A0092B-C50C-407E-A947-70E740481C1C}">
                <a14:useLocalDpi xmlns:a14="http://schemas.microsoft.com/office/drawing/2010/main"/>
              </a:ext>
            </a:extLst>
          </a:blip>
          <a:srcRect/>
          <a:stretch>
            <a:fillRect/>
          </a:stretch>
        </p:blipFill>
        <p:spPr bwMode="auto">
          <a:xfrm>
            <a:off x="7999413" y="0"/>
            <a:ext cx="1144587" cy="762000"/>
          </a:xfrm>
          <a:prstGeom prst="rect">
            <a:avLst/>
          </a:prstGeom>
          <a:noFill/>
          <a:ln w="9525">
            <a:noFill/>
            <a:miter lim="800000"/>
            <a:headEnd/>
            <a:tailEnd/>
          </a:ln>
        </p:spPr>
      </p:pic>
      <p:sp>
        <p:nvSpPr>
          <p:cNvPr id="75785" name="Rectangle 9"/>
          <p:cNvSpPr>
            <a:spLocks noChangeArrowheads="1"/>
          </p:cNvSpPr>
          <p:nvPr/>
        </p:nvSpPr>
        <p:spPr bwMode="auto">
          <a:xfrm>
            <a:off x="0" y="6624638"/>
            <a:ext cx="9144000" cy="233362"/>
          </a:xfrm>
          <a:prstGeom prst="rect">
            <a:avLst/>
          </a:prstGeom>
          <a:solidFill>
            <a:srgbClr val="939393"/>
          </a:solidFill>
          <a:ln w="9525">
            <a:noFill/>
            <a:miter lim="800000"/>
            <a:headEnd/>
            <a:tailEnd/>
          </a:ln>
          <a:effectLst/>
        </p:spPr>
        <p:txBody>
          <a:bodyPr wrap="none" anchor="ctr"/>
          <a:lstStyle/>
          <a:p>
            <a:pPr eaLnBrk="0" hangingPunct="0">
              <a:defRPr/>
            </a:pPr>
            <a:endParaRPr lang="de-DE">
              <a:cs typeface="+mn-cs"/>
            </a:endParaRPr>
          </a:p>
        </p:txBody>
      </p:sp>
      <p:sp>
        <p:nvSpPr>
          <p:cNvPr id="75787" name="Rectangle 11"/>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a:effectLst/>
        </p:spPr>
        <p:txBody>
          <a:bodyPr wrap="none" anchor="ctr"/>
          <a:lstStyle/>
          <a:p>
            <a:pPr algn="ctr" eaLnBrk="0" hangingPunct="0">
              <a:defRPr/>
            </a:pPr>
            <a:endParaRPr lang="en-BZ" sz="2400" b="0">
              <a:solidFill>
                <a:srgbClr val="000000"/>
              </a:solidFill>
              <a:latin typeface="Times" charset="0"/>
              <a:cs typeface="+mn-cs"/>
            </a:endParaRPr>
          </a:p>
        </p:txBody>
      </p:sp>
      <p:sp>
        <p:nvSpPr>
          <p:cNvPr id="1033" name="Rectangle 15"/>
          <p:cNvSpPr>
            <a:spLocks noGrp="1" noChangeArrowheads="1"/>
          </p:cNvSpPr>
          <p:nvPr>
            <p:ph type="title"/>
          </p:nvPr>
        </p:nvSpPr>
        <p:spPr bwMode="auto">
          <a:xfrm>
            <a:off x="457200" y="1069975"/>
            <a:ext cx="7526338" cy="723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Click here to add title</a:t>
            </a:r>
            <a:br>
              <a:rPr lang="de-DE" smtClean="0"/>
            </a:br>
            <a:r>
              <a:rPr lang="de-DE" smtClean="0"/>
              <a:t>sd</a:t>
            </a:r>
          </a:p>
        </p:txBody>
      </p:sp>
      <p:sp>
        <p:nvSpPr>
          <p:cNvPr id="1034" name="Rectangle 16"/>
          <p:cNvSpPr>
            <a:spLocks noGrp="1" noChangeArrowheads="1"/>
          </p:cNvSpPr>
          <p:nvPr>
            <p:ph type="body" idx="1"/>
          </p:nvPr>
        </p:nvSpPr>
        <p:spPr bwMode="auto">
          <a:xfrm>
            <a:off x="457200" y="2008188"/>
            <a:ext cx="7526338" cy="4213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Erster satz hier</a:t>
            </a:r>
          </a:p>
          <a:p>
            <a:pPr lvl="1"/>
            <a:r>
              <a:rPr lang="de-DE" smtClean="0"/>
              <a:t>Click here to add text</a:t>
            </a:r>
          </a:p>
          <a:p>
            <a:pPr lvl="2"/>
            <a:r>
              <a:rPr lang="de-DE" smtClean="0"/>
              <a:t>Second layer</a:t>
            </a:r>
          </a:p>
          <a:p>
            <a:pPr lvl="3"/>
            <a:r>
              <a:rPr lang="de-DE" smtClean="0"/>
              <a:t>Third layer</a:t>
            </a:r>
          </a:p>
          <a:p>
            <a:pPr lvl="4"/>
            <a:r>
              <a:rPr lang="de-DE" smtClean="0"/>
              <a:t>Fourth layer</a:t>
            </a:r>
          </a:p>
        </p:txBody>
      </p:sp>
      <p:sp>
        <p:nvSpPr>
          <p:cNvPr id="75793" name="Rectangle 17"/>
          <p:cNvSpPr>
            <a:spLocks noGrp="1" noChangeArrowheads="1"/>
          </p:cNvSpPr>
          <p:nvPr>
            <p:ph type="dt" sz="half" idx="2"/>
          </p:nvPr>
        </p:nvSpPr>
        <p:spPr bwMode="auto">
          <a:xfrm>
            <a:off x="6756400" y="6602413"/>
            <a:ext cx="12954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200" b="0">
                <a:solidFill>
                  <a:schemeClr val="bg1"/>
                </a:solidFill>
                <a:latin typeface="Arial" charset="0"/>
                <a:cs typeface="+mn-cs"/>
              </a:defRPr>
            </a:lvl1pPr>
          </a:lstStyle>
          <a:p>
            <a:pPr>
              <a:defRPr/>
            </a:pPr>
            <a:fld id="{83448018-2CBE-465B-A1C9-7D59DD1E8840}" type="datetime1">
              <a:rPr lang="de-DE">
                <a:solidFill>
                  <a:srgbClr val="FFFFFF"/>
                </a:solidFill>
              </a:rPr>
              <a:pPr>
                <a:defRPr/>
              </a:pPr>
              <a:t>02.12.2013</a:t>
            </a:fld>
            <a:endParaRPr lang="de-DE" dirty="0">
              <a:solidFill>
                <a:srgbClr val="FFFFFF"/>
              </a:solidFill>
            </a:endParaRPr>
          </a:p>
        </p:txBody>
      </p:sp>
      <p:sp>
        <p:nvSpPr>
          <p:cNvPr id="75795" name="Text Box 19"/>
          <p:cNvSpPr txBox="1">
            <a:spLocks noChangeArrowheads="1"/>
          </p:cNvSpPr>
          <p:nvPr/>
        </p:nvSpPr>
        <p:spPr bwMode="auto">
          <a:xfrm>
            <a:off x="7893050" y="6602413"/>
            <a:ext cx="927100" cy="277812"/>
          </a:xfrm>
          <a:prstGeom prst="rect">
            <a:avLst/>
          </a:prstGeom>
          <a:noFill/>
          <a:ln w="9525">
            <a:noFill/>
            <a:miter lim="800000"/>
            <a:headEnd/>
            <a:tailEnd/>
          </a:ln>
          <a:effectLst/>
        </p:spPr>
        <p:txBody>
          <a:bodyPr>
            <a:spAutoFit/>
          </a:bodyPr>
          <a:lstStyle/>
          <a:p>
            <a:pPr eaLnBrk="0" hangingPunct="0">
              <a:defRPr/>
            </a:pPr>
            <a:r>
              <a:rPr lang="de-DE" sz="1200" b="0" dirty="0">
                <a:solidFill>
                  <a:srgbClr val="FFFFFF"/>
                </a:solidFill>
                <a:cs typeface="+mn-cs"/>
              </a:rPr>
              <a:t>Page </a:t>
            </a:r>
            <a:fld id="{F24DEC9A-4484-4EBF-B5E6-5066B3FDB67B}" type="slidenum">
              <a:rPr lang="de-DE" sz="1200" b="0">
                <a:solidFill>
                  <a:srgbClr val="FFFFFF"/>
                </a:solidFill>
                <a:cs typeface="+mn-cs"/>
              </a:rPr>
              <a:pPr eaLnBrk="0" hangingPunct="0">
                <a:defRPr/>
              </a:pPr>
              <a:t>‹#›</a:t>
            </a:fld>
            <a:endParaRPr lang="de-DE" sz="1200" b="0" dirty="0">
              <a:solidFill>
                <a:srgbClr val="FFFFFF"/>
              </a:solidFill>
              <a:cs typeface="+mn-cs"/>
            </a:endParaRPr>
          </a:p>
        </p:txBody>
      </p:sp>
      <p:sp>
        <p:nvSpPr>
          <p:cNvPr id="75788" name="Line 12"/>
          <p:cNvSpPr>
            <a:spLocks noChangeShapeType="1"/>
          </p:cNvSpPr>
          <p:nvPr/>
        </p:nvSpPr>
        <p:spPr bwMode="auto">
          <a:xfrm flipH="1">
            <a:off x="0" y="762000"/>
            <a:ext cx="9144000" cy="0"/>
          </a:xfrm>
          <a:prstGeom prst="line">
            <a:avLst/>
          </a:prstGeom>
          <a:noFill/>
          <a:ln w="3175">
            <a:solidFill>
              <a:srgbClr val="D9D9D9"/>
            </a:solidFill>
            <a:round/>
            <a:headEnd/>
            <a:tailEnd/>
          </a:ln>
          <a:effectLst/>
        </p:spPr>
        <p:txBody>
          <a:bodyPr/>
          <a:lstStyle/>
          <a:p>
            <a:pPr eaLnBrk="0" hangingPunct="0">
              <a:defRPr/>
            </a:pPr>
            <a:endParaRPr lang="de-DE">
              <a:cs typeface="+mn-cs"/>
            </a:endParaRPr>
          </a:p>
        </p:txBody>
      </p:sp>
      <p:pic>
        <p:nvPicPr>
          <p:cNvPr id="1038" name="Picture 23" descr="Weltkugel_klein_neu.gif                                        0005A183jeany                          BB53F53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96238" y="0"/>
            <a:ext cx="1147762" cy="762000"/>
          </a:xfrm>
          <a:prstGeom prst="rect">
            <a:avLst/>
          </a:prstGeom>
          <a:noFill/>
          <a:ln w="9525">
            <a:noFill/>
            <a:miter lim="800000"/>
            <a:headEnd/>
            <a:tailEnd/>
          </a:ln>
        </p:spPr>
      </p:pic>
      <p:sp>
        <p:nvSpPr>
          <p:cNvPr id="75801" name="Rectangle 25"/>
          <p:cNvSpPr>
            <a:spLocks noGrp="1" noChangeArrowheads="1"/>
          </p:cNvSpPr>
          <p:nvPr>
            <p:ph type="ftr" sz="quarter" idx="3"/>
          </p:nvPr>
        </p:nvSpPr>
        <p:spPr bwMode="auto">
          <a:xfrm>
            <a:off x="365125" y="6600825"/>
            <a:ext cx="2895600" cy="277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200" b="0">
                <a:solidFill>
                  <a:schemeClr val="bg1"/>
                </a:solidFill>
                <a:latin typeface="Arial" charset="0"/>
                <a:cs typeface="+mn-cs"/>
              </a:defRPr>
            </a:lvl1pPr>
          </a:lstStyle>
          <a:p>
            <a:pPr>
              <a:defRPr/>
            </a:pPr>
            <a:endParaRPr lang="en-BZ">
              <a:solidFill>
                <a:srgbClr val="FFFFFF"/>
              </a:solidFill>
            </a:endParaRPr>
          </a:p>
        </p:txBody>
      </p:sp>
      <p:pic>
        <p:nvPicPr>
          <p:cNvPr id="17" name="Grafik 16" descr="gizlogo-unternehmen-de-rgb.gif"/>
          <p:cNvPicPr>
            <a:picLocks noChangeAspect="1"/>
          </p:cNvPicPr>
          <p:nvPr userDrawn="1"/>
        </p:nvPicPr>
        <p:blipFill>
          <a:blip r:embed="rId7" cstate="email">
            <a:extLst>
              <a:ext uri="{28A0092B-C50C-407E-A947-70E740481C1C}">
                <a14:useLocalDpi xmlns:a14="http://schemas.microsoft.com/office/drawing/2010/main"/>
              </a:ext>
            </a:extLst>
          </a:blip>
          <a:srcRect t="2126" b="15388"/>
          <a:stretch>
            <a:fillRect/>
          </a:stretch>
        </p:blipFill>
        <p:spPr>
          <a:xfrm>
            <a:off x="267855" y="0"/>
            <a:ext cx="2159238" cy="742384"/>
          </a:xfrm>
          <a:prstGeom prst="rect">
            <a:avLst/>
          </a:prstGeom>
        </p:spPr>
      </p:pic>
    </p:spTree>
    <p:extLst>
      <p:ext uri="{BB962C8B-B14F-4D97-AF65-F5344CB8AC3E}">
        <p14:creationId xmlns:p14="http://schemas.microsoft.com/office/powerpoint/2010/main" val="424599130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Lst>
  <p:transition/>
  <p:timing>
    <p:tnLst>
      <p:par>
        <p:cTn id="1" dur="indefinite" restart="never" nodeType="tmRoot"/>
      </p:par>
    </p:tnLst>
  </p:timing>
  <p:hf sldNum="0" hdr="0" ftr="0"/>
  <p:txStyles>
    <p:titleStyle>
      <a:lvl1pPr algn="l" rtl="0" eaLnBrk="0" fontAlgn="base" hangingPunct="0">
        <a:spcBef>
          <a:spcPct val="0"/>
        </a:spcBef>
        <a:spcAft>
          <a:spcPct val="0"/>
        </a:spcAft>
        <a:defRPr sz="2400" b="1">
          <a:solidFill>
            <a:srgbClr val="669900"/>
          </a:solidFill>
          <a:latin typeface="+mj-lt"/>
          <a:ea typeface="+mj-ea"/>
          <a:cs typeface="+mj-cs"/>
        </a:defRPr>
      </a:lvl1pPr>
      <a:lvl2pPr algn="l" rtl="0" eaLnBrk="0" fontAlgn="base" hangingPunct="0">
        <a:spcBef>
          <a:spcPct val="0"/>
        </a:spcBef>
        <a:spcAft>
          <a:spcPct val="0"/>
        </a:spcAft>
        <a:defRPr sz="2400" b="1">
          <a:solidFill>
            <a:srgbClr val="669900"/>
          </a:solidFill>
          <a:latin typeface="Arial" charset="0"/>
        </a:defRPr>
      </a:lvl2pPr>
      <a:lvl3pPr algn="l" rtl="0" eaLnBrk="0" fontAlgn="base" hangingPunct="0">
        <a:spcBef>
          <a:spcPct val="0"/>
        </a:spcBef>
        <a:spcAft>
          <a:spcPct val="0"/>
        </a:spcAft>
        <a:defRPr sz="2400" b="1">
          <a:solidFill>
            <a:srgbClr val="669900"/>
          </a:solidFill>
          <a:latin typeface="Arial" charset="0"/>
        </a:defRPr>
      </a:lvl3pPr>
      <a:lvl4pPr algn="l" rtl="0" eaLnBrk="0" fontAlgn="base" hangingPunct="0">
        <a:spcBef>
          <a:spcPct val="0"/>
        </a:spcBef>
        <a:spcAft>
          <a:spcPct val="0"/>
        </a:spcAft>
        <a:defRPr sz="2400" b="1">
          <a:solidFill>
            <a:srgbClr val="669900"/>
          </a:solidFill>
          <a:latin typeface="Arial" charset="0"/>
        </a:defRPr>
      </a:lvl4pPr>
      <a:lvl5pPr algn="l" rtl="0" eaLnBrk="0" fontAlgn="base" hangingPunct="0">
        <a:spcBef>
          <a:spcPct val="0"/>
        </a:spcBef>
        <a:spcAft>
          <a:spcPct val="0"/>
        </a:spcAft>
        <a:defRPr sz="2400" b="1">
          <a:solidFill>
            <a:srgbClr val="669900"/>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algn="l" rtl="0" eaLnBrk="0" fontAlgn="base" hangingPunct="0">
        <a:spcBef>
          <a:spcPct val="20000"/>
        </a:spcBef>
        <a:spcAft>
          <a:spcPct val="0"/>
        </a:spcAft>
        <a:buClr>
          <a:srgbClr val="C80F0F"/>
        </a:buClr>
        <a:buFont typeface="Wingdings" pitchFamily="2" charset="2"/>
        <a:defRPr sz="2000" b="1">
          <a:solidFill>
            <a:schemeClr val="tx1"/>
          </a:solidFill>
          <a:latin typeface="+mn-lt"/>
          <a:ea typeface="+mn-ea"/>
          <a:cs typeface="+mn-cs"/>
        </a:defRPr>
      </a:lvl1pPr>
      <a:lvl2pPr marL="179388" indent="-179388" algn="l" rtl="0" eaLnBrk="0" fontAlgn="base" hangingPunct="0">
        <a:spcBef>
          <a:spcPct val="20000"/>
        </a:spcBef>
        <a:spcAft>
          <a:spcPct val="0"/>
        </a:spcAft>
        <a:buClr>
          <a:srgbClr val="669900"/>
        </a:buClr>
        <a:buFont typeface="Wingdings" pitchFamily="2" charset="2"/>
        <a:buChar char="§"/>
        <a:tabLst>
          <a:tab pos="2190750" algn="l"/>
        </a:tabLst>
        <a:defRPr b="1">
          <a:solidFill>
            <a:schemeClr val="tx1"/>
          </a:solidFill>
          <a:latin typeface="+mn-lt"/>
        </a:defRPr>
      </a:lvl2pPr>
      <a:lvl3pPr marL="358775" indent="-179388" algn="l" rtl="0" eaLnBrk="0" fontAlgn="base" hangingPunct="0">
        <a:spcBef>
          <a:spcPct val="20000"/>
        </a:spcBef>
        <a:spcAft>
          <a:spcPct val="0"/>
        </a:spcAft>
        <a:buClr>
          <a:srgbClr val="999999"/>
        </a:buClr>
        <a:buFont typeface="Wingdings" pitchFamily="2" charset="2"/>
        <a:buChar char="§"/>
        <a:tabLst>
          <a:tab pos="2190750" algn="l"/>
        </a:tabLst>
        <a:defRPr>
          <a:solidFill>
            <a:schemeClr val="tx1"/>
          </a:solidFill>
          <a:latin typeface="+mn-lt"/>
        </a:defRPr>
      </a:lvl3pPr>
      <a:lvl4pPr marL="538163" indent="-179388" algn="l" rtl="0" eaLnBrk="0" fontAlgn="base" hangingPunct="0">
        <a:spcBef>
          <a:spcPct val="20000"/>
        </a:spcBef>
        <a:spcAft>
          <a:spcPct val="0"/>
        </a:spcAft>
        <a:buClr>
          <a:srgbClr val="C80F0F"/>
        </a:buClr>
        <a:buChar char="-"/>
        <a:tabLst>
          <a:tab pos="2190750" algn="l"/>
        </a:tabLst>
        <a:defRPr sz="1600">
          <a:solidFill>
            <a:schemeClr val="tx1"/>
          </a:solidFill>
          <a:latin typeface="+mn-lt"/>
        </a:defRPr>
      </a:lvl4pPr>
      <a:lvl5pPr marL="717550" indent="-179388" algn="l" rtl="0" eaLnBrk="0" fontAlgn="base" hangingPunct="0">
        <a:spcBef>
          <a:spcPct val="20000"/>
        </a:spcBef>
        <a:spcAft>
          <a:spcPct val="0"/>
        </a:spcAft>
        <a:buClr>
          <a:schemeClr val="tx1"/>
        </a:buClr>
        <a:buChar char="-"/>
        <a:defRPr sz="1600">
          <a:solidFill>
            <a:schemeClr val="tx1"/>
          </a:solidFill>
          <a:latin typeface="+mn-lt"/>
        </a:defRPr>
      </a:lvl5pPr>
      <a:lvl6pPr marL="26479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6pPr>
      <a:lvl7pPr marL="31051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7pPr>
      <a:lvl8pPr marL="35623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8pPr>
      <a:lvl9pPr marL="40195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pik-potsdam.de/cigrasp-2"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climate@giz.d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climateplanning.org/userguid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sz="quarter"/>
          </p:nvPr>
        </p:nvSpPr>
        <p:spPr>
          <a:xfrm>
            <a:off x="1039813" y="1993900"/>
            <a:ext cx="7034212" cy="1143000"/>
          </a:xfrm>
        </p:spPr>
        <p:txBody>
          <a:bodyPr/>
          <a:lstStyle/>
          <a:p>
            <a:pPr algn="ctr">
              <a:spcBef>
                <a:spcPct val="0"/>
              </a:spcBef>
              <a:buNone/>
            </a:pPr>
            <a:r>
              <a:rPr lang="fr-FR" sz="3200" b="1" i="0" dirty="0" smtClean="0">
                <a:solidFill>
                  <a:srgbClr val="669900"/>
                </a:solidFill>
                <a:latin typeface="Arial"/>
              </a:rPr>
              <a:t>Module 2-B</a:t>
            </a:r>
            <a:br>
              <a:rPr lang="fr-FR" sz="3200" b="1" i="0" dirty="0" smtClean="0">
                <a:solidFill>
                  <a:srgbClr val="669900"/>
                </a:solidFill>
                <a:latin typeface="Arial"/>
              </a:rPr>
            </a:br>
            <a:r>
              <a:rPr lang="fr-FR" sz="3200" b="1" i="0" dirty="0" smtClean="0">
                <a:solidFill>
                  <a:srgbClr val="669900"/>
                </a:solidFill>
                <a:latin typeface="Arial"/>
              </a:rPr>
              <a:t>Trouver des informations climatiques</a:t>
            </a:r>
            <a:endParaRPr lang="fr-FR" dirty="0" smtClean="0"/>
          </a:p>
        </p:txBody>
      </p:sp>
      <p:pic>
        <p:nvPicPr>
          <p:cNvPr id="3075" name="Grafik 9" descr="balken2.tif"/>
          <p:cNvPicPr>
            <a:picLocks noChangeAspect="1"/>
          </p:cNvPicPr>
          <p:nvPr/>
        </p:nvPicPr>
        <p:blipFill>
          <a:blip r:embed="rId3" cstate="print"/>
          <a:srcRect/>
          <a:stretch>
            <a:fillRect/>
          </a:stretch>
        </p:blipFill>
        <p:spPr bwMode="auto">
          <a:xfrm>
            <a:off x="7931150" y="4981575"/>
            <a:ext cx="563563" cy="1735138"/>
          </a:xfrm>
          <a:prstGeom prst="rect">
            <a:avLst/>
          </a:prstGeom>
          <a:noFill/>
          <a:ln w="9525">
            <a:noFill/>
            <a:miter lim="800000"/>
            <a:headEnd/>
            <a:tailEnd/>
          </a:ln>
        </p:spPr>
      </p:pic>
      <p:pic>
        <p:nvPicPr>
          <p:cNvPr id="3076" name="Grafik 14" descr="balken8.tif"/>
          <p:cNvPicPr>
            <a:picLocks noChangeAspect="1"/>
          </p:cNvPicPr>
          <p:nvPr/>
        </p:nvPicPr>
        <p:blipFill>
          <a:blip r:embed="rId4" cstate="print"/>
          <a:srcRect/>
          <a:stretch>
            <a:fillRect/>
          </a:stretch>
        </p:blipFill>
        <p:spPr bwMode="auto">
          <a:xfrm>
            <a:off x="8566150" y="2360613"/>
            <a:ext cx="577850" cy="4356100"/>
          </a:xfrm>
          <a:prstGeom prst="rect">
            <a:avLst/>
          </a:prstGeom>
          <a:noFill/>
          <a:ln w="9525">
            <a:noFill/>
            <a:miter lim="800000"/>
            <a:headEnd/>
            <a:tailEnd/>
          </a:ln>
        </p:spPr>
      </p:pic>
      <p:pic>
        <p:nvPicPr>
          <p:cNvPr id="3077" name="Grafik 15" descr="balken13.tif"/>
          <p:cNvPicPr>
            <a:picLocks noChangeAspect="1"/>
          </p:cNvPicPr>
          <p:nvPr/>
        </p:nvPicPr>
        <p:blipFill>
          <a:blip r:embed="rId5" cstate="print"/>
          <a:srcRect/>
          <a:stretch>
            <a:fillRect/>
          </a:stretch>
        </p:blipFill>
        <p:spPr bwMode="auto">
          <a:xfrm>
            <a:off x="7127875" y="2792413"/>
            <a:ext cx="701675" cy="3924300"/>
          </a:xfrm>
          <a:prstGeom prst="rect">
            <a:avLst/>
          </a:prstGeom>
          <a:noFill/>
          <a:ln w="9525">
            <a:noFill/>
            <a:miter lim="800000"/>
            <a:headEnd/>
            <a:tailEnd/>
          </a:ln>
        </p:spPr>
      </p:pic>
      <p:pic>
        <p:nvPicPr>
          <p:cNvPr id="3078" name="Grafik 16" descr="balken14.tif"/>
          <p:cNvPicPr>
            <a:picLocks noChangeAspect="1"/>
          </p:cNvPicPr>
          <p:nvPr/>
        </p:nvPicPr>
        <p:blipFill>
          <a:blip r:embed="rId6" cstate="print"/>
          <a:srcRect/>
          <a:stretch>
            <a:fillRect/>
          </a:stretch>
        </p:blipFill>
        <p:spPr bwMode="auto">
          <a:xfrm>
            <a:off x="6407150" y="4392613"/>
            <a:ext cx="860425" cy="2324100"/>
          </a:xfrm>
          <a:prstGeom prst="rect">
            <a:avLst/>
          </a:prstGeom>
          <a:noFill/>
          <a:ln w="9525">
            <a:noFill/>
            <a:miter lim="800000"/>
            <a:headEnd/>
            <a:tailEnd/>
          </a:ln>
        </p:spPr>
      </p:pic>
      <p:pic>
        <p:nvPicPr>
          <p:cNvPr id="8" name="Grafik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71329" y="4866102"/>
            <a:ext cx="3165162" cy="1723788"/>
          </a:xfrm>
          <a:prstGeom prst="rect">
            <a:avLst/>
          </a:prstGeom>
        </p:spPr>
      </p:pic>
      <p:pic>
        <p:nvPicPr>
          <p:cNvPr id="9" name="Picture 8"/>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129"/>
          <a:stretch/>
        </p:blipFill>
        <p:spPr bwMode="auto">
          <a:xfrm>
            <a:off x="79022" y="5004153"/>
            <a:ext cx="3202347" cy="121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39812" y="1655127"/>
            <a:ext cx="7034400" cy="4114800"/>
          </a:xfrm>
        </p:spPr>
        <p:txBody>
          <a:bodyPr/>
          <a:lstStyle/>
          <a:p>
            <a:pPr algn="l">
              <a:spcBef>
                <a:spcPct val="20000"/>
              </a:spcBef>
              <a:spcAft>
                <a:spcPts val="600"/>
              </a:spcAft>
              <a:buNone/>
            </a:pPr>
            <a:r>
              <a:rPr lang="fr-FR" sz="1600" b="1" i="0" dirty="0" smtClean="0">
                <a:solidFill>
                  <a:srgbClr val="000000"/>
                </a:solidFill>
                <a:latin typeface="Arial"/>
              </a:rPr>
              <a:t>Un projet de coopération de 	      &amp;</a:t>
            </a:r>
            <a:br>
              <a:rPr lang="fr-FR" sz="1600" b="1" i="0" dirty="0" smtClean="0">
                <a:solidFill>
                  <a:srgbClr val="000000"/>
                </a:solidFill>
                <a:latin typeface="Arial"/>
              </a:rPr>
            </a:br>
            <a:endParaRPr lang="fr-FR" sz="1600" dirty="0" smtClean="0"/>
          </a:p>
          <a:p>
            <a:pPr algn="l">
              <a:spcBef>
                <a:spcPct val="20000"/>
              </a:spcBef>
              <a:spcAft>
                <a:spcPts val="600"/>
              </a:spcAft>
              <a:buNone/>
            </a:pPr>
            <a:r>
              <a:rPr lang="fr-FR" sz="1600" b="1" i="0" dirty="0" smtClean="0">
                <a:solidFill>
                  <a:srgbClr val="000000"/>
                </a:solidFill>
                <a:latin typeface="Arial"/>
              </a:rPr>
              <a:t>financé par </a:t>
            </a:r>
          </a:p>
          <a:p>
            <a:pPr algn="l">
              <a:spcBef>
                <a:spcPct val="20000"/>
              </a:spcBef>
              <a:spcAft>
                <a:spcPts val="600"/>
              </a:spcAft>
              <a:buNone/>
            </a:pPr>
            <a:endParaRPr lang="fr-FR" sz="1600" dirty="0" smtClean="0"/>
          </a:p>
          <a:p>
            <a:pPr algn="l">
              <a:spcBef>
                <a:spcPct val="20000"/>
              </a:spcBef>
              <a:spcAft>
                <a:spcPts val="600"/>
              </a:spcAft>
              <a:buNone/>
            </a:pPr>
            <a:r>
              <a:rPr lang="fr-FR" sz="1600" b="1" i="0" dirty="0" smtClean="0">
                <a:solidFill>
                  <a:srgbClr val="000000"/>
                </a:solidFill>
                <a:latin typeface="Arial"/>
              </a:rPr>
              <a:t>L'initiative internationale pour le climat du  </a:t>
            </a:r>
            <a:r>
              <a:rPr lang="fr-FR" sz="1600" b="1" i="0" dirty="0" smtClean="0">
                <a:solidFill>
                  <a:srgbClr val="000000"/>
                </a:solidFill>
                <a:latin typeface="Arial"/>
                <a:cs typeface="Arial"/>
              </a:rPr>
              <a:t>Ministère Fédéral de l'Environnement, de la Protection de la nature et de la Sûreté nucléaire (BMU) </a:t>
            </a:r>
            <a:r>
              <a:rPr lang="fr-FR" sz="1600" b="1" i="0" dirty="0" smtClean="0">
                <a:solidFill>
                  <a:srgbClr val="000000"/>
                </a:solidFill>
                <a:latin typeface="Arial"/>
              </a:rPr>
              <a:t>   </a:t>
            </a:r>
            <a:endParaRPr lang="fr-FR" sz="1600" dirty="0" smtClean="0"/>
          </a:p>
          <a:p>
            <a:pPr algn="l">
              <a:spcBef>
                <a:spcPct val="20000"/>
              </a:spcBef>
              <a:spcAft>
                <a:spcPts val="600"/>
              </a:spcAft>
              <a:buNone/>
            </a:pPr>
            <a:endParaRPr lang="fr-FR" sz="1600" dirty="0" smtClean="0"/>
          </a:p>
          <a:p>
            <a:pPr algn="l">
              <a:spcBef>
                <a:spcPct val="20000"/>
              </a:spcBef>
              <a:spcAft>
                <a:spcPts val="600"/>
              </a:spcAft>
              <a:buNone/>
            </a:pPr>
            <a:r>
              <a:rPr lang="fr-FR" sz="1600" b="1" i="0" dirty="0" smtClean="0">
                <a:solidFill>
                  <a:srgbClr val="000000"/>
                </a:solidFill>
                <a:latin typeface="Arial"/>
              </a:rPr>
              <a:t>Première phase : 	décembre 2008 à février 2011</a:t>
            </a:r>
          </a:p>
          <a:p>
            <a:pPr algn="l">
              <a:spcBef>
                <a:spcPct val="20000"/>
              </a:spcBef>
              <a:spcAft>
                <a:spcPts val="600"/>
              </a:spcAft>
              <a:buNone/>
            </a:pPr>
            <a:r>
              <a:rPr lang="fr-FR" sz="1600" b="1" i="0" dirty="0" smtClean="0">
                <a:solidFill>
                  <a:srgbClr val="000000"/>
                </a:solidFill>
                <a:latin typeface="Arial"/>
              </a:rPr>
              <a:t>Deuxième phase : 	mars 2011 à mai 2013 dans le cadre du nouveau projet </a:t>
            </a:r>
            <a:r>
              <a:rPr lang="fr-FR" sz="1600" b="1" i="1" dirty="0" smtClean="0">
                <a:solidFill>
                  <a:srgbClr val="000000"/>
                </a:solidFill>
                <a:latin typeface="Arial"/>
              </a:rPr>
              <a:t>Inventaire de méthodes pour l'adaptation au changement climatique</a:t>
            </a:r>
            <a:endParaRPr lang="fr-FR" sz="1600" dirty="0"/>
          </a:p>
        </p:txBody>
      </p:sp>
      <p:sp>
        <p:nvSpPr>
          <p:cNvPr id="4" name="Datumsplatzhalter 3"/>
          <p:cNvSpPr>
            <a:spLocks noGrp="1"/>
          </p:cNvSpPr>
          <p:nvPr>
            <p:ph type="dt" sz="half" idx="10"/>
          </p:nvPr>
        </p:nvSpPr>
        <p:spPr/>
        <p:txBody>
          <a:bodyPr/>
          <a:lstStyle/>
          <a:p>
            <a:pPr algn="l">
              <a:buNone/>
            </a:pPr>
            <a:fld id="{7EC8DD4C-FF2B-4179-A444-06A39E26C3BC}" type="datetime1">
              <a:rPr lang="fr-FR" sz="1200" b="0" i="0" smtClean="0">
                <a:solidFill>
                  <a:srgbClr val="FFFFFF"/>
                </a:solidFill>
                <a:latin typeface="Arial"/>
                <a:ea typeface="+mn-ea"/>
                <a:cs typeface="+mn-cs"/>
              </a:rPr>
              <a:pPr algn="l">
                <a:buNone/>
              </a:pPr>
              <a:t>02/12/2013</a:t>
            </a:fld>
            <a:endParaRPr lang="fr-FR" sz="1200" b="0" i="0" dirty="0">
              <a:solidFill>
                <a:srgbClr val="FFFFFF"/>
              </a:solidFill>
              <a:latin typeface="Arial"/>
              <a:ea typeface="+mn-ea"/>
              <a:cs typeface="+mn-cs"/>
            </a:endParaRPr>
          </a:p>
        </p:txBody>
      </p:sp>
      <p:pic>
        <p:nvPicPr>
          <p:cNvPr id="7" name="Grafik 5" descr="Kombination_GIZ-PIK-BMU_en_500dpi.jpg"/>
          <p:cNvPicPr>
            <a:picLocks noChangeAspect="1"/>
          </p:cNvPicPr>
          <p:nvPr/>
        </p:nvPicPr>
        <p:blipFill>
          <a:blip r:embed="rId3" cstate="print">
            <a:clrChange>
              <a:clrFrom>
                <a:srgbClr val="FFFFFF"/>
              </a:clrFrom>
              <a:clrTo>
                <a:srgbClr val="FFFFFF">
                  <a:alpha val="0"/>
                </a:srgbClr>
              </a:clrTo>
            </a:clrChange>
          </a:blip>
          <a:srcRect t="13928" r="85306" b="28736"/>
          <a:stretch>
            <a:fillRect/>
          </a:stretch>
        </p:blipFill>
        <p:spPr bwMode="auto">
          <a:xfrm>
            <a:off x="3813016" y="1344810"/>
            <a:ext cx="1044122" cy="897467"/>
          </a:xfrm>
          <a:prstGeom prst="rect">
            <a:avLst/>
          </a:prstGeom>
          <a:noFill/>
          <a:ln w="9525">
            <a:noFill/>
            <a:miter lim="800000"/>
            <a:headEnd/>
            <a:tailEnd/>
          </a:ln>
        </p:spPr>
      </p:pic>
      <p:pic>
        <p:nvPicPr>
          <p:cNvPr id="13" name="Grafik 5" descr="Kombination_GIZ-PIK-BMU_en_500dpi.jpg"/>
          <p:cNvPicPr>
            <a:picLocks noChangeAspect="1"/>
          </p:cNvPicPr>
          <p:nvPr/>
        </p:nvPicPr>
        <p:blipFill>
          <a:blip r:embed="rId3" cstate="print">
            <a:clrChange>
              <a:clrFrom>
                <a:srgbClr val="FFFFFF"/>
              </a:clrFrom>
              <a:clrTo>
                <a:srgbClr val="FFFFFF">
                  <a:alpha val="0"/>
                </a:srgbClr>
              </a:clrTo>
            </a:clrChange>
          </a:blip>
          <a:srcRect l="26326" t="13928" r="42218" b="28736"/>
          <a:stretch>
            <a:fillRect/>
          </a:stretch>
        </p:blipFill>
        <p:spPr bwMode="auto">
          <a:xfrm>
            <a:off x="5448793" y="1324790"/>
            <a:ext cx="2235144" cy="897467"/>
          </a:xfrm>
          <a:prstGeom prst="rect">
            <a:avLst/>
          </a:prstGeom>
          <a:noFill/>
          <a:ln w="9525">
            <a:noFill/>
            <a:miter lim="800000"/>
            <a:headEnd/>
            <a:tailEnd/>
          </a:ln>
        </p:spPr>
      </p:pic>
      <p:sp>
        <p:nvSpPr>
          <p:cNvPr id="11" name="Titel 1"/>
          <p:cNvSpPr>
            <a:spLocks noGrp="1"/>
          </p:cNvSpPr>
          <p:nvPr>
            <p:ph type="title"/>
          </p:nvPr>
        </p:nvSpPr>
        <p:spPr>
          <a:xfrm>
            <a:off x="648269" y="1068388"/>
            <a:ext cx="7526338" cy="741362"/>
          </a:xfrm>
          <a:noFill/>
        </p:spPr>
        <p:txBody>
          <a:bodyPr/>
          <a:lstStyle/>
          <a:p>
            <a:pPr algn="l">
              <a:spcBef>
                <a:spcPct val="0"/>
              </a:spcBef>
              <a:buNone/>
            </a:pPr>
            <a:r>
              <a:rPr lang="fr-FR" sz="2400" b="1" i="0" dirty="0" smtClean="0">
                <a:solidFill>
                  <a:srgbClr val="669900"/>
                </a:solidFill>
                <a:latin typeface="Arial"/>
                <a:ea typeface="+mj-ea"/>
                <a:cs typeface="+mj-cs"/>
              </a:rPr>
              <a:t>Contexte</a:t>
            </a:r>
            <a:br>
              <a:rPr lang="fr-FR" sz="2400" b="1" i="0" dirty="0" smtClean="0">
                <a:solidFill>
                  <a:srgbClr val="669900"/>
                </a:solidFill>
                <a:latin typeface="Arial"/>
                <a:ea typeface="+mj-ea"/>
                <a:cs typeface="+mj-cs"/>
              </a:rPr>
            </a:br>
            <a:r>
              <a:rPr lang="fr-FR" sz="2400" b="1" i="0" dirty="0" smtClean="0">
                <a:solidFill>
                  <a:srgbClr val="669900"/>
                </a:solidFill>
                <a:latin typeface="Arial"/>
                <a:ea typeface="+mj-ea"/>
                <a:cs typeface="+mj-cs"/>
              </a:rPr>
              <a:t> </a:t>
            </a:r>
            <a:endParaRPr lang="fr-FR" sz="2400" b="1" i="0" dirty="0">
              <a:solidFill>
                <a:srgbClr val="669900"/>
              </a:solidFill>
              <a:latin typeface="Arial"/>
              <a:ea typeface="+mj-ea"/>
              <a:cs typeface="+mj-cs"/>
            </a:endParaRPr>
          </a:p>
        </p:txBody>
      </p:sp>
      <p:pic>
        <p:nvPicPr>
          <p:cNvPr id="9" name="logo_klimaschutzinitiative_190.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55246" y="2033822"/>
            <a:ext cx="1640180" cy="80368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lgn="l">
              <a:buNone/>
            </a:pPr>
            <a:fld id="{692CB778-1684-4820-AE01-A6CF65E48D70}" type="datetime1">
              <a:rPr lang="fr-FR" sz="1200" b="0" i="0" smtClean="0">
                <a:solidFill>
                  <a:srgbClr val="FFFFFF"/>
                </a:solidFill>
                <a:latin typeface="Arial"/>
                <a:ea typeface="+mn-ea"/>
                <a:cs typeface="+mn-cs"/>
              </a:rPr>
              <a:pPr algn="l">
                <a:buNone/>
              </a:pPr>
              <a:t>02/12/2013</a:t>
            </a:fld>
            <a:endParaRPr lang="fr-FR" sz="1200" b="0" i="0" dirty="0">
              <a:solidFill>
                <a:srgbClr val="FFFFFF"/>
              </a:solidFill>
              <a:latin typeface="Arial"/>
              <a:ea typeface="+mn-ea"/>
              <a:cs typeface="+mn-cs"/>
            </a:endParaRPr>
          </a:p>
        </p:txBody>
      </p:sp>
      <p:graphicFrame>
        <p:nvGraphicFramePr>
          <p:cNvPr id="5" name="Diagramm 4"/>
          <p:cNvGraphicFramePr/>
          <p:nvPr>
            <p:extLst>
              <p:ext uri="{D42A27DB-BD31-4B8C-83A1-F6EECF244321}">
                <p14:modId xmlns:p14="http://schemas.microsoft.com/office/powerpoint/2010/main" val="1767710588"/>
              </p:ext>
            </p:extLst>
          </p:nvPr>
        </p:nvGraphicFramePr>
        <p:xfrm>
          <a:off x="107108" y="1738454"/>
          <a:ext cx="9144000" cy="3958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el 1"/>
          <p:cNvSpPr txBox="1">
            <a:spLocks/>
          </p:cNvSpPr>
          <p:nvPr/>
        </p:nvSpPr>
        <p:spPr bwMode="auto">
          <a:xfrm>
            <a:off x="457200" y="1068388"/>
            <a:ext cx="5288507" cy="7413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indent="0" algn="l" defTabSz="914400">
              <a:lnSpc>
                <a:spcPct val="100000"/>
              </a:lnSpc>
              <a:spcBef>
                <a:spcPct val="0"/>
              </a:spcBef>
              <a:spcAft>
                <a:spcPct val="0"/>
              </a:spcAft>
              <a:buNone/>
              <a:tabLst/>
            </a:pPr>
            <a:r>
              <a:rPr lang="fr-FR" sz="2400" b="1" i="0" u="none" strike="noStrike" kern="0" cap="none" spc="0" baseline="0" dirty="0" smtClean="0">
                <a:ln>
                  <a:noFill/>
                </a:ln>
                <a:solidFill>
                  <a:srgbClr val="669900"/>
                </a:solidFill>
                <a:effectLst/>
                <a:latin typeface="Arial"/>
                <a:ea typeface="+mj-ea"/>
                <a:cs typeface="+mj-cs"/>
              </a:rPr>
              <a:t>Fondement</a:t>
            </a:r>
            <a:r>
              <a:rPr lang="fr-FR" sz="2400" b="1" i="0" u="none" strike="noStrike" kern="0" cap="none" spc="0" dirty="0" smtClean="0">
                <a:ln>
                  <a:noFill/>
                </a:ln>
                <a:solidFill>
                  <a:srgbClr val="669900"/>
                </a:solidFill>
                <a:effectLst/>
                <a:latin typeface="Arial"/>
                <a:ea typeface="+mj-ea"/>
                <a:cs typeface="+mj-cs"/>
              </a:rPr>
              <a:t> &amp; Objectif</a:t>
            </a:r>
            <a:r>
              <a:rPr lang="fr-FR" sz="2400" b="1" i="0" u="none" strike="noStrike" kern="0" cap="none" spc="0" baseline="0" dirty="0" smtClean="0">
                <a:ln>
                  <a:noFill/>
                </a:ln>
                <a:solidFill>
                  <a:srgbClr val="669900"/>
                </a:solidFill>
                <a:effectLst/>
                <a:latin typeface="Arial"/>
                <a:ea typeface="+mj-ea"/>
                <a:cs typeface="+mj-cs"/>
              </a:rPr>
              <a:t/>
            </a:r>
            <a:br>
              <a:rPr lang="fr-FR" sz="2400" b="1" i="0" u="none" strike="noStrike" kern="0" cap="none" spc="0" baseline="0" dirty="0" smtClean="0">
                <a:ln>
                  <a:noFill/>
                </a:ln>
                <a:solidFill>
                  <a:srgbClr val="669900"/>
                </a:solidFill>
                <a:effectLst/>
                <a:latin typeface="Arial"/>
                <a:ea typeface="+mj-ea"/>
                <a:cs typeface="+mj-cs"/>
              </a:rPr>
            </a:br>
            <a:r>
              <a:rPr lang="fr-FR" sz="2400" b="1" i="0" u="none" strike="noStrike" kern="0" cap="none" spc="0" baseline="0" dirty="0" smtClean="0">
                <a:ln>
                  <a:noFill/>
                </a:ln>
                <a:solidFill>
                  <a:srgbClr val="669900"/>
                </a:solidFill>
                <a:effectLst/>
                <a:latin typeface="Arial"/>
                <a:ea typeface="+mj-ea"/>
                <a:cs typeface="+mj-cs"/>
              </a:rPr>
              <a:t> </a:t>
            </a:r>
            <a:endParaRPr lang="fr-FR" sz="2400" b="1" i="0" u="none" strike="noStrike" kern="0" cap="none" spc="0" baseline="0" dirty="0">
              <a:ln>
                <a:noFill/>
              </a:ln>
              <a:solidFill>
                <a:srgbClr val="669900"/>
              </a:solidFill>
              <a:effectLst/>
              <a:latin typeface="Arial"/>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9312" y="1670422"/>
            <a:ext cx="4920720" cy="554162"/>
          </a:xfrm>
        </p:spPr>
        <p:txBody>
          <a:bodyPr/>
          <a:lstStyle/>
          <a:p>
            <a:pPr marL="0" indent="0" algn="l">
              <a:spcBef>
                <a:spcPct val="20000"/>
              </a:spcBef>
              <a:buNone/>
            </a:pPr>
            <a:r>
              <a:rPr lang="fr-FR" sz="2000" b="1" i="0" dirty="0" smtClean="0">
                <a:solidFill>
                  <a:srgbClr val="C80F0E"/>
                </a:solidFill>
                <a:latin typeface="Arial"/>
              </a:rPr>
              <a:t>Trois strates :</a:t>
            </a:r>
            <a:endParaRPr lang="fr-FR" dirty="0" smtClean="0"/>
          </a:p>
          <a:p>
            <a:pPr algn="l">
              <a:spcBef>
                <a:spcPct val="20000"/>
              </a:spcBef>
              <a:buNone/>
            </a:pPr>
            <a:endParaRPr lang="fr-FR" dirty="0"/>
          </a:p>
        </p:txBody>
      </p:sp>
      <p:sp>
        <p:nvSpPr>
          <p:cNvPr id="4" name="Datumsplatzhalter 3"/>
          <p:cNvSpPr>
            <a:spLocks noGrp="1"/>
          </p:cNvSpPr>
          <p:nvPr>
            <p:ph type="dt" sz="half" idx="10"/>
          </p:nvPr>
        </p:nvSpPr>
        <p:spPr/>
        <p:txBody>
          <a:bodyPr/>
          <a:lstStyle/>
          <a:p>
            <a:pPr algn="l">
              <a:buNone/>
            </a:pPr>
            <a:fld id="{7EC8DD4C-FF2B-4179-A444-06A39E26C3BC}" type="datetime1">
              <a:rPr lang="fr-FR" sz="1200" b="0" i="0" smtClean="0">
                <a:solidFill>
                  <a:srgbClr val="FFFFFF"/>
                </a:solidFill>
                <a:latin typeface="Arial"/>
                <a:ea typeface="+mn-ea"/>
                <a:cs typeface="+mn-cs"/>
              </a:rPr>
              <a:pPr algn="l">
                <a:buNone/>
              </a:pPr>
              <a:t>02/12/2013</a:t>
            </a:fld>
            <a:endParaRPr lang="fr-FR" sz="1200" b="0" i="0" dirty="0">
              <a:solidFill>
                <a:srgbClr val="FFFFFF"/>
              </a:solidFill>
              <a:latin typeface="Arial"/>
              <a:ea typeface="+mn-ea"/>
              <a:cs typeface="+mn-cs"/>
            </a:endParaRPr>
          </a:p>
        </p:txBody>
      </p:sp>
      <p:grpSp>
        <p:nvGrpSpPr>
          <p:cNvPr id="5" name="Gruppierung 10"/>
          <p:cNvGrpSpPr/>
          <p:nvPr/>
        </p:nvGrpSpPr>
        <p:grpSpPr>
          <a:xfrm>
            <a:off x="355073" y="5538262"/>
            <a:ext cx="2480731" cy="338554"/>
            <a:chOff x="355073" y="5538262"/>
            <a:chExt cx="2480731" cy="338554"/>
          </a:xfrm>
        </p:grpSpPr>
        <p:sp>
          <p:nvSpPr>
            <p:cNvPr id="14" name="Textfeld 13"/>
            <p:cNvSpPr txBox="1"/>
            <p:nvPr/>
          </p:nvSpPr>
          <p:spPr>
            <a:xfrm>
              <a:off x="355073" y="5538262"/>
              <a:ext cx="1954793" cy="338554"/>
            </a:xfrm>
            <a:prstGeom prst="rect">
              <a:avLst/>
            </a:prstGeom>
            <a:solidFill>
              <a:srgbClr val="FFFFFF"/>
            </a:soli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wrap="square" rtlCol="0">
              <a:spAutoFit/>
            </a:bodyPr>
            <a:lstStyle/>
            <a:p>
              <a:pPr algn="l">
                <a:buNone/>
              </a:pPr>
              <a:r>
                <a:rPr lang="fr-FR" sz="1600" b="1" i="0" dirty="0" smtClean="0">
                  <a:solidFill>
                    <a:srgbClr val="C80F0F"/>
                  </a:solidFill>
                  <a:effectLst/>
                  <a:latin typeface="Arial"/>
                  <a:cs typeface="Arial"/>
                </a:rPr>
                <a:t>Science (PIK)</a:t>
              </a:r>
              <a:endParaRPr lang="fr-FR" sz="1600" dirty="0">
                <a:solidFill>
                  <a:srgbClr val="C80F0F"/>
                </a:solidFill>
              </a:endParaRPr>
            </a:p>
          </p:txBody>
        </p:sp>
        <p:cxnSp>
          <p:nvCxnSpPr>
            <p:cNvPr id="16" name="Gerade Verbindung mit Pfeil 15"/>
            <p:cNvCxnSpPr/>
            <p:nvPr/>
          </p:nvCxnSpPr>
          <p:spPr bwMode="auto">
            <a:xfrm flipV="1">
              <a:off x="1837793" y="5723466"/>
              <a:ext cx="998011" cy="794"/>
            </a:xfrm>
            <a:prstGeom prst="straightConnector1">
              <a:avLst/>
            </a:prstGeom>
            <a:solidFill>
              <a:schemeClr val="accent1"/>
            </a:solidFill>
            <a:ln w="76200" cap="flat" cmpd="sng" algn="ctr">
              <a:solidFill>
                <a:schemeClr val="bg1">
                  <a:lumMod val="85000"/>
                </a:schemeClr>
              </a:solidFill>
              <a:prstDash val="solid"/>
              <a:round/>
              <a:headEnd type="none" w="med" len="med"/>
              <a:tailEnd type="arrow" w="med" len="med"/>
            </a:ln>
            <a:effectLst/>
          </p:spPr>
        </p:cxnSp>
      </p:grpSp>
      <p:grpSp>
        <p:nvGrpSpPr>
          <p:cNvPr id="6" name="Gruppierung 11"/>
          <p:cNvGrpSpPr/>
          <p:nvPr/>
        </p:nvGrpSpPr>
        <p:grpSpPr>
          <a:xfrm>
            <a:off x="6646768" y="5538262"/>
            <a:ext cx="2497200" cy="338554"/>
            <a:chOff x="6646768" y="5538262"/>
            <a:chExt cx="2497200" cy="338554"/>
          </a:xfrm>
        </p:grpSpPr>
        <p:sp>
          <p:nvSpPr>
            <p:cNvPr id="15" name="Textfeld 14"/>
            <p:cNvSpPr txBox="1"/>
            <p:nvPr/>
          </p:nvSpPr>
          <p:spPr>
            <a:xfrm>
              <a:off x="7073660" y="5538262"/>
              <a:ext cx="2070308" cy="338554"/>
            </a:xfrm>
            <a:prstGeom prst="rect">
              <a:avLst/>
            </a:prstGeom>
            <a:solidFill>
              <a:srgbClr val="FFFFFF"/>
            </a:soli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wrap="square" rtlCol="0">
              <a:spAutoFit/>
            </a:bodyPr>
            <a:lstStyle/>
            <a:p>
              <a:pPr algn="r">
                <a:buNone/>
              </a:pPr>
              <a:r>
                <a:rPr lang="fr-FR" sz="1600" b="1" i="0" dirty="0" smtClean="0">
                  <a:solidFill>
                    <a:srgbClr val="C80F0F"/>
                  </a:solidFill>
                  <a:latin typeface="Arial"/>
                  <a:ea typeface="+mn-ea"/>
                  <a:cs typeface="Arial"/>
                </a:rPr>
                <a:t>Pratique (GIZ)</a:t>
              </a:r>
              <a:endParaRPr lang="fr-FR" sz="1600" b="1" i="0" dirty="0">
                <a:solidFill>
                  <a:srgbClr val="C80F0F"/>
                </a:solidFill>
                <a:latin typeface="Arial"/>
                <a:ea typeface="+mn-ea"/>
                <a:cs typeface="Arial"/>
              </a:endParaRPr>
            </a:p>
          </p:txBody>
        </p:sp>
        <p:cxnSp>
          <p:nvCxnSpPr>
            <p:cNvPr id="22" name="Gerade Verbindung mit Pfeil 21"/>
            <p:cNvCxnSpPr/>
            <p:nvPr/>
          </p:nvCxnSpPr>
          <p:spPr bwMode="auto">
            <a:xfrm flipH="1" flipV="1">
              <a:off x="6646768" y="5723469"/>
              <a:ext cx="998011" cy="794"/>
            </a:xfrm>
            <a:prstGeom prst="straightConnector1">
              <a:avLst/>
            </a:prstGeom>
            <a:solidFill>
              <a:schemeClr val="accent1"/>
            </a:solidFill>
            <a:ln w="76200" cap="flat" cmpd="sng" algn="ctr">
              <a:solidFill>
                <a:schemeClr val="bg1">
                  <a:lumMod val="85000"/>
                </a:schemeClr>
              </a:solidFill>
              <a:prstDash val="solid"/>
              <a:round/>
              <a:headEnd type="none" w="med" len="med"/>
              <a:tailEnd type="arrow" w="med" len="med"/>
            </a:ln>
            <a:effectLst/>
          </p:spPr>
        </p:cxnSp>
      </p:grpSp>
      <p:sp>
        <p:nvSpPr>
          <p:cNvPr id="12" name="Titel 1"/>
          <p:cNvSpPr txBox="1">
            <a:spLocks/>
          </p:cNvSpPr>
          <p:nvPr/>
        </p:nvSpPr>
        <p:spPr bwMode="auto">
          <a:xfrm>
            <a:off x="457201" y="1068388"/>
            <a:ext cx="4278572" cy="7413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indent="0" algn="l" defTabSz="914400">
              <a:lnSpc>
                <a:spcPct val="100000"/>
              </a:lnSpc>
              <a:spcBef>
                <a:spcPct val="0"/>
              </a:spcBef>
              <a:spcAft>
                <a:spcPct val="0"/>
              </a:spcAft>
              <a:buNone/>
              <a:tabLst/>
            </a:pPr>
            <a:r>
              <a:rPr lang="fr-FR" sz="2400" b="1" i="0" kern="0" dirty="0" smtClean="0">
                <a:solidFill>
                  <a:srgbClr val="669900"/>
                </a:solidFill>
                <a:latin typeface="Arial"/>
                <a:ea typeface="+mj-ea"/>
                <a:cs typeface="+mj-cs"/>
              </a:rPr>
              <a:t>Structure des informations</a:t>
            </a:r>
            <a:r>
              <a:rPr lang="fr-FR" sz="2400" b="1" i="0" u="none" strike="noStrike" kern="0" cap="none" spc="0" baseline="0" dirty="0" smtClean="0">
                <a:ln>
                  <a:noFill/>
                </a:ln>
                <a:solidFill>
                  <a:srgbClr val="669900"/>
                </a:solidFill>
                <a:effectLst/>
                <a:latin typeface="Arial"/>
                <a:ea typeface="+mj-ea"/>
                <a:cs typeface="+mj-cs"/>
              </a:rPr>
              <a:t/>
            </a:r>
            <a:br>
              <a:rPr lang="fr-FR" sz="2400" b="1" i="0" u="none" strike="noStrike" kern="0" cap="none" spc="0" baseline="0" dirty="0" smtClean="0">
                <a:ln>
                  <a:noFill/>
                </a:ln>
                <a:solidFill>
                  <a:srgbClr val="669900"/>
                </a:solidFill>
                <a:effectLst/>
                <a:latin typeface="Arial"/>
                <a:ea typeface="+mj-ea"/>
                <a:cs typeface="+mj-cs"/>
              </a:rPr>
            </a:br>
            <a:r>
              <a:rPr lang="fr-FR" sz="2400" b="1" i="0" u="none" strike="noStrike" kern="0" cap="none" spc="0" baseline="0" dirty="0" smtClean="0">
                <a:ln>
                  <a:noFill/>
                </a:ln>
                <a:solidFill>
                  <a:srgbClr val="669900"/>
                </a:solidFill>
                <a:effectLst/>
                <a:latin typeface="Arial"/>
                <a:ea typeface="+mj-ea"/>
                <a:cs typeface="+mj-cs"/>
              </a:rPr>
              <a:t> </a:t>
            </a:r>
            <a:endParaRPr lang="fr-FR" sz="2400" b="1" i="0" u="none" strike="noStrike" kern="0" cap="none" spc="0" baseline="0" dirty="0">
              <a:ln>
                <a:noFill/>
              </a:ln>
              <a:solidFill>
                <a:srgbClr val="669900"/>
              </a:solidFill>
              <a:effectLst/>
              <a:latin typeface="Arial"/>
              <a:ea typeface="+mj-ea"/>
              <a:cs typeface="+mj-cs"/>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064" y="2168456"/>
            <a:ext cx="8759872" cy="328111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accel="50000" decel="5000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42505" y="1746536"/>
            <a:ext cx="3124528" cy="2245429"/>
            <a:chOff x="142505" y="1746536"/>
            <a:chExt cx="3124528" cy="2245429"/>
          </a:xfrm>
        </p:grpSpPr>
        <p:pic>
          <p:nvPicPr>
            <p:cNvPr id="16" name="Glossary.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769" y="1746536"/>
              <a:ext cx="2520000" cy="1582979"/>
            </a:xfrm>
            <a:prstGeom prst="rect">
              <a:avLst/>
            </a:prstGeom>
            <a:ln w="63500" cap="rnd">
              <a:solidFill>
                <a:schemeClr val="bg1">
                  <a:lumMod val="85000"/>
                </a:schemeClr>
              </a:solidFill>
            </a:ln>
          </p:spPr>
        </p:pic>
        <p:sp>
          <p:nvSpPr>
            <p:cNvPr id="18" name="Rechteck 17"/>
            <p:cNvSpPr/>
            <p:nvPr/>
          </p:nvSpPr>
          <p:spPr bwMode="auto">
            <a:xfrm>
              <a:off x="142505" y="3433165"/>
              <a:ext cx="3124528" cy="558800"/>
            </a:xfrm>
            <a:prstGeom prst="rect">
              <a:avLst/>
            </a:prstGeom>
            <a:noFill/>
            <a:ln w="254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1400" dirty="0">
                  <a:solidFill>
                    <a:srgbClr val="C80009"/>
                  </a:solidFill>
                  <a:latin typeface="Arial"/>
                  <a:cs typeface="Arial"/>
                </a:rPr>
                <a:t>Informations générales &amp; glossaire de terminologie climatique</a:t>
              </a:r>
            </a:p>
          </p:txBody>
        </p:sp>
      </p:grpSp>
      <p:grpSp>
        <p:nvGrpSpPr>
          <p:cNvPr id="15" name="Group 14"/>
          <p:cNvGrpSpPr/>
          <p:nvPr/>
        </p:nvGrpSpPr>
        <p:grpSpPr>
          <a:xfrm>
            <a:off x="3251661" y="1746536"/>
            <a:ext cx="2809875" cy="2245429"/>
            <a:chOff x="3251661" y="1746536"/>
            <a:chExt cx="2809875" cy="2245429"/>
          </a:xfrm>
        </p:grpSpPr>
        <p:pic>
          <p:nvPicPr>
            <p:cNvPr id="6" name="WorldMap.png"/>
            <p:cNvPicPr>
              <a:picLocks noChangeAspect="1"/>
            </p:cNvPicPr>
            <p:nvPr/>
          </p:nvPicPr>
          <p:blipFill rotWithShape="1">
            <a:blip r:embed="rId4" cstate="email">
              <a:extLst>
                <a:ext uri="{28A0092B-C50C-407E-A947-70E740481C1C}">
                  <a14:useLocalDpi xmlns:a14="http://schemas.microsoft.com/office/drawing/2010/main"/>
                </a:ext>
              </a:extLst>
            </a:blip>
            <a:srcRect b="-633"/>
            <a:stretch/>
          </p:blipFill>
          <p:spPr>
            <a:xfrm>
              <a:off x="3396598" y="1746536"/>
              <a:ext cx="2520000" cy="1601764"/>
            </a:xfrm>
            <a:prstGeom prst="rect">
              <a:avLst/>
            </a:prstGeom>
            <a:ln w="63500" cap="rnd">
              <a:solidFill>
                <a:schemeClr val="bg1">
                  <a:lumMod val="85000"/>
                </a:schemeClr>
              </a:solidFill>
            </a:ln>
          </p:spPr>
        </p:pic>
        <p:sp>
          <p:nvSpPr>
            <p:cNvPr id="19" name="Rechteck 18"/>
            <p:cNvSpPr/>
            <p:nvPr/>
          </p:nvSpPr>
          <p:spPr bwMode="auto">
            <a:xfrm>
              <a:off x="3251661" y="3433165"/>
              <a:ext cx="2809875" cy="558800"/>
            </a:xfrm>
            <a:prstGeom prst="rect">
              <a:avLst/>
            </a:prstGeom>
            <a:noFill/>
            <a:ln w="254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400" dirty="0" smtClean="0">
                  <a:solidFill>
                    <a:srgbClr val="C80009"/>
                  </a:solidFill>
                </a:rPr>
                <a:t>Cartes interactives pour les stimuli et les impacts</a:t>
              </a:r>
              <a:endParaRPr kumimoji="0" lang="fr-FR" sz="1400" i="0" u="none" strike="noStrike" cap="none" normalizeH="0" baseline="0" dirty="0" smtClean="0">
                <a:ln>
                  <a:noFill/>
                </a:ln>
                <a:solidFill>
                  <a:srgbClr val="C80009"/>
                </a:solidFill>
                <a:effectLst/>
              </a:endParaRPr>
            </a:p>
          </p:txBody>
        </p:sp>
      </p:grpSp>
      <p:grpSp>
        <p:nvGrpSpPr>
          <p:cNvPr id="13" name="Group 12"/>
          <p:cNvGrpSpPr/>
          <p:nvPr/>
        </p:nvGrpSpPr>
        <p:grpSpPr>
          <a:xfrm>
            <a:off x="239623" y="4289220"/>
            <a:ext cx="2896128" cy="2102622"/>
            <a:chOff x="239623" y="4289220"/>
            <a:chExt cx="2896128" cy="2102622"/>
          </a:xfrm>
        </p:grpSpPr>
        <p:pic>
          <p:nvPicPr>
            <p:cNvPr id="8" name="StaticMaps.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7849" y="4289220"/>
              <a:ext cx="2639677" cy="1638000"/>
            </a:xfrm>
            <a:prstGeom prst="rect">
              <a:avLst/>
            </a:prstGeom>
            <a:ln w="63500" cap="rnd">
              <a:solidFill>
                <a:schemeClr val="bg1">
                  <a:lumMod val="85000"/>
                </a:schemeClr>
              </a:solidFill>
            </a:ln>
          </p:spPr>
        </p:pic>
        <p:sp>
          <p:nvSpPr>
            <p:cNvPr id="20" name="Rechteck 19"/>
            <p:cNvSpPr/>
            <p:nvPr/>
          </p:nvSpPr>
          <p:spPr bwMode="auto">
            <a:xfrm>
              <a:off x="239623" y="5993910"/>
              <a:ext cx="2896128" cy="397932"/>
            </a:xfrm>
            <a:prstGeom prst="rect">
              <a:avLst/>
            </a:prstGeom>
            <a:noFill/>
            <a:ln w="254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i="0" u="none" strike="noStrike" cap="none" normalizeH="0" baseline="0" dirty="0" smtClean="0">
                  <a:ln>
                    <a:noFill/>
                  </a:ln>
                  <a:solidFill>
                    <a:srgbClr val="C80009"/>
                  </a:solidFill>
                  <a:effectLst/>
                  <a:latin typeface="Arial" charset="0"/>
                </a:rPr>
                <a:t>Cartes détaillées</a:t>
              </a:r>
              <a:r>
                <a:rPr kumimoji="0" lang="fr-FR" sz="1400" i="0" u="none" strike="noStrike" cap="none" normalizeH="0" dirty="0" smtClean="0">
                  <a:ln>
                    <a:noFill/>
                  </a:ln>
                  <a:solidFill>
                    <a:srgbClr val="C80009"/>
                  </a:solidFill>
                  <a:effectLst/>
                  <a:latin typeface="Arial" charset="0"/>
                </a:rPr>
                <a:t> pour certains impacts</a:t>
              </a:r>
              <a:endParaRPr kumimoji="0" lang="fr-FR" sz="1400" i="0" u="none" strike="noStrike" cap="none" normalizeH="0" baseline="0" dirty="0" smtClean="0">
                <a:ln>
                  <a:noFill/>
                </a:ln>
                <a:solidFill>
                  <a:srgbClr val="C80009"/>
                </a:solidFill>
                <a:effectLst/>
                <a:latin typeface="Arial" charset="0"/>
              </a:endParaRPr>
            </a:p>
          </p:txBody>
        </p:sp>
      </p:grpSp>
      <p:grpSp>
        <p:nvGrpSpPr>
          <p:cNvPr id="4" name="Group 3"/>
          <p:cNvGrpSpPr/>
          <p:nvPr/>
        </p:nvGrpSpPr>
        <p:grpSpPr>
          <a:xfrm>
            <a:off x="3304556" y="4289220"/>
            <a:ext cx="2726794" cy="1975622"/>
            <a:chOff x="3209175" y="4289220"/>
            <a:chExt cx="2726794" cy="1975622"/>
          </a:xfrm>
        </p:grpSpPr>
        <p:pic>
          <p:nvPicPr>
            <p:cNvPr id="9" name="DiagramI.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12572" y="4289220"/>
              <a:ext cx="2520000" cy="1634594"/>
            </a:xfrm>
            <a:prstGeom prst="rect">
              <a:avLst/>
            </a:prstGeom>
            <a:ln w="63500" cap="rnd">
              <a:solidFill>
                <a:schemeClr val="bg1">
                  <a:lumMod val="85000"/>
                </a:schemeClr>
              </a:solidFill>
            </a:ln>
          </p:spPr>
        </p:pic>
        <p:sp>
          <p:nvSpPr>
            <p:cNvPr id="21" name="Rechteck 20"/>
            <p:cNvSpPr/>
            <p:nvPr/>
          </p:nvSpPr>
          <p:spPr bwMode="auto">
            <a:xfrm>
              <a:off x="3209175" y="5993910"/>
              <a:ext cx="2726794" cy="270932"/>
            </a:xfrm>
            <a:prstGeom prst="rect">
              <a:avLst/>
            </a:prstGeom>
            <a:noFill/>
            <a:ln w="254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i="0" u="none" strike="noStrike" cap="none" normalizeH="0" baseline="0" dirty="0" smtClean="0">
                  <a:ln>
                    <a:noFill/>
                  </a:ln>
                  <a:solidFill>
                    <a:srgbClr val="C80009"/>
                  </a:solidFill>
                  <a:effectLst/>
                  <a:latin typeface="Arial" charset="0"/>
                </a:rPr>
                <a:t>Diagrammes climatiques</a:t>
              </a:r>
            </a:p>
          </p:txBody>
        </p:sp>
      </p:grpSp>
      <p:grpSp>
        <p:nvGrpSpPr>
          <p:cNvPr id="2" name="Group 1"/>
          <p:cNvGrpSpPr/>
          <p:nvPr/>
        </p:nvGrpSpPr>
        <p:grpSpPr>
          <a:xfrm>
            <a:off x="6200155" y="4289220"/>
            <a:ext cx="2726794" cy="1975622"/>
            <a:chOff x="6200155" y="4289220"/>
            <a:chExt cx="2726794" cy="1975622"/>
          </a:xfrm>
        </p:grpSpPr>
        <p:pic>
          <p:nvPicPr>
            <p:cNvPr id="7" name="AdaptationProjectList.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346774" y="4289220"/>
              <a:ext cx="2433556" cy="1635490"/>
            </a:xfrm>
            <a:prstGeom prst="rect">
              <a:avLst/>
            </a:prstGeom>
            <a:ln w="63500" cap="rnd">
              <a:solidFill>
                <a:schemeClr val="bg1">
                  <a:lumMod val="85000"/>
                </a:schemeClr>
              </a:solidFill>
            </a:ln>
          </p:spPr>
        </p:pic>
        <p:sp>
          <p:nvSpPr>
            <p:cNvPr id="22" name="Rechteck 21"/>
            <p:cNvSpPr/>
            <p:nvPr/>
          </p:nvSpPr>
          <p:spPr bwMode="auto">
            <a:xfrm>
              <a:off x="6200155" y="5993910"/>
              <a:ext cx="2726794" cy="270932"/>
            </a:xfrm>
            <a:prstGeom prst="rect">
              <a:avLst/>
            </a:prstGeom>
            <a:noFill/>
            <a:ln w="254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1400" dirty="0">
                  <a:solidFill>
                    <a:srgbClr val="C80009"/>
                  </a:solidFill>
                  <a:latin typeface="Arial"/>
                  <a:cs typeface="Arial"/>
                </a:rPr>
                <a:t>Base de données sur l'adaptation</a:t>
              </a:r>
            </a:p>
          </p:txBody>
        </p:sp>
      </p:grpSp>
      <p:sp>
        <p:nvSpPr>
          <p:cNvPr id="24" name="Titel 1"/>
          <p:cNvSpPr txBox="1">
            <a:spLocks/>
          </p:cNvSpPr>
          <p:nvPr/>
        </p:nvSpPr>
        <p:spPr bwMode="auto">
          <a:xfrm>
            <a:off x="457200" y="1068388"/>
            <a:ext cx="6796215" cy="7413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eaLnBrk="0" hangingPunct="0">
              <a:defRPr/>
            </a:pPr>
            <a:r>
              <a:rPr lang="fr-FR" sz="2400" kern="0" dirty="0" smtClean="0">
                <a:solidFill>
                  <a:srgbClr val="669900"/>
                </a:solidFill>
                <a:latin typeface="Arial"/>
              </a:rPr>
              <a:t>Caractéristiques principales : Aperçu</a:t>
            </a:r>
            <a:r>
              <a:rPr kumimoji="0" lang="fr-FR" sz="2400" b="1" i="0" u="none" strike="noStrike" kern="0" cap="none" spc="0" normalizeH="0" baseline="0" noProof="0" dirty="0" smtClean="0">
                <a:ln>
                  <a:noFill/>
                </a:ln>
                <a:solidFill>
                  <a:srgbClr val="669900"/>
                </a:solidFill>
                <a:effectLst/>
                <a:uLnTx/>
                <a:uFillTx/>
                <a:latin typeface="+mj-lt"/>
                <a:ea typeface="+mj-ea"/>
                <a:cs typeface="+mj-cs"/>
              </a:rPr>
              <a:t/>
            </a:r>
            <a:br>
              <a:rPr kumimoji="0" lang="fr-FR" sz="2400" b="1" i="0" u="none" strike="noStrike" kern="0" cap="none" spc="0" normalizeH="0" baseline="0" noProof="0" dirty="0" smtClean="0">
                <a:ln>
                  <a:noFill/>
                </a:ln>
                <a:solidFill>
                  <a:srgbClr val="669900"/>
                </a:solidFill>
                <a:effectLst/>
                <a:uLnTx/>
                <a:uFillTx/>
                <a:latin typeface="+mj-lt"/>
                <a:ea typeface="+mj-ea"/>
                <a:cs typeface="+mj-cs"/>
              </a:rPr>
            </a:br>
            <a:r>
              <a:rPr kumimoji="0" lang="fr-FR" sz="2400" b="1" i="0" u="none" strike="noStrike" kern="0" cap="none" spc="0" normalizeH="0" baseline="0" noProof="0" dirty="0" smtClean="0">
                <a:ln>
                  <a:noFill/>
                </a:ln>
                <a:solidFill>
                  <a:srgbClr val="669900"/>
                </a:solidFill>
                <a:effectLst/>
                <a:uLnTx/>
                <a:uFillTx/>
                <a:latin typeface="+mj-lt"/>
                <a:ea typeface="+mj-ea"/>
                <a:cs typeface="+mj-cs"/>
              </a:rPr>
              <a:t> </a:t>
            </a:r>
          </a:p>
        </p:txBody>
      </p:sp>
      <p:grpSp>
        <p:nvGrpSpPr>
          <p:cNvPr id="17" name="Group 16"/>
          <p:cNvGrpSpPr/>
          <p:nvPr/>
        </p:nvGrpSpPr>
        <p:grpSpPr>
          <a:xfrm>
            <a:off x="6057655" y="1746536"/>
            <a:ext cx="2872597" cy="2245429"/>
            <a:chOff x="6057655" y="1746536"/>
            <a:chExt cx="2872597" cy="2245429"/>
          </a:xfrm>
        </p:grpSpPr>
        <p:pic>
          <p:nvPicPr>
            <p:cNvPr id="25" name="WorldMap.png"/>
            <p:cNvPicPr>
              <a:picLocks noChangeAspect="1"/>
            </p:cNvPicPr>
            <p:nvPr/>
          </p:nvPicPr>
          <p:blipFill rotWithShape="1">
            <a:blip r:embed="rId8" cstate="email">
              <a:extLst>
                <a:ext uri="{28A0092B-C50C-407E-A947-70E740481C1C}">
                  <a14:useLocalDpi xmlns:a14="http://schemas.microsoft.com/office/drawing/2010/main"/>
                </a:ext>
              </a:extLst>
            </a:blip>
            <a:srcRect r="-45"/>
            <a:stretch/>
          </p:blipFill>
          <p:spPr>
            <a:xfrm>
              <a:off x="6233953" y="1746536"/>
              <a:ext cx="2520000" cy="1599119"/>
            </a:xfrm>
            <a:prstGeom prst="rect">
              <a:avLst/>
            </a:prstGeom>
            <a:ln w="63500" cap="rnd">
              <a:solidFill>
                <a:schemeClr val="bg1">
                  <a:lumMod val="85000"/>
                </a:schemeClr>
              </a:solidFill>
            </a:ln>
          </p:spPr>
        </p:pic>
        <p:sp>
          <p:nvSpPr>
            <p:cNvPr id="26" name="Rechteck 18"/>
            <p:cNvSpPr/>
            <p:nvPr/>
          </p:nvSpPr>
          <p:spPr bwMode="auto">
            <a:xfrm>
              <a:off x="6057655" y="3433165"/>
              <a:ext cx="2872597" cy="558800"/>
            </a:xfrm>
            <a:prstGeom prst="rect">
              <a:avLst/>
            </a:prstGeom>
            <a:noFill/>
            <a:ln w="254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400" dirty="0" smtClean="0">
                  <a:solidFill>
                    <a:srgbClr val="C80009"/>
                  </a:solidFill>
                </a:rPr>
                <a:t>Navigateur de données pour les incendies de forêt et plus</a:t>
              </a:r>
              <a:endParaRPr kumimoji="0" lang="fr-FR" sz="1400" i="0" u="none" strike="noStrike" cap="none" normalizeH="0" baseline="0" dirty="0" smtClean="0">
                <a:ln>
                  <a:noFill/>
                </a:ln>
                <a:solidFill>
                  <a:srgbClr val="C80009"/>
                </a:solidFill>
                <a:effectLst/>
              </a:endParaRPr>
            </a:p>
          </p:txBody>
        </p:sp>
      </p:grpSp>
    </p:spTree>
    <p:extLst>
      <p:ext uri="{BB962C8B-B14F-4D97-AF65-F5344CB8AC3E}">
        <p14:creationId xmlns:p14="http://schemas.microsoft.com/office/powerpoint/2010/main" val="4783038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WorldMap.png"/>
          <p:cNvPicPr>
            <a:picLocks noChangeAspect="1"/>
          </p:cNvPicPr>
          <p:nvPr/>
        </p:nvPicPr>
        <p:blipFill rotWithShape="1">
          <a:blip r:embed="rId3" cstate="email">
            <a:extLst>
              <a:ext uri="{28A0092B-C50C-407E-A947-70E740481C1C}">
                <a14:useLocalDpi xmlns:a14="http://schemas.microsoft.com/office/drawing/2010/main"/>
              </a:ext>
            </a:extLst>
          </a:blip>
          <a:srcRect b="25062"/>
          <a:stretch/>
        </p:blipFill>
        <p:spPr>
          <a:xfrm>
            <a:off x="439737" y="1568450"/>
            <a:ext cx="8206721" cy="5009922"/>
          </a:xfrm>
          <a:prstGeom prst="rect">
            <a:avLst/>
          </a:prstGeom>
        </p:spPr>
      </p:pic>
      <p:sp>
        <p:nvSpPr>
          <p:cNvPr id="2" name="Datumsplatzhalter 1"/>
          <p:cNvSpPr>
            <a:spLocks noGrp="1"/>
          </p:cNvSpPr>
          <p:nvPr>
            <p:ph type="dt" sz="half" idx="10"/>
          </p:nvPr>
        </p:nvSpPr>
        <p:spPr/>
        <p:txBody>
          <a:bodyPr/>
          <a:lstStyle/>
          <a:p>
            <a:pPr algn="l">
              <a:buNone/>
            </a:pPr>
            <a:fld id="{4B6FDAE4-77FF-4432-8825-6CF6C8BE9744}" type="datetime1">
              <a:rPr lang="fr-FR" sz="1200" b="0" i="0" smtClean="0">
                <a:solidFill>
                  <a:srgbClr val="FFFFFF"/>
                </a:solidFill>
                <a:latin typeface="Arial"/>
              </a:rPr>
              <a:pPr algn="l">
                <a:buNone/>
              </a:pPr>
              <a:t>02/12/2013</a:t>
            </a:fld>
            <a:endParaRPr lang="fr-FR" dirty="0"/>
          </a:p>
        </p:txBody>
      </p:sp>
      <p:sp>
        <p:nvSpPr>
          <p:cNvPr id="6" name="Ellipse 3"/>
          <p:cNvSpPr/>
          <p:nvPr/>
        </p:nvSpPr>
        <p:spPr bwMode="auto">
          <a:xfrm>
            <a:off x="1301479" y="2393645"/>
            <a:ext cx="1948743" cy="464931"/>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1" i="0" u="none" strike="noStrike" cap="none" normalizeH="0" baseline="0" dirty="0" smtClean="0">
              <a:ln>
                <a:noFill/>
              </a:ln>
              <a:solidFill>
                <a:srgbClr val="999999"/>
              </a:solidFill>
              <a:effectLst/>
              <a:latin typeface="Arial" charset="0"/>
            </a:endParaRPr>
          </a:p>
        </p:txBody>
      </p:sp>
      <p:sp>
        <p:nvSpPr>
          <p:cNvPr id="7" name="Ellipse 3"/>
          <p:cNvSpPr/>
          <p:nvPr/>
        </p:nvSpPr>
        <p:spPr bwMode="auto">
          <a:xfrm>
            <a:off x="6843477" y="1943452"/>
            <a:ext cx="1696979" cy="332212"/>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1" i="0" u="none" strike="noStrike" cap="none" normalizeH="0" baseline="0" dirty="0" smtClean="0">
              <a:ln>
                <a:noFill/>
              </a:ln>
              <a:solidFill>
                <a:srgbClr val="999999"/>
              </a:solidFill>
              <a:effectLst/>
              <a:latin typeface="Arial" charset="0"/>
            </a:endParaRPr>
          </a:p>
        </p:txBody>
      </p:sp>
      <p:sp>
        <p:nvSpPr>
          <p:cNvPr id="11" name="Titel 1"/>
          <p:cNvSpPr txBox="1">
            <a:spLocks/>
          </p:cNvSpPr>
          <p:nvPr/>
        </p:nvSpPr>
        <p:spPr bwMode="auto">
          <a:xfrm>
            <a:off x="344958" y="950522"/>
            <a:ext cx="7034400" cy="6179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indent="0" algn="l" defTabSz="914400">
              <a:lnSpc>
                <a:spcPct val="100000"/>
              </a:lnSpc>
              <a:spcBef>
                <a:spcPct val="0"/>
              </a:spcBef>
              <a:spcAft>
                <a:spcPct val="0"/>
              </a:spcAft>
              <a:buNone/>
              <a:tabLst/>
            </a:pPr>
            <a:r>
              <a:rPr lang="fr-FR" sz="2400" b="1" i="0" kern="0" dirty="0" smtClean="0">
                <a:solidFill>
                  <a:srgbClr val="669900"/>
                </a:solidFill>
                <a:latin typeface="Arial"/>
                <a:ea typeface="+mj-ea"/>
                <a:cs typeface="+mj-cs"/>
              </a:rPr>
              <a:t>Cartes du monde interactives</a:t>
            </a:r>
            <a:endParaRPr lang="fr-FR" sz="2400" b="1" i="0" kern="0" dirty="0">
              <a:solidFill>
                <a:srgbClr val="669900"/>
              </a:solidFill>
              <a:latin typeface="Arial"/>
              <a:ea typeface="+mj-ea"/>
              <a:cs typeface="+mj-cs"/>
            </a:endParaRPr>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t="29764"/>
          <a:stretch/>
        </p:blipFill>
        <p:spPr>
          <a:xfrm>
            <a:off x="162799" y="1568450"/>
            <a:ext cx="8981201" cy="500992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439738" y="6104426"/>
            <a:ext cx="1759182" cy="47394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1" i="0" u="none" strike="noStrike" cap="none" normalizeH="0" baseline="0" dirty="0" smtClean="0">
              <a:ln>
                <a:noFill/>
              </a:ln>
              <a:solidFill>
                <a:srgbClr val="999999"/>
              </a:solidFill>
              <a:effectLst/>
              <a:latin typeface="Arial" charset="0"/>
            </a:endParaRPr>
          </a:p>
        </p:txBody>
      </p:sp>
      <p:pic>
        <p:nvPicPr>
          <p:cNvPr id="5" name="Landloss_Indonesi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2469" y="1523782"/>
            <a:ext cx="6995544" cy="4995944"/>
          </a:xfrm>
          <a:prstGeom prst="rect">
            <a:avLst/>
          </a:prstGeom>
          <a:noFill/>
          <a:ln>
            <a:noFill/>
          </a:ln>
        </p:spPr>
      </p:pic>
      <p:sp>
        <p:nvSpPr>
          <p:cNvPr id="8" name="Titel 1"/>
          <p:cNvSpPr txBox="1">
            <a:spLocks/>
          </p:cNvSpPr>
          <p:nvPr/>
        </p:nvSpPr>
        <p:spPr bwMode="auto">
          <a:xfrm>
            <a:off x="344957" y="950522"/>
            <a:ext cx="8389609" cy="6179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defRPr/>
            </a:pPr>
            <a:r>
              <a:rPr lang="fr-FR" sz="2400" kern="0" dirty="0" smtClean="0">
                <a:solidFill>
                  <a:srgbClr val="669900"/>
                </a:solidFill>
                <a:latin typeface="+mj-lt"/>
                <a:ea typeface="+mj-ea"/>
                <a:cs typeface="+mj-cs"/>
              </a:rPr>
              <a:t>Carte détaillée: élévation du niveau de la mer en IN</a:t>
            </a:r>
            <a:endParaRPr lang="fr-FR" sz="2400" kern="0" dirty="0">
              <a:solidFill>
                <a:srgbClr val="669900"/>
              </a:solidFill>
              <a:latin typeface="+mj-lt"/>
              <a:ea typeface="+mj-ea"/>
              <a:cs typeface="+mj-cs"/>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t="9277" b="8660"/>
          <a:stretch/>
        </p:blipFill>
        <p:spPr>
          <a:xfrm>
            <a:off x="195468" y="950522"/>
            <a:ext cx="8688585" cy="5627850"/>
          </a:xfrm>
          <a:prstGeom prst="rect">
            <a:avLst/>
          </a:prstGeom>
        </p:spPr>
      </p:pic>
    </p:spTree>
    <p:extLst>
      <p:ext uri="{BB962C8B-B14F-4D97-AF65-F5344CB8AC3E}">
        <p14:creationId xmlns:p14="http://schemas.microsoft.com/office/powerpoint/2010/main" val="13890377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bwMode="auto">
          <a:xfrm>
            <a:off x="439738" y="6104426"/>
            <a:ext cx="1759182" cy="47394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1" i="0" u="none" strike="noStrike" cap="none" normalizeH="0" baseline="0" dirty="0" smtClean="0">
              <a:ln>
                <a:noFill/>
              </a:ln>
              <a:solidFill>
                <a:srgbClr val="999999"/>
              </a:solidFill>
              <a:effectLst/>
              <a:latin typeface="Arial" charset="0"/>
            </a:endParaRPr>
          </a:p>
        </p:txBody>
      </p:sp>
      <p:pic>
        <p:nvPicPr>
          <p:cNvPr id="5" name="RiceProductionLoss.png"/>
          <p:cNvPicPr>
            <a:picLocks noChangeAspect="1"/>
          </p:cNvPicPr>
          <p:nvPr/>
        </p:nvPicPr>
        <p:blipFill rotWithShape="1">
          <a:blip r:embed="rId3">
            <a:extLst>
              <a:ext uri="{28A0092B-C50C-407E-A947-70E740481C1C}">
                <a14:useLocalDpi xmlns:a14="http://schemas.microsoft.com/office/drawing/2010/main" val="0"/>
              </a:ext>
            </a:extLst>
          </a:blip>
          <a:srcRect b="6409"/>
          <a:stretch/>
        </p:blipFill>
        <p:spPr>
          <a:xfrm>
            <a:off x="738301" y="1481951"/>
            <a:ext cx="7862002" cy="5096421"/>
          </a:xfrm>
          <a:prstGeom prst="rect">
            <a:avLst/>
          </a:prstGeom>
          <a:noFill/>
          <a:ln>
            <a:noFill/>
          </a:ln>
        </p:spPr>
      </p:pic>
      <p:sp>
        <p:nvSpPr>
          <p:cNvPr id="2" name="Datumsplatzhalter 1"/>
          <p:cNvSpPr>
            <a:spLocks noGrp="1"/>
          </p:cNvSpPr>
          <p:nvPr>
            <p:ph type="dt" sz="half" idx="10"/>
          </p:nvPr>
        </p:nvSpPr>
        <p:spPr/>
        <p:txBody>
          <a:bodyPr/>
          <a:lstStyle/>
          <a:p>
            <a:pPr algn="l">
              <a:buNone/>
            </a:pPr>
            <a:fld id="{90B70727-BA99-4A8B-B070-898FC5BD9116}" type="datetime1">
              <a:rPr lang="fr-FR" sz="1200" b="0" i="0" smtClean="0">
                <a:solidFill>
                  <a:srgbClr val="FFFFFF"/>
                </a:solidFill>
                <a:latin typeface="Arial"/>
              </a:rPr>
              <a:pPr algn="l">
                <a:buNone/>
              </a:pPr>
              <a:t>02/12/2013</a:t>
            </a:fld>
            <a:endParaRPr lang="fr-FR" dirty="0"/>
          </a:p>
        </p:txBody>
      </p:sp>
      <p:sp>
        <p:nvSpPr>
          <p:cNvPr id="7" name="Ellipse 11"/>
          <p:cNvSpPr/>
          <p:nvPr/>
        </p:nvSpPr>
        <p:spPr bwMode="auto">
          <a:xfrm>
            <a:off x="1110349" y="2227170"/>
            <a:ext cx="4153629" cy="429476"/>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1" i="0" u="none" strike="noStrike" cap="none" normalizeH="0" baseline="0" dirty="0" smtClean="0">
              <a:ln>
                <a:noFill/>
              </a:ln>
              <a:solidFill>
                <a:srgbClr val="999999"/>
              </a:solidFill>
              <a:effectLst/>
              <a:latin typeface="Arial" charset="0"/>
            </a:endParaRPr>
          </a:p>
        </p:txBody>
      </p:sp>
      <p:sp>
        <p:nvSpPr>
          <p:cNvPr id="9" name="Titel 1"/>
          <p:cNvSpPr txBox="1">
            <a:spLocks/>
          </p:cNvSpPr>
          <p:nvPr/>
        </p:nvSpPr>
        <p:spPr bwMode="auto">
          <a:xfrm>
            <a:off x="344958" y="888737"/>
            <a:ext cx="8348666" cy="6179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indent="0" algn="ctr" defTabSz="914400">
              <a:lnSpc>
                <a:spcPct val="100000"/>
              </a:lnSpc>
              <a:spcBef>
                <a:spcPct val="0"/>
              </a:spcBef>
              <a:spcAft>
                <a:spcPct val="0"/>
              </a:spcAft>
              <a:buNone/>
              <a:tabLst/>
            </a:pPr>
            <a:r>
              <a:rPr lang="fr-FR" sz="2000" b="1" i="0" kern="0" dirty="0" smtClean="0">
                <a:solidFill>
                  <a:srgbClr val="669900"/>
                </a:solidFill>
                <a:latin typeface="Arial"/>
                <a:ea typeface="+mj-ea"/>
                <a:cs typeface="+mj-cs"/>
              </a:rPr>
              <a:t>Carte du monde : Pertes potentielles de la production de riz</a:t>
            </a:r>
            <a:endParaRPr lang="fr-FR" sz="2000" b="1" i="0" kern="0" dirty="0">
              <a:solidFill>
                <a:srgbClr val="669900"/>
              </a:solidFill>
              <a:latin typeface="Arial"/>
              <a:ea typeface="+mj-ea"/>
              <a:cs typeface="+mj-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_ClimateImpacts.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4957" y="1474123"/>
            <a:ext cx="8274608" cy="5125588"/>
          </a:xfrm>
          <a:prstGeom prst="rect">
            <a:avLst/>
          </a:prstGeom>
        </p:spPr>
      </p:pic>
      <p:sp>
        <p:nvSpPr>
          <p:cNvPr id="5" name="Rechteck 4"/>
          <p:cNvSpPr/>
          <p:nvPr/>
        </p:nvSpPr>
        <p:spPr bwMode="auto">
          <a:xfrm>
            <a:off x="439738" y="6162356"/>
            <a:ext cx="2403150" cy="437354"/>
          </a:xfrm>
          <a:prstGeom prst="rect">
            <a:avLst/>
          </a:prstGeom>
          <a:solidFill>
            <a:srgbClr val="FFFF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1" i="0" u="none" strike="noStrike" cap="none" normalizeH="0" baseline="0" dirty="0" smtClean="0">
              <a:ln>
                <a:noFill/>
              </a:ln>
              <a:solidFill>
                <a:srgbClr val="999999"/>
              </a:solidFill>
              <a:effectLst/>
              <a:latin typeface="Arial" charset="0"/>
            </a:endParaRPr>
          </a:p>
        </p:txBody>
      </p:sp>
      <p:sp>
        <p:nvSpPr>
          <p:cNvPr id="7" name="Ellipse 3"/>
          <p:cNvSpPr/>
          <p:nvPr/>
        </p:nvSpPr>
        <p:spPr bwMode="auto">
          <a:xfrm>
            <a:off x="1234262" y="2301148"/>
            <a:ext cx="1444394" cy="345802"/>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1" i="0" u="none" strike="noStrike" cap="none" normalizeH="0" baseline="0" dirty="0" smtClean="0">
              <a:ln>
                <a:noFill/>
              </a:ln>
              <a:solidFill>
                <a:srgbClr val="999999"/>
              </a:solidFill>
              <a:effectLst/>
              <a:latin typeface="Arial" charset="0"/>
            </a:endParaRPr>
          </a:p>
        </p:txBody>
      </p:sp>
      <p:sp>
        <p:nvSpPr>
          <p:cNvPr id="8" name="Ellipse 3"/>
          <p:cNvSpPr/>
          <p:nvPr/>
        </p:nvSpPr>
        <p:spPr bwMode="auto">
          <a:xfrm>
            <a:off x="3065931" y="4946050"/>
            <a:ext cx="1071424" cy="339754"/>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1" i="0" u="none" strike="noStrike" cap="none" normalizeH="0" baseline="0" dirty="0" smtClean="0">
              <a:ln>
                <a:noFill/>
              </a:ln>
              <a:solidFill>
                <a:srgbClr val="999999"/>
              </a:solidFill>
              <a:effectLst/>
              <a:latin typeface="Arial" charset="0"/>
            </a:endParaRPr>
          </a:p>
        </p:txBody>
      </p:sp>
      <p:sp>
        <p:nvSpPr>
          <p:cNvPr id="9" name="Titel 1"/>
          <p:cNvSpPr txBox="1">
            <a:spLocks/>
          </p:cNvSpPr>
          <p:nvPr/>
        </p:nvSpPr>
        <p:spPr bwMode="auto">
          <a:xfrm>
            <a:off x="344958" y="950522"/>
            <a:ext cx="7638580" cy="6179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2400" kern="0" dirty="0" smtClean="0">
                <a:solidFill>
                  <a:srgbClr val="669900"/>
                </a:solidFill>
                <a:latin typeface="+mj-lt"/>
                <a:ea typeface="+mj-ea"/>
                <a:cs typeface="+mj-cs"/>
              </a:rPr>
              <a:t>Background: Climate Impacts</a:t>
            </a:r>
            <a:endParaRPr lang="fr-FR" sz="2400" kern="0" dirty="0">
              <a:solidFill>
                <a:srgbClr val="669900"/>
              </a:solidFill>
              <a:latin typeface="+mj-lt"/>
              <a:ea typeface="+mj-ea"/>
              <a:cs typeface="+mj-cs"/>
            </a:endParaRPr>
          </a:p>
        </p:txBody>
      </p:sp>
    </p:spTree>
    <p:extLst>
      <p:ext uri="{BB962C8B-B14F-4D97-AF65-F5344CB8AC3E}">
        <p14:creationId xmlns:p14="http://schemas.microsoft.com/office/powerpoint/2010/main" val="26872398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92" y="1568450"/>
            <a:ext cx="9093815" cy="3877281"/>
          </a:xfrm>
          <a:prstGeom prst="rect">
            <a:avLst/>
          </a:prstGeom>
        </p:spPr>
      </p:pic>
      <p:sp>
        <p:nvSpPr>
          <p:cNvPr id="11" name="Rechteck 10"/>
          <p:cNvSpPr/>
          <p:nvPr/>
        </p:nvSpPr>
        <p:spPr bwMode="auto">
          <a:xfrm>
            <a:off x="439738" y="6104426"/>
            <a:ext cx="1759182" cy="47394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fr-FR" dirty="0" smtClean="0"/>
          </a:p>
        </p:txBody>
      </p:sp>
      <p:sp>
        <p:nvSpPr>
          <p:cNvPr id="6" name="Ellipse 3"/>
          <p:cNvSpPr/>
          <p:nvPr/>
        </p:nvSpPr>
        <p:spPr bwMode="auto">
          <a:xfrm>
            <a:off x="985322" y="3203405"/>
            <a:ext cx="1089212" cy="669347"/>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fr-FR" dirty="0" smtClean="0"/>
          </a:p>
        </p:txBody>
      </p:sp>
      <p:sp>
        <p:nvSpPr>
          <p:cNvPr id="7" name="Ellipse 11"/>
          <p:cNvSpPr/>
          <p:nvPr/>
        </p:nvSpPr>
        <p:spPr bwMode="auto">
          <a:xfrm>
            <a:off x="7030390" y="2385797"/>
            <a:ext cx="1172317" cy="598745"/>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fr-FR" dirty="0" smtClean="0"/>
          </a:p>
        </p:txBody>
      </p:sp>
      <p:sp>
        <p:nvSpPr>
          <p:cNvPr id="9" name="Titel 1"/>
          <p:cNvSpPr txBox="1">
            <a:spLocks/>
          </p:cNvSpPr>
          <p:nvPr/>
        </p:nvSpPr>
        <p:spPr bwMode="auto">
          <a:xfrm>
            <a:off x="344958" y="950522"/>
            <a:ext cx="8348666" cy="6179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defRPr/>
            </a:pPr>
            <a:r>
              <a:rPr lang="fr-FR" sz="2400" kern="0" dirty="0" smtClean="0">
                <a:solidFill>
                  <a:srgbClr val="669900"/>
                </a:solidFill>
                <a:latin typeface="Arial"/>
                <a:ea typeface="+mj-ea"/>
                <a:cs typeface="+mj-cs"/>
              </a:rPr>
              <a:t>Chaîne d’impact: perte de nourriture</a:t>
            </a:r>
            <a:endParaRPr lang="fr-FR" sz="2400" kern="0" dirty="0">
              <a:solidFill>
                <a:srgbClr val="669900"/>
              </a:solidFill>
              <a:latin typeface="Arial"/>
              <a:ea typeface="+mj-ea"/>
              <a:cs typeface="+mj-cs"/>
            </a:endParaRPr>
          </a:p>
        </p:txBody>
      </p:sp>
      <p:sp>
        <p:nvSpPr>
          <p:cNvPr id="10" name="Rechteck 10"/>
          <p:cNvSpPr/>
          <p:nvPr/>
        </p:nvSpPr>
        <p:spPr bwMode="auto">
          <a:xfrm>
            <a:off x="439738" y="6104426"/>
            <a:ext cx="1759182" cy="47394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fr-FR" dirty="0" smtClean="0"/>
          </a:p>
        </p:txBody>
      </p:sp>
      <p:sp>
        <p:nvSpPr>
          <p:cNvPr id="3" name="Rectangle 2"/>
          <p:cNvSpPr/>
          <p:nvPr/>
        </p:nvSpPr>
        <p:spPr bwMode="auto">
          <a:xfrm>
            <a:off x="147918" y="3203405"/>
            <a:ext cx="8942294" cy="3237736"/>
          </a:xfrm>
          <a:prstGeom prst="rect">
            <a:avLst/>
          </a:prstGeom>
          <a:blipFill dpi="0" rotWithShape="1">
            <a:blip r:embed="rId4" cstate="email">
              <a:alphaModFix amt="95000"/>
              <a:extLst>
                <a:ext uri="{28A0092B-C50C-407E-A947-70E740481C1C}">
                  <a14:useLocalDpi xmlns:a14="http://schemas.microsoft.com/office/drawing/2010/main"/>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fr-FR" dirty="0" smtClean="0"/>
          </a:p>
        </p:txBody>
      </p:sp>
    </p:spTree>
    <p:extLst>
      <p:ext uri="{BB962C8B-B14F-4D97-AF65-F5344CB8AC3E}">
        <p14:creationId xmlns:p14="http://schemas.microsoft.com/office/powerpoint/2010/main" val="6491680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7321" b="7321"/>
          <a:stretch/>
        </p:blipFill>
        <p:spPr>
          <a:xfrm>
            <a:off x="344958" y="1568451"/>
            <a:ext cx="8565776" cy="5011702"/>
          </a:xfrm>
          <a:prstGeom prst="rect">
            <a:avLst/>
          </a:prstGeom>
        </p:spPr>
      </p:pic>
      <p:sp>
        <p:nvSpPr>
          <p:cNvPr id="6" name="Ellipse 3"/>
          <p:cNvSpPr/>
          <p:nvPr/>
        </p:nvSpPr>
        <p:spPr bwMode="auto">
          <a:xfrm>
            <a:off x="1597679" y="6120013"/>
            <a:ext cx="1696850" cy="457170"/>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1" i="0" u="none" strike="noStrike" cap="none" normalizeH="0" baseline="0" dirty="0" smtClean="0">
              <a:ln>
                <a:noFill/>
              </a:ln>
              <a:solidFill>
                <a:srgbClr val="999999"/>
              </a:solidFill>
              <a:effectLst/>
              <a:latin typeface="Arial" charset="0"/>
            </a:endParaRPr>
          </a:p>
        </p:txBody>
      </p:sp>
      <p:sp>
        <p:nvSpPr>
          <p:cNvPr id="12" name="Titel 1"/>
          <p:cNvSpPr txBox="1">
            <a:spLocks/>
          </p:cNvSpPr>
          <p:nvPr/>
        </p:nvSpPr>
        <p:spPr bwMode="auto">
          <a:xfrm>
            <a:off x="344958" y="876380"/>
            <a:ext cx="7638580" cy="6179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defRPr/>
            </a:pPr>
            <a:r>
              <a:rPr lang="fr-FR" sz="2400" kern="0" dirty="0" smtClean="0">
                <a:solidFill>
                  <a:srgbClr val="669900"/>
                </a:solidFill>
                <a:latin typeface="+mj-lt"/>
                <a:ea typeface="+mj-ea"/>
                <a:cs typeface="+mj-cs"/>
              </a:rPr>
              <a:t>Diagrammes climatiques</a:t>
            </a:r>
            <a:endParaRPr lang="fr-FR" sz="2400" kern="0" dirty="0">
              <a:solidFill>
                <a:srgbClr val="669900"/>
              </a:solidFill>
              <a:latin typeface="+mj-lt"/>
              <a:ea typeface="+mj-ea"/>
              <a:cs typeface="+mj-cs"/>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004" y="1580481"/>
            <a:ext cx="8146082" cy="4963889"/>
          </a:xfrm>
          <a:prstGeom prst="rect">
            <a:avLst/>
          </a:prstGeom>
          <a:ln w="25400">
            <a:solidFill>
              <a:schemeClr val="tx1"/>
            </a:solidFill>
          </a:ln>
        </p:spPr>
      </p:pic>
      <p:sp>
        <p:nvSpPr>
          <p:cNvPr id="13" name="Ellipse 3"/>
          <p:cNvSpPr/>
          <p:nvPr/>
        </p:nvSpPr>
        <p:spPr bwMode="auto">
          <a:xfrm>
            <a:off x="5374157" y="5464047"/>
            <a:ext cx="2420938" cy="457170"/>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1" i="0" u="none" strike="noStrike" cap="none" normalizeH="0" baseline="0" dirty="0" smtClean="0">
              <a:ln>
                <a:noFill/>
              </a:ln>
              <a:solidFill>
                <a:srgbClr val="999999"/>
              </a:solidFill>
              <a:effectLst/>
              <a:latin typeface="Arial" charset="0"/>
            </a:endParaRPr>
          </a:p>
        </p:txBody>
      </p:sp>
      <p:sp>
        <p:nvSpPr>
          <p:cNvPr id="9" name="Rectangle 8"/>
          <p:cNvSpPr/>
          <p:nvPr/>
        </p:nvSpPr>
        <p:spPr bwMode="auto">
          <a:xfrm>
            <a:off x="465982" y="1437893"/>
            <a:ext cx="8678018" cy="5165242"/>
          </a:xfrm>
          <a:prstGeom prst="rect">
            <a:avLst/>
          </a:prstGeom>
          <a:solidFill>
            <a:schemeClr val="bg1">
              <a:alpha val="7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1" i="0" u="none" strike="noStrike" cap="none" normalizeH="0" baseline="0" dirty="0" smtClean="0">
              <a:ln>
                <a:noFill/>
              </a:ln>
              <a:solidFill>
                <a:srgbClr val="999999"/>
              </a:solidFill>
              <a:effectLst/>
              <a:latin typeface="Arial" charset="0"/>
            </a:endParaRP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7144" y="1452283"/>
            <a:ext cx="5290622" cy="3431754"/>
          </a:xfrm>
          <a:prstGeom prst="rect">
            <a:avLst/>
          </a:prstGeom>
          <a:ln>
            <a:solidFill>
              <a:schemeClr val="tx1"/>
            </a:solidFill>
          </a:ln>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29200" y="3210563"/>
            <a:ext cx="5081533" cy="3296130"/>
          </a:xfrm>
          <a:prstGeom prst="rect">
            <a:avLst/>
          </a:prstGeom>
          <a:ln>
            <a:solidFill>
              <a:schemeClr val="tx1"/>
            </a:solidFill>
          </a:ln>
        </p:spPr>
      </p:pic>
    </p:spTree>
    <p:extLst>
      <p:ext uri="{BB962C8B-B14F-4D97-AF65-F5344CB8AC3E}">
        <p14:creationId xmlns:p14="http://schemas.microsoft.com/office/powerpoint/2010/main" val="1154430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2" presetClass="entr" presetSubtype="8"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txBox="1">
            <a:spLocks/>
          </p:cNvSpPr>
          <p:nvPr/>
        </p:nvSpPr>
        <p:spPr>
          <a:xfrm>
            <a:off x="520626" y="1776172"/>
            <a:ext cx="3792225" cy="4835643"/>
          </a:xfrm>
          <a:prstGeom prst="rect">
            <a:avLst/>
          </a:prstGeom>
        </p:spPr>
        <p:txBody>
          <a:bodyPr lIns="0" tIns="0" rIns="0" bIns="0"/>
          <a:lstStyle/>
          <a:p>
            <a:pPr eaLnBrk="1" hangingPunct="1">
              <a:spcBef>
                <a:spcPts val="0"/>
              </a:spcBef>
              <a:spcAft>
                <a:spcPts val="600"/>
              </a:spcAft>
              <a:buClr>
                <a:srgbClr val="C80F0F"/>
              </a:buClr>
              <a:defRPr/>
            </a:pPr>
            <a:r>
              <a:rPr lang="fr-FR" sz="1050" kern="0" dirty="0" smtClean="0">
                <a:solidFill>
                  <a:srgbClr val="000000"/>
                </a:solidFill>
                <a:latin typeface="Arial"/>
              </a:rPr>
              <a:t>En sa qualité d’entreprise fédérale, la GIZ aide le gouvernement allemand à concrétiser ses objectifs de coopération internationale pour le développement durable ; elle œuvre aussi au niveau mondial dans le domaine de l’éducation internationale.</a:t>
            </a:r>
          </a:p>
          <a:p>
            <a:pPr eaLnBrk="1" hangingPunct="1">
              <a:spcBef>
                <a:spcPts val="0"/>
              </a:spcBef>
              <a:spcAft>
                <a:spcPts val="600"/>
              </a:spcAft>
              <a:buClr>
                <a:srgbClr val="C80F0F"/>
              </a:buClr>
              <a:defRPr/>
            </a:pPr>
            <a:r>
              <a:rPr lang="fr-FR" sz="1050" kern="0" dirty="0" smtClean="0">
                <a:solidFill>
                  <a:srgbClr val="C00000"/>
                </a:solidFill>
                <a:latin typeface="Arial"/>
              </a:rPr>
              <a:t>Publié par</a:t>
            </a:r>
            <a:r>
              <a:rPr lang="fr-FR" sz="1050" kern="0" dirty="0" smtClean="0">
                <a:solidFill>
                  <a:srgbClr val="000000">
                    <a:lumMod val="50000"/>
                    <a:lumOff val="50000"/>
                  </a:srgbClr>
                </a:solidFill>
                <a:latin typeface="Arial"/>
              </a:rPr>
              <a:t/>
            </a:r>
            <a:br>
              <a:rPr lang="fr-FR" sz="1050" kern="0" dirty="0" smtClean="0">
                <a:solidFill>
                  <a:srgbClr val="000000">
                    <a:lumMod val="50000"/>
                    <a:lumOff val="50000"/>
                  </a:srgbClr>
                </a:solidFill>
                <a:latin typeface="Arial"/>
              </a:rPr>
            </a:br>
            <a:r>
              <a:rPr lang="fr-FR" sz="1050" kern="0" dirty="0" smtClean="0">
                <a:solidFill>
                  <a:srgbClr val="000000"/>
                </a:solidFill>
                <a:latin typeface="Arial"/>
              </a:rPr>
              <a:t>Deutsche </a:t>
            </a:r>
            <a:r>
              <a:rPr lang="fr-FR" sz="1050" kern="0" dirty="0" err="1" smtClean="0">
                <a:solidFill>
                  <a:srgbClr val="000000"/>
                </a:solidFill>
                <a:latin typeface="Arial"/>
              </a:rPr>
              <a:t>Gesellschaft</a:t>
            </a:r>
            <a:r>
              <a:rPr lang="fr-FR" sz="1050" kern="0" dirty="0" smtClean="0">
                <a:solidFill>
                  <a:srgbClr val="000000"/>
                </a:solidFill>
                <a:latin typeface="Arial"/>
              </a:rPr>
              <a:t> </a:t>
            </a:r>
            <a:r>
              <a:rPr lang="fr-FR" sz="1050" kern="0" dirty="0" err="1" smtClean="0">
                <a:solidFill>
                  <a:srgbClr val="000000"/>
                </a:solidFill>
                <a:latin typeface="Arial"/>
              </a:rPr>
              <a:t>für</a:t>
            </a:r>
            <a:r>
              <a:rPr lang="fr-FR" sz="1050" kern="0" dirty="0" smtClean="0">
                <a:solidFill>
                  <a:srgbClr val="000000"/>
                </a:solidFill>
                <a:latin typeface="Arial"/>
              </a:rPr>
              <a:t/>
            </a:r>
            <a:br>
              <a:rPr lang="fr-FR" sz="1050" kern="0" dirty="0" smtClean="0">
                <a:solidFill>
                  <a:srgbClr val="000000"/>
                </a:solidFill>
                <a:latin typeface="Arial"/>
              </a:rPr>
            </a:br>
            <a:r>
              <a:rPr lang="fr-FR" sz="1050" kern="0" dirty="0" smtClean="0">
                <a:solidFill>
                  <a:srgbClr val="000000"/>
                </a:solidFill>
                <a:latin typeface="Arial"/>
              </a:rPr>
              <a:t>Internationale </a:t>
            </a:r>
            <a:r>
              <a:rPr lang="fr-FR" sz="1050" kern="0" dirty="0" err="1" smtClean="0">
                <a:solidFill>
                  <a:srgbClr val="000000"/>
                </a:solidFill>
                <a:latin typeface="Arial"/>
              </a:rPr>
              <a:t>Zusammenarbeit</a:t>
            </a:r>
            <a:r>
              <a:rPr lang="fr-FR" sz="1050" kern="0" dirty="0" smtClean="0">
                <a:solidFill>
                  <a:srgbClr val="000000"/>
                </a:solidFill>
                <a:latin typeface="Arial"/>
              </a:rPr>
              <a:t> (GIZ) </a:t>
            </a:r>
            <a:r>
              <a:rPr lang="fr-FR" sz="1050" kern="0" dirty="0" err="1" smtClean="0">
                <a:solidFill>
                  <a:srgbClr val="000000"/>
                </a:solidFill>
                <a:latin typeface="Arial"/>
              </a:rPr>
              <a:t>GmbH</a:t>
            </a:r>
            <a:endParaRPr lang="fr-FR" sz="1050" kern="0" dirty="0" smtClean="0">
              <a:solidFill>
                <a:srgbClr val="000000"/>
              </a:solidFill>
              <a:latin typeface="Arial"/>
            </a:endParaRPr>
          </a:p>
          <a:p>
            <a:pPr eaLnBrk="1" hangingPunct="1">
              <a:spcBef>
                <a:spcPts val="0"/>
              </a:spcBef>
              <a:spcAft>
                <a:spcPts val="600"/>
              </a:spcAft>
              <a:buClr>
                <a:srgbClr val="C80F0F"/>
              </a:buClr>
              <a:defRPr/>
            </a:pPr>
            <a:r>
              <a:rPr lang="fr-FR" sz="1050" kern="0" dirty="0" smtClean="0">
                <a:solidFill>
                  <a:srgbClr val="000000"/>
                </a:solidFill>
                <a:latin typeface="Arial"/>
              </a:rPr>
              <a:t>Sièges de la société :</a:t>
            </a:r>
            <a:br>
              <a:rPr lang="fr-FR" sz="1050" kern="0" dirty="0" smtClean="0">
                <a:solidFill>
                  <a:srgbClr val="000000"/>
                </a:solidFill>
                <a:latin typeface="Arial"/>
              </a:rPr>
            </a:br>
            <a:r>
              <a:rPr lang="fr-FR" sz="1050" kern="0" dirty="0" smtClean="0">
                <a:solidFill>
                  <a:srgbClr val="000000"/>
                </a:solidFill>
                <a:latin typeface="Arial"/>
              </a:rPr>
              <a:t>Bonn et Eschborn, Allemagne</a:t>
            </a:r>
          </a:p>
          <a:p>
            <a:pPr eaLnBrk="1" hangingPunct="1">
              <a:spcBef>
                <a:spcPts val="0"/>
              </a:spcBef>
              <a:spcAft>
                <a:spcPts val="300"/>
              </a:spcAft>
              <a:buClr>
                <a:srgbClr val="C80F0F"/>
              </a:buClr>
              <a:tabLst>
                <a:tab pos="180975" algn="l"/>
              </a:tabLst>
              <a:defRPr/>
            </a:pPr>
            <a:r>
              <a:rPr lang="fr-FR" sz="1050" kern="0" dirty="0" smtClean="0">
                <a:solidFill>
                  <a:srgbClr val="000000"/>
                </a:solidFill>
                <a:latin typeface="Arial"/>
              </a:rPr>
              <a:t>Dag-Hammarskjöld-</a:t>
            </a:r>
            <a:r>
              <a:rPr lang="fr-FR" sz="1050" kern="0" dirty="0" err="1" smtClean="0">
                <a:solidFill>
                  <a:srgbClr val="000000"/>
                </a:solidFill>
                <a:latin typeface="Arial"/>
              </a:rPr>
              <a:t>Weg</a:t>
            </a:r>
            <a:r>
              <a:rPr lang="fr-FR" sz="1050" kern="0" dirty="0" smtClean="0">
                <a:solidFill>
                  <a:srgbClr val="000000"/>
                </a:solidFill>
                <a:latin typeface="Arial"/>
              </a:rPr>
              <a:t> 1-5</a:t>
            </a:r>
            <a:br>
              <a:rPr lang="fr-FR" sz="1050" kern="0" dirty="0" smtClean="0">
                <a:solidFill>
                  <a:srgbClr val="000000"/>
                </a:solidFill>
                <a:latin typeface="Arial"/>
              </a:rPr>
            </a:br>
            <a:r>
              <a:rPr lang="fr-FR" sz="1050" kern="0" dirty="0" smtClean="0">
                <a:solidFill>
                  <a:srgbClr val="000000"/>
                </a:solidFill>
                <a:latin typeface="Arial"/>
              </a:rPr>
              <a:t>65760 Eschborn, Allemagne</a:t>
            </a:r>
            <a:br>
              <a:rPr lang="fr-FR" sz="1050" kern="0" dirty="0" smtClean="0">
                <a:solidFill>
                  <a:srgbClr val="000000"/>
                </a:solidFill>
                <a:latin typeface="Arial"/>
              </a:rPr>
            </a:br>
            <a:r>
              <a:rPr lang="fr-FR" sz="1050" kern="0" dirty="0" smtClean="0">
                <a:solidFill>
                  <a:srgbClr val="000000"/>
                </a:solidFill>
                <a:latin typeface="Arial"/>
              </a:rPr>
              <a:t>T	+49 61 96 79-0</a:t>
            </a:r>
            <a:br>
              <a:rPr lang="fr-FR" sz="1050" kern="0" dirty="0" smtClean="0">
                <a:solidFill>
                  <a:srgbClr val="000000"/>
                </a:solidFill>
                <a:latin typeface="Arial"/>
              </a:rPr>
            </a:br>
            <a:r>
              <a:rPr lang="fr-FR" sz="1050" kern="0" dirty="0" smtClean="0">
                <a:solidFill>
                  <a:srgbClr val="000000"/>
                </a:solidFill>
                <a:latin typeface="Arial"/>
              </a:rPr>
              <a:t>F	+49 61 96 79-1115</a:t>
            </a:r>
          </a:p>
          <a:p>
            <a:pPr eaLnBrk="1" hangingPunct="1">
              <a:spcBef>
                <a:spcPts val="0"/>
              </a:spcBef>
              <a:spcAft>
                <a:spcPts val="300"/>
              </a:spcAft>
              <a:buClr>
                <a:srgbClr val="C80F0F"/>
              </a:buClr>
              <a:tabLst>
                <a:tab pos="180975" algn="l"/>
              </a:tabLst>
              <a:defRPr/>
            </a:pPr>
            <a:endParaRPr lang="fr-FR" sz="1050" kern="0" dirty="0" smtClean="0">
              <a:solidFill>
                <a:srgbClr val="000000"/>
              </a:solidFill>
              <a:latin typeface="Arial"/>
            </a:endParaRPr>
          </a:p>
          <a:p>
            <a:pPr>
              <a:spcBef>
                <a:spcPts val="0"/>
              </a:spcBef>
              <a:spcAft>
                <a:spcPts val="600"/>
              </a:spcAft>
            </a:pPr>
            <a:r>
              <a:rPr lang="fr-FR" sz="1050" kern="0" dirty="0" smtClean="0">
                <a:solidFill>
                  <a:srgbClr val="C00000"/>
                </a:solidFill>
                <a:latin typeface="Arial"/>
                <a:cs typeface="Arial"/>
              </a:rPr>
              <a:t>Responsable </a:t>
            </a:r>
            <a:r>
              <a:rPr lang="fr-FR" sz="1050" b="0" kern="0" dirty="0" smtClean="0">
                <a:solidFill>
                  <a:srgbClr val="000000"/>
                </a:solidFill>
                <a:latin typeface="Arial"/>
                <a:cs typeface="Arial"/>
              </a:rPr>
              <a:t>Michael Hoppe, GIZ</a:t>
            </a:r>
          </a:p>
          <a:p>
            <a:pPr>
              <a:spcBef>
                <a:spcPts val="0"/>
              </a:spcBef>
              <a:spcAft>
                <a:spcPts val="600"/>
              </a:spcAft>
            </a:pPr>
            <a:r>
              <a:rPr lang="fr-FR" sz="1050" kern="0" dirty="0" smtClean="0">
                <a:solidFill>
                  <a:srgbClr val="C00000"/>
                </a:solidFill>
                <a:latin typeface="Arial"/>
                <a:cs typeface="Arial"/>
              </a:rPr>
              <a:t>Auteur </a:t>
            </a:r>
            <a:r>
              <a:rPr lang="fr-FR" sz="1050" b="0" kern="0" dirty="0" smtClean="0">
                <a:solidFill>
                  <a:srgbClr val="000000"/>
                </a:solidFill>
                <a:latin typeface="Arial"/>
                <a:cs typeface="Arial"/>
              </a:rPr>
              <a:t>Barbara </a:t>
            </a:r>
            <a:r>
              <a:rPr lang="fr-FR" sz="1050" b="0" kern="0" dirty="0" err="1" smtClean="0">
                <a:solidFill>
                  <a:srgbClr val="000000"/>
                </a:solidFill>
                <a:latin typeface="Arial"/>
                <a:cs typeface="Arial"/>
              </a:rPr>
              <a:t>Fröde-Thierfelder</a:t>
            </a:r>
            <a:endParaRPr lang="fr-FR" sz="1050" b="0" kern="0" dirty="0" smtClean="0">
              <a:solidFill>
                <a:srgbClr val="000000"/>
              </a:solidFill>
              <a:latin typeface="Arial"/>
              <a:cs typeface="Arial"/>
            </a:endParaRPr>
          </a:p>
          <a:p>
            <a:pPr>
              <a:spcBef>
                <a:spcPts val="0"/>
              </a:spcBef>
              <a:spcAft>
                <a:spcPts val="600"/>
              </a:spcAft>
            </a:pPr>
            <a:r>
              <a:rPr lang="fr-FR" sz="1050" kern="0" dirty="0" smtClean="0">
                <a:solidFill>
                  <a:srgbClr val="C00000"/>
                </a:solidFill>
                <a:latin typeface="Arial"/>
                <a:cs typeface="Arial"/>
              </a:rPr>
              <a:t>Coordination </a:t>
            </a:r>
            <a:r>
              <a:rPr lang="fr-FR" sz="1050" b="0" kern="0" dirty="0" smtClean="0">
                <a:solidFill>
                  <a:srgbClr val="000000"/>
                </a:solidFill>
                <a:latin typeface="Arial"/>
                <a:cs typeface="Arial"/>
              </a:rPr>
              <a:t>Barbara </a:t>
            </a:r>
            <a:r>
              <a:rPr lang="fr-FR" sz="1050" b="0" kern="0" dirty="0" err="1" smtClean="0">
                <a:solidFill>
                  <a:srgbClr val="000000"/>
                </a:solidFill>
                <a:latin typeface="Arial"/>
                <a:cs typeface="Arial"/>
              </a:rPr>
              <a:t>Fröde-Thierfelder</a:t>
            </a:r>
            <a:endParaRPr lang="fr-FR" sz="1050" dirty="0" smtClean="0">
              <a:solidFill>
                <a:schemeClr val="tx1"/>
              </a:solidFill>
            </a:endParaRPr>
          </a:p>
          <a:p>
            <a:pPr>
              <a:spcBef>
                <a:spcPts val="0"/>
              </a:spcBef>
              <a:spcAft>
                <a:spcPts val="600"/>
              </a:spcAft>
            </a:pPr>
            <a:r>
              <a:rPr lang="fr-FR" sz="1050" kern="0" dirty="0" smtClean="0">
                <a:solidFill>
                  <a:srgbClr val="C00000"/>
                </a:solidFill>
                <a:latin typeface="Arial"/>
                <a:cs typeface="Arial"/>
              </a:rPr>
              <a:t>Crédits photographiques</a:t>
            </a:r>
            <a:r>
              <a:rPr lang="fr-FR" sz="1050" b="0" kern="0" dirty="0" smtClean="0">
                <a:solidFill>
                  <a:srgbClr val="000000">
                    <a:lumMod val="65000"/>
                    <a:lumOff val="35000"/>
                  </a:srgbClr>
                </a:solidFill>
                <a:latin typeface="Arial"/>
                <a:cs typeface="Arial"/>
              </a:rPr>
              <a:t/>
            </a:r>
            <a:br>
              <a:rPr lang="fr-FR" sz="1050" b="0" kern="0" dirty="0" smtClean="0">
                <a:solidFill>
                  <a:srgbClr val="000000">
                    <a:lumMod val="65000"/>
                    <a:lumOff val="35000"/>
                  </a:srgbClr>
                </a:solidFill>
                <a:latin typeface="Arial"/>
                <a:cs typeface="Arial"/>
              </a:rPr>
            </a:br>
            <a:r>
              <a:rPr lang="fr-FR" sz="1050" b="0" kern="0" dirty="0" smtClean="0">
                <a:solidFill>
                  <a:srgbClr val="000000"/>
                </a:solidFill>
                <a:latin typeface="Arial"/>
                <a:cs typeface="Arial"/>
              </a:rPr>
              <a:t>© GIZ/Programme de la Protection du Climat et Claudia </a:t>
            </a:r>
            <a:r>
              <a:rPr lang="fr-FR" sz="1050" b="0" kern="0" dirty="0" err="1" smtClean="0">
                <a:solidFill>
                  <a:srgbClr val="000000"/>
                </a:solidFill>
                <a:latin typeface="Arial"/>
                <a:cs typeface="Arial"/>
              </a:rPr>
              <a:t>Altmann</a:t>
            </a:r>
            <a:r>
              <a:rPr lang="fr-FR" sz="1050" b="0" kern="0" dirty="0" smtClean="0">
                <a:solidFill>
                  <a:srgbClr val="000000"/>
                </a:solidFill>
                <a:latin typeface="Arial"/>
                <a:cs typeface="Arial"/>
              </a:rPr>
              <a:t>, Dirk </a:t>
            </a:r>
            <a:r>
              <a:rPr lang="fr-FR" sz="1050" b="0" kern="0" dirty="0" err="1" smtClean="0">
                <a:solidFill>
                  <a:srgbClr val="000000"/>
                </a:solidFill>
                <a:latin typeface="Arial"/>
                <a:cs typeface="Arial"/>
              </a:rPr>
              <a:t>Ostermeier</a:t>
            </a:r>
            <a:r>
              <a:rPr lang="fr-FR" sz="1050" b="0" kern="0" dirty="0" smtClean="0">
                <a:solidFill>
                  <a:srgbClr val="000000"/>
                </a:solidFill>
                <a:latin typeface="Arial"/>
                <a:cs typeface="Arial"/>
              </a:rPr>
              <a:t>, Florian </a:t>
            </a:r>
            <a:r>
              <a:rPr lang="fr-FR" sz="1050" b="0" kern="0" dirty="0" err="1" smtClean="0">
                <a:solidFill>
                  <a:srgbClr val="000000"/>
                </a:solidFill>
                <a:latin typeface="Arial"/>
                <a:cs typeface="Arial"/>
              </a:rPr>
              <a:t>Kopp</a:t>
            </a:r>
            <a:r>
              <a:rPr lang="fr-FR" sz="1050" b="0" kern="0" dirty="0" smtClean="0">
                <a:solidFill>
                  <a:srgbClr val="000000"/>
                </a:solidFill>
                <a:latin typeface="Arial"/>
                <a:cs typeface="Arial"/>
              </a:rPr>
              <a:t>, Georg </a:t>
            </a:r>
            <a:r>
              <a:rPr lang="fr-FR" sz="1050" b="0" kern="0" dirty="0" err="1" smtClean="0">
                <a:solidFill>
                  <a:srgbClr val="000000"/>
                </a:solidFill>
                <a:latin typeface="Arial"/>
                <a:cs typeface="Arial"/>
              </a:rPr>
              <a:t>Buchholz</a:t>
            </a:r>
            <a:r>
              <a:rPr lang="fr-FR" sz="1050" b="0" kern="0" dirty="0" smtClean="0">
                <a:solidFill>
                  <a:srgbClr val="000000"/>
                </a:solidFill>
                <a:latin typeface="Arial"/>
                <a:cs typeface="Arial"/>
              </a:rPr>
              <a:t>, Ira </a:t>
            </a:r>
            <a:r>
              <a:rPr lang="fr-FR" sz="1050" b="0" kern="0" dirty="0" err="1" smtClean="0">
                <a:solidFill>
                  <a:srgbClr val="000000"/>
                </a:solidFill>
                <a:latin typeface="Arial"/>
                <a:cs typeface="Arial"/>
              </a:rPr>
              <a:t>Olaleye</a:t>
            </a:r>
            <a:r>
              <a:rPr lang="fr-FR" sz="1050" b="0" kern="0" dirty="0" smtClean="0">
                <a:solidFill>
                  <a:srgbClr val="000000"/>
                </a:solidFill>
                <a:latin typeface="Arial"/>
                <a:cs typeface="Arial"/>
              </a:rPr>
              <a:t>, Jörg </a:t>
            </a:r>
            <a:r>
              <a:rPr lang="fr-FR" sz="1050" b="0" kern="0" dirty="0" err="1" smtClean="0">
                <a:solidFill>
                  <a:srgbClr val="000000"/>
                </a:solidFill>
                <a:latin typeface="Arial"/>
                <a:cs typeface="Arial"/>
              </a:rPr>
              <a:t>Böthling</a:t>
            </a:r>
            <a:r>
              <a:rPr lang="fr-FR" sz="1050" b="0" kern="0" dirty="0" smtClean="0">
                <a:solidFill>
                  <a:srgbClr val="000000"/>
                </a:solidFill>
                <a:latin typeface="Arial"/>
                <a:cs typeface="Arial"/>
              </a:rPr>
              <a:t>, Manuel Hauptmann, Markus </a:t>
            </a:r>
            <a:r>
              <a:rPr lang="fr-FR" sz="1050" b="0" kern="0" dirty="0" err="1" smtClean="0">
                <a:solidFill>
                  <a:srgbClr val="000000"/>
                </a:solidFill>
                <a:latin typeface="Arial"/>
                <a:cs typeface="Arial"/>
              </a:rPr>
              <a:t>Kirchgessner</a:t>
            </a:r>
            <a:r>
              <a:rPr lang="fr-FR" sz="1050" b="0" kern="0" dirty="0" smtClean="0">
                <a:solidFill>
                  <a:srgbClr val="000000"/>
                </a:solidFill>
                <a:latin typeface="Arial"/>
                <a:cs typeface="Arial"/>
              </a:rPr>
              <a:t>, Michael Gajo, Michael </a:t>
            </a:r>
            <a:r>
              <a:rPr lang="fr-FR" sz="1050" b="0" kern="0" dirty="0" err="1" smtClean="0">
                <a:solidFill>
                  <a:srgbClr val="000000"/>
                </a:solidFill>
                <a:latin typeface="Arial"/>
                <a:cs typeface="Arial"/>
              </a:rPr>
              <a:t>Netzhammer</a:t>
            </a:r>
            <a:r>
              <a:rPr lang="fr-FR" sz="1050" b="0" kern="0" dirty="0" smtClean="0">
                <a:solidFill>
                  <a:srgbClr val="000000"/>
                </a:solidFill>
                <a:latin typeface="Arial"/>
                <a:cs typeface="Arial"/>
              </a:rPr>
              <a:t>, Nicole Herzog, Peter </a:t>
            </a:r>
            <a:r>
              <a:rPr lang="fr-FR" sz="1050" b="0" kern="0" dirty="0" err="1" smtClean="0">
                <a:solidFill>
                  <a:srgbClr val="000000"/>
                </a:solidFill>
                <a:latin typeface="Arial"/>
                <a:cs typeface="Arial"/>
              </a:rPr>
              <a:t>Korneffel</a:t>
            </a:r>
            <a:r>
              <a:rPr lang="fr-FR" sz="1050" b="0" kern="0" dirty="0" smtClean="0">
                <a:solidFill>
                  <a:srgbClr val="000000"/>
                </a:solidFill>
                <a:latin typeface="Arial"/>
                <a:cs typeface="Arial"/>
              </a:rPr>
              <a:t>, Richard Lord, Robert Heine, </a:t>
            </a:r>
            <a:r>
              <a:rPr lang="fr-FR" sz="1050" b="0" kern="0" dirty="0" err="1" smtClean="0">
                <a:solidFill>
                  <a:srgbClr val="000000"/>
                </a:solidFill>
                <a:latin typeface="Arial"/>
                <a:cs typeface="Arial"/>
              </a:rPr>
              <a:t>Rüdiger</a:t>
            </a:r>
            <a:r>
              <a:rPr lang="fr-FR" sz="1050" b="0" kern="0" dirty="0" smtClean="0">
                <a:solidFill>
                  <a:srgbClr val="000000"/>
                </a:solidFill>
                <a:latin typeface="Arial"/>
                <a:cs typeface="Arial"/>
              </a:rPr>
              <a:t> Behrens, Ulrich </a:t>
            </a:r>
            <a:r>
              <a:rPr lang="fr-FR" sz="1050" b="0" kern="0" dirty="0" err="1" smtClean="0">
                <a:solidFill>
                  <a:srgbClr val="000000"/>
                </a:solidFill>
                <a:latin typeface="Arial"/>
                <a:cs typeface="Arial"/>
              </a:rPr>
              <a:t>Scholz</a:t>
            </a:r>
            <a:r>
              <a:rPr lang="fr-FR" sz="1050" b="0" kern="0" dirty="0" smtClean="0">
                <a:solidFill>
                  <a:srgbClr val="000000"/>
                </a:solidFill>
                <a:latin typeface="Arial"/>
                <a:cs typeface="Arial"/>
              </a:rPr>
              <a:t>, Ursula Meissner, Uwe </a:t>
            </a:r>
            <a:r>
              <a:rPr lang="fr-FR" sz="1050" b="0" kern="0" dirty="0" err="1" smtClean="0">
                <a:solidFill>
                  <a:srgbClr val="000000"/>
                </a:solidFill>
                <a:latin typeface="Arial"/>
                <a:cs typeface="Arial"/>
              </a:rPr>
              <a:t>Rau</a:t>
            </a:r>
            <a:endParaRPr lang="fr-FR" sz="1050" b="0" kern="0" dirty="0" smtClean="0">
              <a:solidFill>
                <a:srgbClr val="000000"/>
              </a:solidFill>
              <a:latin typeface="Arial"/>
              <a:cs typeface="Arial"/>
            </a:endParaRPr>
          </a:p>
          <a:p>
            <a:pPr>
              <a:spcBef>
                <a:spcPts val="0"/>
              </a:spcBef>
              <a:spcAft>
                <a:spcPts val="600"/>
              </a:spcAft>
            </a:pPr>
            <a:r>
              <a:rPr lang="fr-FR" sz="1050" kern="0" dirty="0" smtClean="0">
                <a:solidFill>
                  <a:srgbClr val="C00000"/>
                </a:solidFill>
                <a:latin typeface="Arial"/>
                <a:cs typeface="Arial"/>
              </a:rPr>
              <a:t>Maquette </a:t>
            </a:r>
            <a:r>
              <a:rPr lang="fr-FR" sz="1050" b="0" kern="0" dirty="0" smtClean="0">
                <a:solidFill>
                  <a:srgbClr val="000000"/>
                </a:solidFill>
                <a:latin typeface="Arial"/>
                <a:cs typeface="Arial"/>
              </a:rPr>
              <a:t>Ira </a:t>
            </a:r>
            <a:r>
              <a:rPr lang="fr-FR" sz="1050" b="0" kern="0" dirty="0" err="1" smtClean="0">
                <a:solidFill>
                  <a:srgbClr val="000000"/>
                </a:solidFill>
                <a:latin typeface="Arial"/>
                <a:cs typeface="Arial"/>
              </a:rPr>
              <a:t>Olaleye</a:t>
            </a:r>
            <a:endParaRPr lang="fr-FR" sz="1050" dirty="0" smtClean="0">
              <a:solidFill>
                <a:schemeClr val="tx1"/>
              </a:solidFill>
            </a:endParaRPr>
          </a:p>
          <a:p>
            <a:pPr eaLnBrk="1" hangingPunct="1">
              <a:spcBef>
                <a:spcPts val="0"/>
              </a:spcBef>
              <a:spcAft>
                <a:spcPts val="300"/>
              </a:spcAft>
              <a:buClr>
                <a:srgbClr val="C80F0F"/>
              </a:buClr>
              <a:tabLst>
                <a:tab pos="180975" algn="l"/>
              </a:tabLst>
              <a:defRPr/>
            </a:pPr>
            <a:endParaRPr lang="fr-FR" sz="1050" kern="0" dirty="0" smtClean="0">
              <a:solidFill>
                <a:srgbClr val="000000"/>
              </a:solidFill>
              <a:latin typeface="Arial"/>
            </a:endParaRPr>
          </a:p>
          <a:p>
            <a:pPr algn="l">
              <a:spcBef>
                <a:spcPts val="0"/>
              </a:spcBef>
              <a:spcAft>
                <a:spcPts val="0"/>
              </a:spcAft>
            </a:pPr>
            <a:endParaRPr lang="fr-FR" sz="1200" dirty="0" smtClean="0">
              <a:solidFill>
                <a:schemeClr val="tx1"/>
              </a:solidFill>
              <a:latin typeface="+mn-lt"/>
              <a:cs typeface="+mn-cs"/>
            </a:endParaRPr>
          </a:p>
          <a:p>
            <a:pPr algn="l">
              <a:spcBef>
                <a:spcPts val="0"/>
              </a:spcBef>
              <a:spcAft>
                <a:spcPts val="300"/>
              </a:spcAft>
              <a:buNone/>
            </a:pPr>
            <a:endParaRPr lang="fr-FR" sz="1050" dirty="0">
              <a:solidFill>
                <a:schemeClr val="tx1"/>
              </a:solidFill>
              <a:latin typeface="+mn-lt"/>
              <a:cs typeface="+mn-cs"/>
            </a:endParaRPr>
          </a:p>
        </p:txBody>
      </p:sp>
      <p:sp>
        <p:nvSpPr>
          <p:cNvPr id="11" name="Inhaltsplatzhalter 2"/>
          <p:cNvSpPr txBox="1">
            <a:spLocks/>
          </p:cNvSpPr>
          <p:nvPr/>
        </p:nvSpPr>
        <p:spPr bwMode="auto">
          <a:xfrm>
            <a:off x="4559455" y="1776172"/>
            <a:ext cx="4139726" cy="4576762"/>
          </a:xfrm>
          <a:prstGeom prst="rect">
            <a:avLst/>
          </a:prstGeom>
          <a:noFill/>
          <a:ln w="9525">
            <a:noFill/>
            <a:miter lim="800000"/>
            <a:headEnd/>
            <a:tailEnd/>
          </a:ln>
        </p:spPr>
        <p:txBody>
          <a:bodyPr lIns="0" tIns="0" rIns="0" bIns="0"/>
          <a:lstStyle/>
          <a:p>
            <a:pPr>
              <a:spcBef>
                <a:spcPts val="0"/>
              </a:spcBef>
              <a:spcAft>
                <a:spcPts val="300"/>
              </a:spcAft>
            </a:pPr>
            <a:r>
              <a:rPr lang="fr-FR" sz="1000" kern="0" dirty="0" smtClean="0">
                <a:solidFill>
                  <a:schemeClr val="tx1"/>
                </a:solidFill>
                <a:latin typeface="Arial"/>
                <a:cs typeface="Arial"/>
              </a:rPr>
              <a:t>La formation « Intégration de l'adaptation au changement climatique  dans la planification du développement » </a:t>
            </a:r>
            <a:r>
              <a:rPr lang="fr-FR" sz="1000" b="0" kern="0" dirty="0" smtClean="0">
                <a:solidFill>
                  <a:schemeClr val="tx1"/>
                </a:solidFill>
                <a:latin typeface="Arial"/>
                <a:cs typeface="Arial"/>
              </a:rPr>
              <a:t>(</a:t>
            </a:r>
            <a:r>
              <a:rPr lang="fr-FR" sz="1000" b="0" i="1" kern="0" dirty="0" smtClean="0">
                <a:solidFill>
                  <a:schemeClr val="tx1"/>
                </a:solidFill>
                <a:latin typeface="Arial"/>
                <a:cs typeface="Arial"/>
              </a:rPr>
              <a:t>titre original anglais : </a:t>
            </a:r>
            <a:br>
              <a:rPr lang="fr-FR" sz="1000" b="0" i="1" kern="0" dirty="0" smtClean="0">
                <a:solidFill>
                  <a:schemeClr val="tx1"/>
                </a:solidFill>
                <a:latin typeface="Arial"/>
                <a:cs typeface="Arial"/>
              </a:rPr>
            </a:br>
            <a:r>
              <a:rPr lang="fr-FR" sz="1000" b="0" i="1" kern="0" dirty="0" smtClean="0">
                <a:solidFill>
                  <a:schemeClr val="tx1"/>
                </a:solidFill>
                <a:latin typeface="Arial"/>
                <a:cs typeface="Arial"/>
              </a:rPr>
              <a:t>« Integrating climate change adaptation into development planning »</a:t>
            </a:r>
            <a:r>
              <a:rPr lang="fr-FR" sz="1000" b="0" kern="0" dirty="0" smtClean="0">
                <a:solidFill>
                  <a:schemeClr val="tx1"/>
                </a:solidFill>
                <a:latin typeface="Arial"/>
                <a:cs typeface="Arial"/>
              </a:rPr>
              <a:t>) </a:t>
            </a:r>
            <a:br>
              <a:rPr lang="fr-FR" sz="1000" b="0" kern="0" dirty="0" smtClean="0">
                <a:solidFill>
                  <a:schemeClr val="tx1"/>
                </a:solidFill>
                <a:latin typeface="Arial"/>
                <a:cs typeface="Arial"/>
              </a:rPr>
            </a:br>
            <a:r>
              <a:rPr lang="fr-FR" sz="1000" kern="0" dirty="0" smtClean="0">
                <a:solidFill>
                  <a:schemeClr val="tx1"/>
                </a:solidFill>
                <a:latin typeface="Arial"/>
                <a:cs typeface="Arial"/>
              </a:rPr>
              <a:t>a été développée par le Programme </a:t>
            </a:r>
            <a:r>
              <a:rPr lang="fr-FR" sz="1000" kern="0" dirty="0" smtClean="0">
                <a:solidFill>
                  <a:schemeClr val="tx1"/>
                </a:solidFill>
                <a:latin typeface="Arial"/>
              </a:rPr>
              <a:t>de protection du climat de la GIZ, mandaté par le ministère fédéral allemand de la Coopération économique et du Développement </a:t>
            </a:r>
            <a:r>
              <a:rPr lang="fr-FR" sz="1000" kern="0" dirty="0" smtClean="0">
                <a:solidFill>
                  <a:schemeClr val="tx1"/>
                </a:solidFill>
                <a:latin typeface="Arial"/>
                <a:cs typeface="Arial"/>
              </a:rPr>
              <a:t>(BMZ)</a:t>
            </a:r>
            <a:r>
              <a:rPr lang="fr-FR" sz="1000" kern="0" dirty="0" smtClean="0">
                <a:solidFill>
                  <a:schemeClr val="tx1"/>
                </a:solidFill>
                <a:latin typeface="Arial"/>
              </a:rPr>
              <a:t>. </a:t>
            </a:r>
          </a:p>
          <a:p>
            <a:pPr>
              <a:spcBef>
                <a:spcPts val="0"/>
              </a:spcBef>
              <a:spcAft>
                <a:spcPts val="300"/>
              </a:spcAft>
            </a:pPr>
            <a:endParaRPr lang="fr-FR" sz="1000" kern="0" dirty="0" smtClean="0">
              <a:solidFill>
                <a:schemeClr val="tx1"/>
              </a:solidFill>
              <a:latin typeface="Arial"/>
            </a:endParaRPr>
          </a:p>
          <a:p>
            <a:pPr>
              <a:spcBef>
                <a:spcPts val="0"/>
              </a:spcBef>
              <a:spcAft>
                <a:spcPts val="300"/>
              </a:spcAft>
            </a:pPr>
            <a:endParaRPr lang="fr-FR" sz="1000" kern="0" dirty="0" smtClean="0">
              <a:solidFill>
                <a:schemeClr val="tx1"/>
              </a:solidFill>
              <a:latin typeface="Arial"/>
            </a:endParaRPr>
          </a:p>
          <a:p>
            <a:pPr>
              <a:spcBef>
                <a:spcPts val="0"/>
              </a:spcBef>
              <a:spcAft>
                <a:spcPts val="300"/>
              </a:spcAft>
            </a:pPr>
            <a:endParaRPr lang="fr-FR" sz="1000" kern="0" dirty="0" smtClean="0">
              <a:solidFill>
                <a:schemeClr val="tx1"/>
              </a:solidFill>
              <a:latin typeface="Arial"/>
            </a:endParaRPr>
          </a:p>
          <a:p>
            <a:pPr>
              <a:spcBef>
                <a:spcPts val="0"/>
              </a:spcBef>
              <a:spcAft>
                <a:spcPts val="300"/>
              </a:spcAft>
            </a:pPr>
            <a:endParaRPr lang="fr-FR" sz="1000" kern="0" dirty="0" smtClean="0">
              <a:solidFill>
                <a:schemeClr val="tx1"/>
              </a:solidFill>
              <a:latin typeface="Arial"/>
            </a:endParaRPr>
          </a:p>
          <a:p>
            <a:pPr>
              <a:spcBef>
                <a:spcPts val="0"/>
              </a:spcBef>
              <a:spcAft>
                <a:spcPts val="300"/>
              </a:spcAft>
            </a:pPr>
            <a:endParaRPr lang="fr-FR" sz="1000" kern="0" dirty="0" smtClean="0">
              <a:solidFill>
                <a:schemeClr val="tx1"/>
              </a:solidFill>
              <a:latin typeface="Arial"/>
            </a:endParaRPr>
          </a:p>
          <a:p>
            <a:pPr>
              <a:spcBef>
                <a:spcPts val="0"/>
              </a:spcBef>
              <a:spcAft>
                <a:spcPts val="300"/>
              </a:spcAft>
            </a:pPr>
            <a:endParaRPr lang="fr-FR" sz="1000" kern="0" dirty="0" smtClean="0">
              <a:solidFill>
                <a:schemeClr val="tx1"/>
              </a:solidFill>
              <a:latin typeface="Arial"/>
            </a:endParaRPr>
          </a:p>
          <a:p>
            <a:pPr>
              <a:spcBef>
                <a:spcPts val="0"/>
              </a:spcBef>
              <a:spcAft>
                <a:spcPts val="300"/>
              </a:spcAft>
            </a:pPr>
            <a:endParaRPr lang="fr-FR" sz="1000" kern="0" dirty="0" smtClean="0">
              <a:solidFill>
                <a:schemeClr val="tx1"/>
              </a:solidFill>
              <a:latin typeface="Arial"/>
            </a:endParaRPr>
          </a:p>
          <a:p>
            <a:r>
              <a:rPr lang="fr-FR" sz="1000" kern="0" dirty="0" smtClean="0">
                <a:solidFill>
                  <a:schemeClr val="tx1"/>
                </a:solidFill>
                <a:latin typeface="Arial"/>
              </a:rPr>
              <a:t>Le présent module a été élaboré pour le compte du m</a:t>
            </a:r>
            <a:r>
              <a:rPr lang="fr-FR" sz="1000" i="0" kern="0" dirty="0" smtClean="0">
                <a:solidFill>
                  <a:schemeClr val="tx1"/>
                </a:solidFill>
                <a:latin typeface="Arial"/>
                <a:cs typeface="Arial"/>
              </a:rPr>
              <a:t>inistère fédéral allemand de l’Environnement, de la Protection de la </a:t>
            </a:r>
            <a:r>
              <a:rPr lang="fr-FR" sz="1000" kern="0" dirty="0" smtClean="0">
                <a:solidFill>
                  <a:schemeClr val="tx1"/>
                </a:solidFill>
                <a:latin typeface="Arial"/>
                <a:cs typeface="Arial"/>
              </a:rPr>
              <a:t>Nature et de la Sûreté nucléaire (</a:t>
            </a:r>
            <a:r>
              <a:rPr lang="fr-FR" sz="1000" i="0" kern="0" dirty="0" smtClean="0">
                <a:solidFill>
                  <a:schemeClr val="tx1"/>
                </a:solidFill>
                <a:latin typeface="Arial"/>
                <a:cs typeface="Arial"/>
              </a:rPr>
              <a:t>BMU). Il a été </a:t>
            </a:r>
            <a:r>
              <a:rPr lang="fr-FR" sz="1000" kern="0" dirty="0" smtClean="0">
                <a:solidFill>
                  <a:schemeClr val="tx1"/>
                </a:solidFill>
                <a:latin typeface="Arial"/>
                <a:cs typeface="Arial"/>
              </a:rPr>
              <a:t>financé par l’Initiative internationale de protection climatique du BMU</a:t>
            </a:r>
            <a:r>
              <a:rPr lang="fr-FR" sz="1000" kern="0" dirty="0" smtClean="0">
                <a:solidFill>
                  <a:srgbClr val="C00000"/>
                </a:solidFill>
                <a:latin typeface="Arial"/>
                <a:cs typeface="Arial"/>
              </a:rPr>
              <a:t>.</a:t>
            </a:r>
            <a:endParaRPr lang="fr-FR" sz="1000" kern="0" dirty="0">
              <a:solidFill>
                <a:srgbClr val="C00000"/>
              </a:solidFill>
              <a:latin typeface="Arial"/>
              <a:cs typeface="Arial"/>
            </a:endParaRPr>
          </a:p>
        </p:txBody>
      </p:sp>
      <p:sp>
        <p:nvSpPr>
          <p:cNvPr id="15" name="Title 1"/>
          <p:cNvSpPr txBox="1">
            <a:spLocks/>
          </p:cNvSpPr>
          <p:nvPr/>
        </p:nvSpPr>
        <p:spPr bwMode="auto">
          <a:xfrm>
            <a:off x="428625" y="961513"/>
            <a:ext cx="7526338" cy="741362"/>
          </a:xfrm>
          <a:prstGeom prst="rect">
            <a:avLst/>
          </a:prstGeom>
          <a:noFill/>
          <a:ln>
            <a:noFill/>
          </a:ln>
          <a:extLst/>
        </p:spPr>
        <p:txBody>
          <a:bodyPr anchor="b"/>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eaLnBrk="1" hangingPunct="1">
              <a:defRPr/>
            </a:pPr>
            <a:r>
              <a:rPr lang="fr-FR" sz="2400" kern="0" dirty="0" smtClean="0">
                <a:solidFill>
                  <a:srgbClr val="669900"/>
                </a:solidFill>
                <a:latin typeface="Arial"/>
              </a:rPr>
              <a:t>Adresse bibliographique</a:t>
            </a:r>
            <a:endParaRPr lang="fr-FR" sz="2400" kern="0" dirty="0">
              <a:solidFill>
                <a:srgbClr val="669900"/>
              </a:solidFill>
              <a:latin typeface="Arial"/>
            </a:endParaRPr>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74" t="9501"/>
          <a:stretch/>
        </p:blipFill>
        <p:spPr bwMode="auto">
          <a:xfrm>
            <a:off x="4198994" y="2777628"/>
            <a:ext cx="3244187" cy="111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1562" y="4697153"/>
            <a:ext cx="2655275" cy="1446097"/>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957" y="1568450"/>
            <a:ext cx="8525435" cy="4816092"/>
          </a:xfrm>
          <a:prstGeom prst="rect">
            <a:avLst/>
          </a:prstGeom>
        </p:spPr>
      </p:pic>
      <p:sp>
        <p:nvSpPr>
          <p:cNvPr id="6" name="Rechteck 5"/>
          <p:cNvSpPr/>
          <p:nvPr/>
        </p:nvSpPr>
        <p:spPr bwMode="auto">
          <a:xfrm>
            <a:off x="439738" y="6162356"/>
            <a:ext cx="2403150" cy="437354"/>
          </a:xfrm>
          <a:prstGeom prst="rect">
            <a:avLst/>
          </a:prstGeom>
          <a:solidFill>
            <a:srgbClr val="FFFF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1" i="0" u="none" strike="noStrike" cap="none" normalizeH="0" baseline="0" dirty="0" smtClean="0">
              <a:ln>
                <a:noFill/>
              </a:ln>
              <a:solidFill>
                <a:srgbClr val="999999"/>
              </a:solidFill>
              <a:effectLst/>
              <a:latin typeface="Arial" charset="0"/>
            </a:endParaRPr>
          </a:p>
        </p:txBody>
      </p:sp>
      <p:sp>
        <p:nvSpPr>
          <p:cNvPr id="5" name="Ellipse 3"/>
          <p:cNvSpPr/>
          <p:nvPr/>
        </p:nvSpPr>
        <p:spPr bwMode="auto">
          <a:xfrm>
            <a:off x="3713559" y="5334895"/>
            <a:ext cx="1788229" cy="345802"/>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1" i="0" u="none" strike="noStrike" cap="none" normalizeH="0" baseline="0" dirty="0" smtClean="0">
              <a:ln>
                <a:noFill/>
              </a:ln>
              <a:solidFill>
                <a:srgbClr val="999999"/>
              </a:solidFill>
              <a:effectLst/>
              <a:latin typeface="Arial" charset="0"/>
            </a:endParaRPr>
          </a:p>
        </p:txBody>
      </p:sp>
      <p:sp>
        <p:nvSpPr>
          <p:cNvPr id="7" name="Titel 1"/>
          <p:cNvSpPr txBox="1">
            <a:spLocks/>
          </p:cNvSpPr>
          <p:nvPr/>
        </p:nvSpPr>
        <p:spPr bwMode="auto">
          <a:xfrm>
            <a:off x="344958" y="950522"/>
            <a:ext cx="7638580" cy="6179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1" latinLnBrk="0" hangingPunct="1">
              <a:lnSpc>
                <a:spcPct val="100000"/>
              </a:lnSpc>
              <a:buClrTx/>
              <a:buSzTx/>
              <a:buFontTx/>
              <a:buNone/>
              <a:tabLst/>
              <a:defRPr/>
            </a:pPr>
            <a:r>
              <a:rPr lang="fr-FR" sz="2400" kern="0" dirty="0" smtClean="0">
                <a:solidFill>
                  <a:srgbClr val="669900"/>
                </a:solidFill>
                <a:latin typeface="+mj-lt"/>
                <a:ea typeface="+mj-ea"/>
                <a:cs typeface="+mj-cs"/>
              </a:rPr>
              <a:t>Base de données des projets d’adaptation</a:t>
            </a:r>
            <a:endParaRPr lang="fr-FR" sz="2400" kern="0" dirty="0">
              <a:solidFill>
                <a:srgbClr val="669900"/>
              </a:solidFill>
              <a:latin typeface="+mj-lt"/>
              <a:ea typeface="+mj-ea"/>
              <a:cs typeface="+mj-cs"/>
            </a:endParaRPr>
          </a:p>
        </p:txBody>
      </p:sp>
      <p:sp>
        <p:nvSpPr>
          <p:cNvPr id="8" name="Ellipse 3"/>
          <p:cNvSpPr/>
          <p:nvPr/>
        </p:nvSpPr>
        <p:spPr bwMode="auto">
          <a:xfrm>
            <a:off x="4343400" y="2407919"/>
            <a:ext cx="1331259" cy="345802"/>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1" i="0" u="none" strike="noStrike" cap="none" normalizeH="0" baseline="0" dirty="0" smtClean="0">
              <a:ln>
                <a:noFill/>
              </a:ln>
              <a:solidFill>
                <a:srgbClr val="999999"/>
              </a:solidFill>
              <a:effectLst/>
              <a:latin typeface="Arial" charset="0"/>
            </a:endParaRPr>
          </a:p>
        </p:txBody>
      </p:sp>
      <p:sp>
        <p:nvSpPr>
          <p:cNvPr id="3" name="Rectangle 2"/>
          <p:cNvSpPr/>
          <p:nvPr/>
        </p:nvSpPr>
        <p:spPr bwMode="auto">
          <a:xfrm>
            <a:off x="94129" y="950522"/>
            <a:ext cx="8915400" cy="5544407"/>
          </a:xfrm>
          <a:prstGeom prst="rect">
            <a:avLst/>
          </a:prstGeom>
          <a:solidFill>
            <a:schemeClr val="bg1">
              <a:alpha val="9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1" i="0" u="none" strike="noStrike" cap="none" normalizeH="0" baseline="0" dirty="0" smtClean="0">
              <a:ln>
                <a:noFill/>
              </a:ln>
              <a:solidFill>
                <a:srgbClr val="999999"/>
              </a:solidFill>
              <a:effectLst/>
              <a:latin typeface="Arial"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0696" y="1228980"/>
            <a:ext cx="7362265" cy="5190284"/>
          </a:xfrm>
          <a:prstGeom prst="rect">
            <a:avLst/>
          </a:prstGeom>
          <a:ln>
            <a:solidFill>
              <a:schemeClr val="tx1"/>
            </a:solidFill>
          </a:ln>
        </p:spPr>
      </p:pic>
    </p:spTree>
    <p:extLst>
      <p:ext uri="{BB962C8B-B14F-4D97-AF65-F5344CB8AC3E}">
        <p14:creationId xmlns:p14="http://schemas.microsoft.com/office/powerpoint/2010/main" val="30093883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3852" b="3852"/>
          <a:stretch/>
        </p:blipFill>
        <p:spPr>
          <a:xfrm>
            <a:off x="477325" y="1568450"/>
            <a:ext cx="8015689" cy="4997711"/>
          </a:xfrm>
          <a:prstGeom prst="rect">
            <a:avLst/>
          </a:prstGeom>
        </p:spPr>
      </p:pic>
      <p:sp>
        <p:nvSpPr>
          <p:cNvPr id="11" name="Ellipse 3"/>
          <p:cNvSpPr/>
          <p:nvPr/>
        </p:nvSpPr>
        <p:spPr bwMode="auto">
          <a:xfrm>
            <a:off x="302426" y="4519119"/>
            <a:ext cx="1788229" cy="345802"/>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1" i="0" u="none" strike="noStrike" cap="none" normalizeH="0" baseline="0" dirty="0" smtClean="0">
              <a:ln>
                <a:noFill/>
              </a:ln>
              <a:solidFill>
                <a:srgbClr val="999999"/>
              </a:solidFill>
              <a:effectLst/>
              <a:latin typeface="Arial" charset="0"/>
            </a:endParaRPr>
          </a:p>
        </p:txBody>
      </p:sp>
      <p:sp>
        <p:nvSpPr>
          <p:cNvPr id="12" name="Ellipse 3"/>
          <p:cNvSpPr/>
          <p:nvPr/>
        </p:nvSpPr>
        <p:spPr bwMode="auto">
          <a:xfrm>
            <a:off x="4127999" y="4350215"/>
            <a:ext cx="1788229" cy="345802"/>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1" i="0" u="none" strike="noStrike" cap="none" normalizeH="0" baseline="0" dirty="0" smtClean="0">
              <a:ln>
                <a:noFill/>
              </a:ln>
              <a:solidFill>
                <a:srgbClr val="999999"/>
              </a:solidFill>
              <a:effectLst/>
              <a:latin typeface="Arial" charset="0"/>
            </a:endParaRPr>
          </a:p>
        </p:txBody>
      </p:sp>
      <p:sp>
        <p:nvSpPr>
          <p:cNvPr id="8" name="Titel 1"/>
          <p:cNvSpPr txBox="1">
            <a:spLocks/>
          </p:cNvSpPr>
          <p:nvPr/>
        </p:nvSpPr>
        <p:spPr bwMode="auto">
          <a:xfrm>
            <a:off x="344957" y="950522"/>
            <a:ext cx="8280427" cy="6179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defRPr/>
            </a:pPr>
            <a:r>
              <a:rPr lang="fr-FR" sz="2400" kern="0" dirty="0" smtClean="0">
                <a:solidFill>
                  <a:srgbClr val="669900"/>
                </a:solidFill>
                <a:latin typeface="+mj-lt"/>
                <a:ea typeface="+mj-ea"/>
                <a:cs typeface="+mj-cs"/>
              </a:rPr>
              <a:t>Exemple d’un projet : Gestion d’eau en Bolivie</a:t>
            </a:r>
            <a:endParaRPr lang="fr-FR" sz="2400" kern="0" dirty="0">
              <a:solidFill>
                <a:srgbClr val="669900"/>
              </a:solidFill>
              <a:latin typeface="+mj-lt"/>
              <a:ea typeface="+mj-ea"/>
              <a:cs typeface="+mj-cs"/>
            </a:endParaRPr>
          </a:p>
        </p:txBody>
      </p:sp>
    </p:spTree>
    <p:extLst>
      <p:ext uri="{BB962C8B-B14F-4D97-AF65-F5344CB8AC3E}">
        <p14:creationId xmlns:p14="http://schemas.microsoft.com/office/powerpoint/2010/main" val="3001744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ctrTitle" sz="quarter"/>
          </p:nvPr>
        </p:nvSpPr>
        <p:spPr>
          <a:xfrm>
            <a:off x="771525" y="1993900"/>
            <a:ext cx="7696200" cy="1143000"/>
          </a:xfrm>
        </p:spPr>
        <p:txBody>
          <a:bodyPr/>
          <a:lstStyle/>
          <a:p>
            <a:pPr algn="ctr">
              <a:spcBef>
                <a:spcPct val="0"/>
              </a:spcBef>
              <a:buNone/>
            </a:pPr>
            <a:r>
              <a:rPr lang="fr-FR" sz="3200" b="1" i="0" dirty="0" smtClean="0">
                <a:solidFill>
                  <a:srgbClr val="C00000"/>
                </a:solidFill>
                <a:latin typeface="Arial"/>
                <a:ea typeface="+mj-ea"/>
                <a:cs typeface="+mj-cs"/>
              </a:rPr>
              <a:t>Exercice </a:t>
            </a:r>
            <a:br>
              <a:rPr lang="fr-FR" sz="3200" b="1" i="0" dirty="0" smtClean="0">
                <a:solidFill>
                  <a:srgbClr val="C00000"/>
                </a:solidFill>
                <a:latin typeface="Arial"/>
                <a:ea typeface="+mj-ea"/>
                <a:cs typeface="+mj-cs"/>
              </a:rPr>
            </a:br>
            <a:r>
              <a:rPr lang="fr-FR" sz="3200" b="1" i="0" dirty="0" smtClean="0">
                <a:solidFill>
                  <a:srgbClr val="C00000"/>
                </a:solidFill>
                <a:latin typeface="Arial"/>
                <a:ea typeface="+mj-ea"/>
                <a:cs typeface="+mj-cs"/>
              </a:rPr>
              <a:t>« Puzzle de chaîne d'impacts »</a:t>
            </a:r>
            <a:endParaRPr lang="fr-FR" sz="3200" b="1" i="0" dirty="0">
              <a:solidFill>
                <a:srgbClr val="C00000"/>
              </a:solidFill>
              <a:latin typeface="Arial"/>
              <a:ea typeface="+mj-ea"/>
              <a:cs typeface="+mj-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sz="quarter"/>
          </p:nvPr>
        </p:nvSpPr>
        <p:spPr>
          <a:xfrm>
            <a:off x="771525" y="1993900"/>
            <a:ext cx="7696200" cy="1143000"/>
          </a:xfrm>
        </p:spPr>
        <p:txBody>
          <a:bodyPr/>
          <a:lstStyle/>
          <a:p>
            <a:pPr algn="ctr">
              <a:spcBef>
                <a:spcPct val="0"/>
              </a:spcBef>
              <a:buNone/>
            </a:pPr>
            <a:r>
              <a:rPr lang="fr-FR" sz="3200" b="1" i="0" dirty="0" smtClean="0">
                <a:solidFill>
                  <a:srgbClr val="C00000"/>
                </a:solidFill>
                <a:latin typeface="Arial"/>
                <a:ea typeface="+mj-ea"/>
                <a:cs typeface="+mj-cs"/>
              </a:rPr>
              <a:t>Exercice</a:t>
            </a:r>
            <a:br>
              <a:rPr lang="fr-FR" sz="3200" b="1" i="0" dirty="0" smtClean="0">
                <a:solidFill>
                  <a:srgbClr val="C00000"/>
                </a:solidFill>
                <a:latin typeface="Arial"/>
                <a:ea typeface="+mj-ea"/>
                <a:cs typeface="+mj-cs"/>
              </a:rPr>
            </a:br>
            <a:r>
              <a:rPr lang="fr-FR" sz="3200" b="1" i="0" dirty="0" smtClean="0">
                <a:solidFill>
                  <a:srgbClr val="C00000"/>
                </a:solidFill>
                <a:latin typeface="Arial"/>
                <a:ea typeface="+mj-ea"/>
                <a:cs typeface="+mj-cs"/>
              </a:rPr>
              <a:t>« Trouver des informations climatiques sur ci:grasp »</a:t>
            </a:r>
            <a:endParaRPr lang="fr-FR" sz="3200" b="1" i="0" dirty="0">
              <a:solidFill>
                <a:srgbClr val="C00000"/>
              </a:solidFill>
              <a:latin typeface="Arial"/>
              <a:ea typeface="+mj-ea"/>
              <a:cs typeface="+mj-cs"/>
            </a:endParaRPr>
          </a:p>
        </p:txBody>
      </p:sp>
      <p:sp>
        <p:nvSpPr>
          <p:cNvPr id="14339" name="Untertitel 2"/>
          <p:cNvSpPr>
            <a:spLocks noGrp="1"/>
          </p:cNvSpPr>
          <p:nvPr>
            <p:ph type="subTitle" sz="quarter" idx="1"/>
          </p:nvPr>
        </p:nvSpPr>
        <p:spPr>
          <a:xfrm>
            <a:off x="1039813" y="3572132"/>
            <a:ext cx="7034212" cy="1752600"/>
          </a:xfrm>
        </p:spPr>
        <p:txBody>
          <a:bodyPr/>
          <a:lstStyle/>
          <a:p>
            <a:pPr marL="0" indent="0" algn="ctr">
              <a:buNone/>
            </a:pPr>
            <a:r>
              <a:rPr lang="fr-FR" sz="2800" b="0" i="0" dirty="0" smtClean="0"/>
              <a:t>http://www.cigrasp.org</a:t>
            </a:r>
            <a:endParaRPr lang="fr-FR" sz="2800" b="0" i="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l">
              <a:spcBef>
                <a:spcPct val="0"/>
              </a:spcBef>
              <a:buNone/>
            </a:pPr>
            <a:r>
              <a:rPr lang="fr-FR" sz="2400" b="1" i="0" dirty="0" smtClean="0">
                <a:solidFill>
                  <a:srgbClr val="669900"/>
                </a:solidFill>
                <a:latin typeface="Arial"/>
              </a:rPr>
              <a:t>Étude de cas</a:t>
            </a:r>
            <a:br>
              <a:rPr lang="fr-FR" sz="2400" b="1" i="0" dirty="0" smtClean="0">
                <a:solidFill>
                  <a:srgbClr val="669900"/>
                </a:solidFill>
                <a:latin typeface="Arial"/>
              </a:rPr>
            </a:br>
            <a:r>
              <a:rPr lang="fr-FR" sz="2400" b="1" i="0" dirty="0" smtClean="0">
                <a:solidFill>
                  <a:srgbClr val="669900"/>
                </a:solidFill>
                <a:latin typeface="Arial"/>
                <a:hlinkClick r:id="rId3"/>
              </a:rPr>
              <a:t>http://www.cigrasp.org</a:t>
            </a:r>
            <a:r>
              <a:rPr lang="fr-FR" sz="2400" b="1" i="0" dirty="0" smtClean="0">
                <a:solidFill>
                  <a:srgbClr val="669900"/>
                </a:solidFill>
                <a:latin typeface="Arial"/>
              </a:rPr>
              <a:t> </a:t>
            </a:r>
            <a:endParaRPr lang="fr-FR" dirty="0" smtClean="0"/>
          </a:p>
        </p:txBody>
      </p:sp>
      <p:sp>
        <p:nvSpPr>
          <p:cNvPr id="4099" name="Content Placeholder 2"/>
          <p:cNvSpPr>
            <a:spLocks noGrp="1"/>
          </p:cNvSpPr>
          <p:nvPr>
            <p:ph idx="1"/>
          </p:nvPr>
        </p:nvSpPr>
        <p:spPr/>
        <p:txBody>
          <a:bodyPr/>
          <a:lstStyle/>
          <a:p>
            <a:pPr marL="179405" lvl="1" indent="-179405" algn="l">
              <a:spcBef>
                <a:spcPct val="20000"/>
              </a:spcBef>
              <a:buClr>
                <a:srgbClr val="669900"/>
              </a:buClr>
              <a:buFont typeface="Wingdings"/>
              <a:buChar char="§"/>
            </a:pPr>
            <a:r>
              <a:rPr lang="fr-FR" sz="1600" b="1" i="0" baseline="0" dirty="0" smtClean="0">
                <a:solidFill>
                  <a:srgbClr val="000000"/>
                </a:solidFill>
                <a:latin typeface="Arial"/>
                <a:ea typeface="+mn-ea"/>
                <a:cs typeface="Arial"/>
              </a:rPr>
              <a:t>Comment effectuer les tâches</a:t>
            </a:r>
          </a:p>
          <a:p>
            <a:pPr marL="358811" lvl="2" indent="-179405" algn="l">
              <a:spcBef>
                <a:spcPct val="20000"/>
              </a:spcBef>
              <a:buClr>
                <a:srgbClr val="999999"/>
              </a:buClr>
              <a:buFont typeface="Wingdings"/>
              <a:buChar char="§"/>
            </a:pPr>
            <a:r>
              <a:rPr lang="fr-FR" sz="1600" i="0" u="sng" baseline="0" dirty="0" smtClean="0">
                <a:solidFill>
                  <a:srgbClr val="000000"/>
                </a:solidFill>
                <a:latin typeface="Arial"/>
                <a:ea typeface="+mn-ea"/>
                <a:cs typeface="Arial"/>
              </a:rPr>
              <a:t>“Contexte” </a:t>
            </a:r>
            <a:r>
              <a:rPr lang="fr-FR" sz="1600" i="0" baseline="0" dirty="0" smtClean="0">
                <a:solidFill>
                  <a:srgbClr val="000000"/>
                </a:solidFill>
                <a:latin typeface="Arial"/>
                <a:ea typeface="+mn-ea"/>
                <a:cs typeface="Arial"/>
              </a:rPr>
              <a:t>fournit des informations contextuelles sur votre jeu de rôles</a:t>
            </a:r>
          </a:p>
          <a:p>
            <a:pPr marL="358811" lvl="2" indent="-179405" algn="l">
              <a:spcBef>
                <a:spcPct val="20000"/>
              </a:spcBef>
              <a:buClr>
                <a:srgbClr val="999999"/>
              </a:buClr>
              <a:buFont typeface="Wingdings"/>
              <a:buChar char="§"/>
            </a:pPr>
            <a:r>
              <a:rPr lang="fr-FR" sz="1600" i="0" u="sng" baseline="0" dirty="0" smtClean="0">
                <a:solidFill>
                  <a:srgbClr val="000000"/>
                </a:solidFill>
                <a:latin typeface="Arial"/>
                <a:ea typeface="+mn-ea"/>
                <a:cs typeface="Arial"/>
              </a:rPr>
              <a:t>“Votre tâche”</a:t>
            </a:r>
            <a:r>
              <a:rPr lang="fr-FR" sz="1600" i="0" baseline="0" dirty="0" smtClean="0">
                <a:solidFill>
                  <a:srgbClr val="000000"/>
                </a:solidFill>
                <a:latin typeface="Arial"/>
                <a:ea typeface="+mn-ea"/>
                <a:cs typeface="Arial"/>
              </a:rPr>
              <a:t> décrit votre mission spécifique pour cet exercice</a:t>
            </a:r>
          </a:p>
          <a:p>
            <a:pPr marL="358811" lvl="2" indent="-179405" algn="l">
              <a:spcBef>
                <a:spcPct val="20000"/>
              </a:spcBef>
              <a:buClr>
                <a:srgbClr val="999999"/>
              </a:buClr>
              <a:buFont typeface="Wingdings"/>
              <a:buChar char="§"/>
            </a:pPr>
            <a:r>
              <a:rPr lang="fr-FR" sz="1600" i="0" baseline="0" dirty="0" smtClean="0">
                <a:solidFill>
                  <a:srgbClr val="000000"/>
                </a:solidFill>
                <a:latin typeface="Arial"/>
                <a:ea typeface="+mn-ea"/>
                <a:cs typeface="Arial"/>
              </a:rPr>
              <a:t>Suivez les </a:t>
            </a:r>
            <a:r>
              <a:rPr lang="fr-FR" sz="1600" i="0" u="sng" baseline="0" dirty="0" smtClean="0">
                <a:solidFill>
                  <a:srgbClr val="000000"/>
                </a:solidFill>
                <a:latin typeface="Arial"/>
                <a:ea typeface="+mn-ea"/>
                <a:cs typeface="Arial"/>
              </a:rPr>
              <a:t>descriptions</a:t>
            </a:r>
          </a:p>
          <a:p>
            <a:pPr marL="358811" lvl="2" indent="-179405" algn="l">
              <a:spcBef>
                <a:spcPct val="20000"/>
              </a:spcBef>
              <a:buClr>
                <a:srgbClr val="999999"/>
              </a:buClr>
              <a:buFont typeface="Wingdings"/>
              <a:buChar char="§"/>
            </a:pPr>
            <a:r>
              <a:rPr lang="fr-FR" sz="1600" i="1" u="sng" baseline="0" dirty="0" smtClean="0">
                <a:solidFill>
                  <a:srgbClr val="000000"/>
                </a:solidFill>
                <a:latin typeface="Arial"/>
                <a:ea typeface="+mn-ea"/>
                <a:cs typeface="Arial"/>
              </a:rPr>
              <a:t>1.A.1</a:t>
            </a:r>
            <a:r>
              <a:rPr lang="fr-FR" sz="1600" i="1" baseline="0" dirty="0" smtClean="0">
                <a:solidFill>
                  <a:srgbClr val="000000"/>
                </a:solidFill>
                <a:latin typeface="Arial"/>
                <a:ea typeface="+mn-ea"/>
                <a:cs typeface="Arial"/>
              </a:rPr>
              <a:t> </a:t>
            </a:r>
            <a:r>
              <a:rPr lang="fr-FR" sz="1600" i="0" baseline="0" dirty="0" smtClean="0">
                <a:solidFill>
                  <a:srgbClr val="000000"/>
                </a:solidFill>
                <a:latin typeface="Arial"/>
                <a:ea typeface="+mn-ea"/>
                <a:cs typeface="Arial"/>
              </a:rPr>
              <a:t>-&gt; questions auxquelles il faut répondre</a:t>
            </a:r>
            <a:endParaRPr lang="fr-FR" dirty="0" smtClean="0"/>
          </a:p>
          <a:p>
            <a:pPr marL="179405" lvl="1" indent="-179405" algn="l">
              <a:spcBef>
                <a:spcPct val="20000"/>
              </a:spcBef>
              <a:buClr>
                <a:srgbClr val="669900"/>
              </a:buClr>
              <a:buFont typeface="Wingdings"/>
              <a:buChar char="§"/>
            </a:pPr>
            <a:endParaRPr lang="fr-FR" b="0" dirty="0" smtClean="0"/>
          </a:p>
          <a:p>
            <a:pPr marL="179405" lvl="1" indent="-179405" algn="l">
              <a:spcBef>
                <a:spcPct val="20000"/>
              </a:spcBef>
              <a:buClr>
                <a:srgbClr val="669900"/>
              </a:buClr>
              <a:buFont typeface="Wingdings"/>
              <a:buChar char="§"/>
            </a:pPr>
            <a:r>
              <a:rPr lang="fr-FR" sz="1800" i="0" baseline="0" dirty="0" smtClean="0">
                <a:solidFill>
                  <a:srgbClr val="000000"/>
                </a:solidFill>
                <a:latin typeface="Arial"/>
                <a:ea typeface="+mn-ea"/>
                <a:cs typeface="Arial"/>
              </a:rPr>
              <a:t>3 exercices</a:t>
            </a:r>
          </a:p>
          <a:p>
            <a:pPr marL="358811" lvl="2" indent="-179405" algn="l">
              <a:spcBef>
                <a:spcPct val="20000"/>
              </a:spcBef>
              <a:buClr>
                <a:srgbClr val="999999"/>
              </a:buClr>
              <a:buFont typeface="Wingdings"/>
              <a:buChar char="§"/>
            </a:pPr>
            <a:r>
              <a:rPr lang="fr-FR" sz="1600" i="0" baseline="0" dirty="0" smtClean="0">
                <a:solidFill>
                  <a:srgbClr val="000000"/>
                </a:solidFill>
                <a:latin typeface="Arial"/>
                <a:ea typeface="+mn-ea"/>
                <a:cs typeface="Arial"/>
              </a:rPr>
              <a:t>Exercice 1A+B : Analyse des stimuli de changement climatique dans l'exemple de la Tunisie </a:t>
            </a:r>
            <a:br>
              <a:rPr lang="fr-FR" sz="1600" i="0" baseline="0" dirty="0" smtClean="0">
                <a:solidFill>
                  <a:srgbClr val="000000"/>
                </a:solidFill>
                <a:latin typeface="Arial"/>
                <a:ea typeface="+mn-ea"/>
                <a:cs typeface="Arial"/>
              </a:rPr>
            </a:br>
            <a:r>
              <a:rPr lang="fr-FR" sz="1600" b="1" i="0" baseline="0" dirty="0" smtClean="0">
                <a:solidFill>
                  <a:srgbClr val="C00000"/>
                </a:solidFill>
                <a:latin typeface="Arial"/>
                <a:ea typeface="+mn-ea"/>
                <a:cs typeface="Arial"/>
              </a:rPr>
              <a:t>~ 25 min</a:t>
            </a:r>
          </a:p>
          <a:p>
            <a:pPr marL="358811" lvl="2" indent="-179405" algn="l">
              <a:spcBef>
                <a:spcPct val="20000"/>
              </a:spcBef>
              <a:buClr>
                <a:srgbClr val="999999"/>
              </a:buClr>
              <a:buFont typeface="Wingdings"/>
              <a:buChar char="§"/>
            </a:pPr>
            <a:r>
              <a:rPr lang="fr-FR" sz="1600" i="0" baseline="0" dirty="0" smtClean="0">
                <a:solidFill>
                  <a:srgbClr val="000000"/>
                </a:solidFill>
                <a:latin typeface="Arial"/>
                <a:ea typeface="+mn-ea"/>
                <a:cs typeface="Arial"/>
              </a:rPr>
              <a:t>Exercice 2 : Analyse des impacts du changement climatique à partir de l'exemple de l'Indonésie</a:t>
            </a:r>
            <a:br>
              <a:rPr lang="fr-FR" sz="1600" i="0" baseline="0" dirty="0" smtClean="0">
                <a:solidFill>
                  <a:srgbClr val="000000"/>
                </a:solidFill>
                <a:latin typeface="Arial"/>
                <a:ea typeface="+mn-ea"/>
                <a:cs typeface="Arial"/>
              </a:rPr>
            </a:br>
            <a:r>
              <a:rPr lang="fr-FR" sz="1600" i="0" baseline="0" dirty="0" smtClean="0">
                <a:solidFill>
                  <a:srgbClr val="C00000"/>
                </a:solidFill>
                <a:latin typeface="Arial"/>
                <a:ea typeface="+mn-ea"/>
                <a:cs typeface="Arial"/>
              </a:rPr>
              <a:t> </a:t>
            </a:r>
            <a:r>
              <a:rPr lang="fr-FR" sz="1600" b="1" i="0" baseline="0" dirty="0" smtClean="0">
                <a:solidFill>
                  <a:srgbClr val="C00000"/>
                </a:solidFill>
                <a:latin typeface="Arial"/>
                <a:ea typeface="+mn-ea"/>
                <a:cs typeface="Arial"/>
              </a:rPr>
              <a:t>~ 25 min</a:t>
            </a:r>
            <a:endParaRPr lang="fr-FR" sz="1600" b="1" dirty="0" smtClean="0"/>
          </a:p>
          <a:p>
            <a:pPr marL="358811" lvl="2" indent="-179405" algn="l">
              <a:spcBef>
                <a:spcPct val="20000"/>
              </a:spcBef>
              <a:buClr>
                <a:srgbClr val="999999"/>
              </a:buClr>
              <a:buFont typeface="Wingdings"/>
              <a:buChar char="§"/>
            </a:pPr>
            <a:r>
              <a:rPr lang="fr-FR" sz="1600" i="0" baseline="0" dirty="0" smtClean="0">
                <a:solidFill>
                  <a:srgbClr val="000000"/>
                </a:solidFill>
                <a:latin typeface="Arial"/>
                <a:ea typeface="+mn-ea"/>
                <a:cs typeface="Arial"/>
              </a:rPr>
              <a:t>Exercice 3 : Comprendre les causes et les effets grâce aux chaînes d'impacts climatiques </a:t>
            </a:r>
            <a:br>
              <a:rPr lang="fr-FR" sz="1600" i="0" baseline="0" dirty="0" smtClean="0">
                <a:solidFill>
                  <a:srgbClr val="000000"/>
                </a:solidFill>
                <a:latin typeface="Arial"/>
                <a:ea typeface="+mn-ea"/>
                <a:cs typeface="Arial"/>
              </a:rPr>
            </a:br>
            <a:r>
              <a:rPr lang="fr-FR" sz="1600" b="1" i="0" baseline="0" dirty="0" smtClean="0">
                <a:solidFill>
                  <a:srgbClr val="C00000"/>
                </a:solidFill>
                <a:latin typeface="Arial"/>
                <a:ea typeface="+mn-ea"/>
                <a:cs typeface="Arial"/>
              </a:rPr>
              <a:t> ~ 20 min</a:t>
            </a:r>
            <a:endParaRPr lang="fr-FR" sz="1600" b="1" dirty="0" smtClean="0">
              <a:solidFill>
                <a:srgbClr val="C00000"/>
              </a:solidFill>
            </a:endParaRPr>
          </a:p>
          <a:p>
            <a:pPr marL="179405" lvl="1" indent="-179405" algn="l">
              <a:spcBef>
                <a:spcPct val="20000"/>
              </a:spcBef>
              <a:buClr>
                <a:srgbClr val="669900"/>
              </a:buClr>
              <a:buFont typeface="Wingdings"/>
              <a:buChar char="§"/>
            </a:pPr>
            <a:endParaRPr lang="fr-FR" dirty="0" smtClean="0"/>
          </a:p>
        </p:txBody>
      </p:sp>
      <p:sp>
        <p:nvSpPr>
          <p:cNvPr id="4" name="Textfeld 3"/>
          <p:cNvSpPr txBox="1">
            <a:spLocks noChangeArrowheads="1"/>
          </p:cNvSpPr>
          <p:nvPr/>
        </p:nvSpPr>
        <p:spPr bwMode="auto">
          <a:xfrm>
            <a:off x="5457825" y="2874418"/>
            <a:ext cx="3686175" cy="1200329"/>
          </a:xfrm>
          <a:prstGeom prst="rect">
            <a:avLst/>
          </a:prstGeom>
          <a:noFill/>
          <a:ln w="9525">
            <a:noFill/>
            <a:miter lim="800000"/>
            <a:headEnd/>
            <a:tailEnd/>
          </a:ln>
        </p:spPr>
        <p:txBody>
          <a:bodyPr>
            <a:spAutoFit/>
          </a:bodyPr>
          <a:lstStyle/>
          <a:p>
            <a:pPr algn="l">
              <a:buNone/>
            </a:pPr>
            <a:r>
              <a:rPr lang="fr-FR" sz="1800" b="1" i="0" dirty="0" smtClean="0">
                <a:solidFill>
                  <a:srgbClr val="000000"/>
                </a:solidFill>
                <a:latin typeface="Arial"/>
                <a:cs typeface="Arial"/>
              </a:rPr>
              <a:t>Faites un exercice à la fois. </a:t>
            </a:r>
          </a:p>
          <a:p>
            <a:pPr algn="l">
              <a:buNone/>
            </a:pPr>
            <a:r>
              <a:rPr lang="fr-FR" sz="1800" b="1" i="0" dirty="0" smtClean="0">
                <a:solidFill>
                  <a:srgbClr val="000000"/>
                </a:solidFill>
                <a:latin typeface="Arial"/>
                <a:cs typeface="Arial"/>
              </a:rPr>
              <a:t>Entre deux, nous allons prendre le temps de discuter de vos résultats</a:t>
            </a:r>
            <a:endParaRPr lang="fr-FR" sz="18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l">
              <a:spcBef>
                <a:spcPct val="0"/>
              </a:spcBef>
              <a:buNone/>
            </a:pPr>
            <a:r>
              <a:rPr lang="fr-FR" sz="2400" b="1" i="0" dirty="0" smtClean="0">
                <a:solidFill>
                  <a:srgbClr val="669900"/>
                </a:solidFill>
                <a:latin typeface="Arial"/>
              </a:rPr>
              <a:t>Exercice 1A+B :</a:t>
            </a:r>
            <a:br>
              <a:rPr lang="fr-FR" sz="2400" b="1" i="0" dirty="0" smtClean="0">
                <a:solidFill>
                  <a:srgbClr val="669900"/>
                </a:solidFill>
                <a:latin typeface="Arial"/>
              </a:rPr>
            </a:br>
            <a:r>
              <a:rPr lang="fr-FR" sz="2400" b="1" i="0" dirty="0" smtClean="0">
                <a:solidFill>
                  <a:srgbClr val="669900"/>
                </a:solidFill>
                <a:latin typeface="Arial"/>
              </a:rPr>
              <a:t> Analyse de stimuli de changement climatique </a:t>
            </a:r>
            <a:endParaRPr lang="fr-FR" dirty="0" smtClean="0"/>
          </a:p>
        </p:txBody>
      </p:sp>
      <p:sp>
        <p:nvSpPr>
          <p:cNvPr id="4099" name="Content Placeholder 2"/>
          <p:cNvSpPr>
            <a:spLocks noGrp="1"/>
          </p:cNvSpPr>
          <p:nvPr>
            <p:ph idx="1"/>
          </p:nvPr>
        </p:nvSpPr>
        <p:spPr/>
        <p:txBody>
          <a:bodyPr/>
          <a:lstStyle/>
          <a:p>
            <a:pPr marL="179405" lvl="1" indent="-179405" algn="l">
              <a:spcBef>
                <a:spcPct val="20000"/>
              </a:spcBef>
              <a:buNone/>
            </a:pPr>
            <a:r>
              <a:rPr lang="fr-FR" sz="1800" b="1" i="0" u="sng" baseline="0" dirty="0" smtClean="0">
                <a:solidFill>
                  <a:srgbClr val="000000"/>
                </a:solidFill>
                <a:latin typeface="Arial"/>
                <a:ea typeface="+mn-ea"/>
                <a:cs typeface="Arial"/>
              </a:rPr>
              <a:t>Contexte</a:t>
            </a:r>
          </a:p>
          <a:p>
            <a:pPr marL="179405" lvl="1" indent="-179405" algn="l">
              <a:spcBef>
                <a:spcPct val="20000"/>
              </a:spcBef>
              <a:buClr>
                <a:srgbClr val="669900"/>
              </a:buClr>
              <a:buFont typeface="Wingdings"/>
              <a:buChar char="§"/>
            </a:pPr>
            <a:r>
              <a:rPr lang="fr-FR" sz="1800" b="1" i="0" baseline="0" dirty="0" smtClean="0">
                <a:solidFill>
                  <a:srgbClr val="000000"/>
                </a:solidFill>
                <a:latin typeface="Arial"/>
                <a:ea typeface="+mn-ea"/>
                <a:cs typeface="Arial"/>
              </a:rPr>
              <a:t>Vous êtes un responsable au Ministère de l'agriculture en Tunisie. Le développement stratégique fait partie de vos responsabilités.</a:t>
            </a:r>
          </a:p>
          <a:p>
            <a:pPr marL="179405" lvl="1" indent="-179405" algn="l">
              <a:spcBef>
                <a:spcPct val="20000"/>
              </a:spcBef>
              <a:buClr>
                <a:srgbClr val="669900"/>
              </a:buClr>
              <a:buFont typeface="Wingdings"/>
              <a:buChar char="§"/>
            </a:pPr>
            <a:r>
              <a:rPr lang="fr-FR" sz="1800" b="1" i="0" baseline="0" dirty="0" smtClean="0">
                <a:solidFill>
                  <a:srgbClr val="000000"/>
                </a:solidFill>
                <a:latin typeface="Arial"/>
                <a:ea typeface="+mn-ea"/>
                <a:cs typeface="Arial"/>
              </a:rPr>
              <a:t>Votre supérieur vous demande de préparer un document contextuel sur les impacts du changement climatique, notamment en matière de modifications de températures et de précipitations à l'horizon 2035. </a:t>
            </a:r>
          </a:p>
          <a:p>
            <a:pPr marL="179405" lvl="1" indent="-179405" algn="l">
              <a:spcBef>
                <a:spcPct val="20000"/>
              </a:spcBef>
              <a:buClr>
                <a:srgbClr val="669900"/>
              </a:buClr>
              <a:buFont typeface="Wingdings"/>
              <a:buChar char="§"/>
            </a:pPr>
            <a:r>
              <a:rPr lang="fr-FR" sz="1800" b="1" i="0" baseline="0" dirty="0" smtClean="0">
                <a:solidFill>
                  <a:srgbClr val="000000"/>
                </a:solidFill>
                <a:latin typeface="Arial"/>
                <a:ea typeface="+mn-ea"/>
                <a:cs typeface="Arial"/>
              </a:rPr>
              <a:t>Le modèle climatique HadCM3 constitue la norme officielle dans votre Ministère.</a:t>
            </a:r>
          </a:p>
          <a:p>
            <a:pPr marL="179405" lvl="1" indent="-179405" algn="l">
              <a:spcBef>
                <a:spcPct val="20000"/>
              </a:spcBef>
              <a:buClr>
                <a:srgbClr val="669900"/>
              </a:buClr>
              <a:buFont typeface="Wingdings"/>
              <a:buChar char="§"/>
            </a:pPr>
            <a:endParaRPr lang="fr-FR" dirty="0" smtClean="0"/>
          </a:p>
          <a:p>
            <a:pPr marL="179405" lvl="1" indent="-179405" algn="l">
              <a:spcBef>
                <a:spcPct val="20000"/>
              </a:spcBef>
              <a:buNone/>
            </a:pPr>
            <a:r>
              <a:rPr lang="fr-FR" sz="1800" b="1" i="0" u="sng" baseline="0" dirty="0" smtClean="0">
                <a:solidFill>
                  <a:srgbClr val="000000"/>
                </a:solidFill>
                <a:latin typeface="Arial"/>
                <a:ea typeface="+mn-ea"/>
                <a:cs typeface="Arial"/>
              </a:rPr>
              <a:t>Votre tâche</a:t>
            </a:r>
          </a:p>
          <a:p>
            <a:pPr marL="179405" lvl="1" indent="-179405" algn="l">
              <a:spcBef>
                <a:spcPct val="20000"/>
              </a:spcBef>
              <a:buClr>
                <a:srgbClr val="669900"/>
              </a:buClr>
              <a:buFont typeface="Wingdings"/>
              <a:buChar char="§"/>
            </a:pPr>
            <a:r>
              <a:rPr lang="fr-FR" sz="1800" b="1" i="0" baseline="0" dirty="0" smtClean="0">
                <a:solidFill>
                  <a:srgbClr val="000000"/>
                </a:solidFill>
                <a:latin typeface="Arial"/>
                <a:ea typeface="+mn-ea"/>
                <a:cs typeface="Arial"/>
              </a:rPr>
              <a:t>Partie A : Utilisez la carte interactive comme point de départ</a:t>
            </a:r>
            <a:endParaRPr lang="fr-FR" dirty="0" smtClean="0"/>
          </a:p>
          <a:p>
            <a:pPr marL="179405" lvl="1" indent="-179405" algn="l">
              <a:spcBef>
                <a:spcPct val="20000"/>
              </a:spcBef>
              <a:buClr>
                <a:srgbClr val="669900"/>
              </a:buClr>
              <a:buFont typeface="Wingdings"/>
              <a:buChar char="§"/>
            </a:pPr>
            <a:r>
              <a:rPr lang="fr-FR" sz="1800" b="1" i="0" baseline="0" dirty="0" smtClean="0">
                <a:solidFill>
                  <a:srgbClr val="000000"/>
                </a:solidFill>
                <a:latin typeface="Arial"/>
                <a:ea typeface="+mn-ea"/>
                <a:cs typeface="Arial"/>
              </a:rPr>
              <a:t>Partie B : Utilisez le générateur de diagrammes climatiques pour vérifier vos résultats</a:t>
            </a:r>
            <a:endParaRPr lang="fr-FR"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3"/>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16257" y="822728"/>
            <a:ext cx="7526338" cy="741362"/>
          </a:xfrm>
        </p:spPr>
        <p:txBody>
          <a:bodyPr/>
          <a:lstStyle/>
          <a:p>
            <a:pPr algn="l">
              <a:spcBef>
                <a:spcPct val="0"/>
              </a:spcBef>
              <a:buNone/>
            </a:pPr>
            <a:r>
              <a:rPr lang="fr-FR" sz="2400" b="1" i="0" dirty="0" smtClean="0">
                <a:solidFill>
                  <a:srgbClr val="669900"/>
                </a:solidFill>
                <a:latin typeface="Arial"/>
              </a:rPr>
              <a:t>Exercice 2 :</a:t>
            </a:r>
            <a:br>
              <a:rPr lang="fr-FR" sz="2400" b="1" i="0" dirty="0" smtClean="0">
                <a:solidFill>
                  <a:srgbClr val="669900"/>
                </a:solidFill>
                <a:latin typeface="Arial"/>
              </a:rPr>
            </a:br>
            <a:r>
              <a:rPr lang="fr-FR" sz="2400" b="1" i="0" dirty="0" smtClean="0">
                <a:solidFill>
                  <a:srgbClr val="669900"/>
                </a:solidFill>
                <a:latin typeface="Arial"/>
              </a:rPr>
              <a:t> Analyse des impacts du changement climatique</a:t>
            </a:r>
            <a:endParaRPr lang="fr-FR" dirty="0" smtClean="0"/>
          </a:p>
        </p:txBody>
      </p:sp>
      <p:sp>
        <p:nvSpPr>
          <p:cNvPr id="4099" name="Content Placeholder 2"/>
          <p:cNvSpPr>
            <a:spLocks noGrp="1"/>
          </p:cNvSpPr>
          <p:nvPr>
            <p:ph idx="1"/>
          </p:nvPr>
        </p:nvSpPr>
        <p:spPr>
          <a:xfrm>
            <a:off x="429903" y="1762528"/>
            <a:ext cx="8154537" cy="4213225"/>
          </a:xfrm>
        </p:spPr>
        <p:txBody>
          <a:bodyPr/>
          <a:lstStyle/>
          <a:p>
            <a:pPr marL="179405" lvl="1" indent="-179405" algn="l">
              <a:spcBef>
                <a:spcPct val="20000"/>
              </a:spcBef>
              <a:buNone/>
            </a:pPr>
            <a:r>
              <a:rPr lang="fr-FR" sz="1800" b="1" i="0" u="sng" baseline="0" dirty="0" smtClean="0">
                <a:solidFill>
                  <a:srgbClr val="000000"/>
                </a:solidFill>
                <a:latin typeface="Arial"/>
                <a:ea typeface="+mn-ea"/>
                <a:cs typeface="Arial"/>
              </a:rPr>
              <a:t>Contexte</a:t>
            </a:r>
          </a:p>
          <a:p>
            <a:pPr marL="179405" lvl="1" indent="-179405" algn="l">
              <a:spcBef>
                <a:spcPct val="20000"/>
              </a:spcBef>
              <a:buClr>
                <a:srgbClr val="669900"/>
              </a:buClr>
              <a:buFont typeface="Wingdings"/>
              <a:buChar char="§"/>
            </a:pPr>
            <a:r>
              <a:rPr lang="fr-FR" sz="1800" b="1" i="0" baseline="0" dirty="0" smtClean="0">
                <a:solidFill>
                  <a:srgbClr val="000000"/>
                </a:solidFill>
                <a:latin typeface="Arial"/>
                <a:ea typeface="+mn-ea"/>
                <a:cs typeface="Arial"/>
              </a:rPr>
              <a:t>Vous êtes nommé membre du groupe consultatif sur le changement climatique du gouvernement d'Indonésie. </a:t>
            </a:r>
          </a:p>
          <a:p>
            <a:pPr marL="179405" lvl="1" indent="-179405" algn="l">
              <a:spcBef>
                <a:spcPct val="20000"/>
              </a:spcBef>
              <a:buClr>
                <a:srgbClr val="669900"/>
              </a:buClr>
              <a:buFont typeface="Wingdings"/>
              <a:buChar char="§"/>
            </a:pPr>
            <a:r>
              <a:rPr lang="fr-FR" sz="1800" b="1" i="0" baseline="0" dirty="0" smtClean="0">
                <a:solidFill>
                  <a:srgbClr val="000000"/>
                </a:solidFill>
                <a:latin typeface="Arial"/>
                <a:ea typeface="+mn-ea"/>
                <a:cs typeface="Arial"/>
              </a:rPr>
              <a:t>L'élévation du niveau de la mer est appelée à constituer une grande menace pour le pays, mais les impacts éventuels ne sont pas encore pris en compte dans la gestion des côtes et des îlots en Indonésie. </a:t>
            </a:r>
          </a:p>
          <a:p>
            <a:pPr marL="179405" lvl="1" indent="-179405" algn="l">
              <a:spcBef>
                <a:spcPct val="20000"/>
              </a:spcBef>
              <a:buClr>
                <a:srgbClr val="669900"/>
              </a:buClr>
              <a:buFont typeface="Wingdings"/>
              <a:buChar char="§"/>
            </a:pPr>
            <a:r>
              <a:rPr lang="fr-FR" sz="1800" b="1" i="0" baseline="0" dirty="0" smtClean="0">
                <a:solidFill>
                  <a:srgbClr val="000000"/>
                </a:solidFill>
                <a:latin typeface="Arial"/>
                <a:ea typeface="+mn-ea"/>
                <a:cs typeface="Arial"/>
              </a:rPr>
              <a:t>Vous êtes appelé à préparer un document d'information générale qui met en évidence les impacts de l'élévation du niveau de la mer sur les systèmes sociaux et écologiques et sur les zones les plus vulnérables, comme base pour la révision des plans de gestion.</a:t>
            </a:r>
          </a:p>
          <a:p>
            <a:pPr marL="179405" lvl="1" indent="-179405" algn="l">
              <a:spcBef>
                <a:spcPct val="20000"/>
              </a:spcBef>
              <a:buNone/>
            </a:pPr>
            <a:r>
              <a:rPr lang="fr-FR" sz="1800" b="1" i="0" u="sng" baseline="0" dirty="0" smtClean="0">
                <a:solidFill>
                  <a:srgbClr val="000000"/>
                </a:solidFill>
                <a:latin typeface="Arial"/>
                <a:ea typeface="+mn-ea"/>
                <a:cs typeface="Arial"/>
              </a:rPr>
              <a:t>Votre tâche</a:t>
            </a:r>
          </a:p>
          <a:p>
            <a:pPr marL="179405" lvl="1" indent="-179405" algn="l">
              <a:spcBef>
                <a:spcPct val="20000"/>
              </a:spcBef>
              <a:buClr>
                <a:srgbClr val="669900"/>
              </a:buClr>
              <a:buFont typeface="Wingdings"/>
              <a:buChar char="§"/>
            </a:pPr>
            <a:r>
              <a:rPr lang="fr-FR" sz="1800" b="1" i="0" baseline="0" dirty="0" smtClean="0">
                <a:solidFill>
                  <a:srgbClr val="000000"/>
                </a:solidFill>
                <a:latin typeface="Arial"/>
                <a:ea typeface="+mn-ea"/>
                <a:cs typeface="Arial"/>
              </a:rPr>
              <a:t>Trouvez et analysez les informations sur les impacts de l'élévation du niveau de la mer en Indonésie, disponibles sur ci:grasp. </a:t>
            </a:r>
          </a:p>
          <a:p>
            <a:pPr marL="179405" lvl="1" indent="-179405" algn="l">
              <a:spcBef>
                <a:spcPct val="20000"/>
              </a:spcBef>
              <a:buClr>
                <a:srgbClr val="669900"/>
              </a:buClr>
              <a:buFont typeface="Wingdings"/>
              <a:buChar char="§"/>
            </a:pPr>
            <a:r>
              <a:rPr lang="fr-FR" sz="1800" b="1" i="0" baseline="0" dirty="0" smtClean="0">
                <a:solidFill>
                  <a:srgbClr val="000000"/>
                </a:solidFill>
                <a:latin typeface="Arial"/>
                <a:ea typeface="+mn-ea"/>
                <a:cs typeface="Arial"/>
              </a:rPr>
              <a:t>Utilisez ces informations pour déterminer quelles zones sont les plus vulnérables aux impacts.</a:t>
            </a:r>
            <a:endParaRPr lang="fr-FR" sz="1800" b="1" i="0" baseline="0" dirty="0">
              <a:solidFill>
                <a:srgbClr val="000000"/>
              </a:solidFill>
              <a:latin typeface="Arial"/>
              <a:ea typeface="+mn-ea"/>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3"/>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l">
              <a:spcBef>
                <a:spcPct val="0"/>
              </a:spcBef>
              <a:buNone/>
            </a:pPr>
            <a:r>
              <a:rPr lang="fr-FR" sz="2400" b="1" i="0" dirty="0" smtClean="0">
                <a:solidFill>
                  <a:srgbClr val="669900"/>
                </a:solidFill>
                <a:latin typeface="Arial"/>
                <a:ea typeface="+mj-ea"/>
                <a:cs typeface="+mj-cs"/>
              </a:rPr>
              <a:t>Réflexion</a:t>
            </a:r>
            <a:endParaRPr lang="fr-FR" sz="2400" b="1" i="0" dirty="0">
              <a:solidFill>
                <a:srgbClr val="669900"/>
              </a:solidFill>
              <a:latin typeface="Arial"/>
              <a:ea typeface="+mj-ea"/>
              <a:cs typeface="+mj-cs"/>
            </a:endParaRPr>
          </a:p>
        </p:txBody>
      </p:sp>
      <p:sp>
        <p:nvSpPr>
          <p:cNvPr id="4099" name="Content Placeholder 2"/>
          <p:cNvSpPr>
            <a:spLocks noGrp="1"/>
          </p:cNvSpPr>
          <p:nvPr>
            <p:ph idx="1"/>
          </p:nvPr>
        </p:nvSpPr>
        <p:spPr/>
        <p:txBody>
          <a:bodyPr/>
          <a:lstStyle/>
          <a:p>
            <a:pPr marL="179405" lvl="1" indent="-179405" algn="l">
              <a:spcBef>
                <a:spcPct val="20000"/>
              </a:spcBef>
              <a:buClr>
                <a:srgbClr val="669900"/>
              </a:buClr>
              <a:buFont typeface="Wingdings"/>
              <a:buChar char="§"/>
            </a:pPr>
            <a:r>
              <a:rPr lang="fr-FR" sz="2400" b="1" i="0" baseline="0" dirty="0" smtClean="0">
                <a:solidFill>
                  <a:srgbClr val="000000"/>
                </a:solidFill>
                <a:latin typeface="Arial"/>
                <a:ea typeface="+mn-ea"/>
                <a:cs typeface="Arial"/>
              </a:rPr>
              <a:t>Quel est le message à retenir?</a:t>
            </a:r>
          </a:p>
          <a:p>
            <a:pPr marL="179405" lvl="1" indent="-179405" algn="l">
              <a:spcBef>
                <a:spcPct val="20000"/>
              </a:spcBef>
              <a:buClr>
                <a:srgbClr val="669900"/>
              </a:buClr>
              <a:buFont typeface="Wingdings"/>
              <a:buChar char="§"/>
            </a:pPr>
            <a:endParaRPr lang="fr-FR" sz="2400" b="1" i="0" baseline="0" dirty="0" smtClean="0">
              <a:solidFill>
                <a:srgbClr val="000000"/>
              </a:solidFill>
              <a:latin typeface="Arial"/>
              <a:ea typeface="+mn-ea"/>
              <a:cs typeface="Arial"/>
            </a:endParaRPr>
          </a:p>
          <a:p>
            <a:pPr marL="179405" lvl="1" indent="-179405" algn="l">
              <a:spcBef>
                <a:spcPct val="20000"/>
              </a:spcBef>
              <a:buClr>
                <a:srgbClr val="669900"/>
              </a:buClr>
              <a:buFont typeface="Wingdings"/>
              <a:buChar char="§"/>
            </a:pPr>
            <a:r>
              <a:rPr lang="fr-FR" sz="2400" b="1" i="0" baseline="0" dirty="0" smtClean="0">
                <a:solidFill>
                  <a:srgbClr val="000000"/>
                </a:solidFill>
                <a:latin typeface="Arial"/>
                <a:ea typeface="+mn-ea"/>
                <a:cs typeface="Arial"/>
              </a:rPr>
              <a:t>A quel niveau de ma vie professionnelle, cela est-il important?</a:t>
            </a:r>
          </a:p>
          <a:p>
            <a:pPr marL="179405" lvl="1" indent="-179405" algn="l">
              <a:spcBef>
                <a:spcPct val="20000"/>
              </a:spcBef>
              <a:buClr>
                <a:srgbClr val="669900"/>
              </a:buClr>
              <a:buFont typeface="Wingdings"/>
              <a:buChar char="§"/>
            </a:pPr>
            <a:endParaRPr lang="fr-FR" sz="2400" b="1" i="0" baseline="0" dirty="0" smtClean="0">
              <a:solidFill>
                <a:srgbClr val="000000"/>
              </a:solidFill>
              <a:latin typeface="Arial"/>
              <a:ea typeface="+mn-ea"/>
              <a:cs typeface="Arial"/>
            </a:endParaRPr>
          </a:p>
          <a:p>
            <a:pPr marL="179405" lvl="1" indent="-179405" algn="l">
              <a:spcBef>
                <a:spcPct val="20000"/>
              </a:spcBef>
              <a:buClr>
                <a:srgbClr val="669900"/>
              </a:buClr>
              <a:buFont typeface="Wingdings"/>
              <a:buChar char="§"/>
            </a:pPr>
            <a:r>
              <a:rPr lang="fr-FR" sz="2400" b="1" i="0" baseline="0" dirty="0" smtClean="0">
                <a:solidFill>
                  <a:srgbClr val="000000"/>
                </a:solidFill>
                <a:latin typeface="Arial"/>
                <a:ea typeface="+mn-ea"/>
                <a:cs typeface="Arial"/>
              </a:rPr>
              <a:t>Comment puis-je améliorer mon travail quotidien avec les connaissances que je viens d'acquérir?</a:t>
            </a:r>
          </a:p>
          <a:p>
            <a:pPr marL="179405" lvl="1" indent="-179405" algn="l">
              <a:spcBef>
                <a:spcPct val="20000"/>
              </a:spcBef>
              <a:buClr>
                <a:srgbClr val="669900"/>
              </a:buClr>
              <a:buFont typeface="Wingdings"/>
              <a:buChar char="§"/>
            </a:pPr>
            <a:endParaRPr lang="fr-FR"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a:spcBef>
                <a:spcPct val="0"/>
              </a:spcBef>
              <a:buNone/>
            </a:pPr>
            <a:r>
              <a:rPr lang="fr-FR" sz="2400" b="1" i="0" dirty="0" smtClean="0">
                <a:solidFill>
                  <a:srgbClr val="669900"/>
                </a:solidFill>
                <a:latin typeface="Arial"/>
                <a:ea typeface="+mj-ea"/>
                <a:cs typeface="+mj-cs"/>
              </a:rPr>
              <a:t>Conditions d’utilisation</a:t>
            </a:r>
            <a:endParaRPr lang="fr-FR" sz="2400" b="1" i="0" dirty="0">
              <a:solidFill>
                <a:srgbClr val="669900"/>
              </a:solidFill>
              <a:latin typeface="Arial"/>
              <a:ea typeface="+mj-ea"/>
              <a:cs typeface="+mj-cs"/>
            </a:endParaRPr>
          </a:p>
        </p:txBody>
      </p:sp>
      <p:sp>
        <p:nvSpPr>
          <p:cNvPr id="4099" name="Content Placeholder 2"/>
          <p:cNvSpPr>
            <a:spLocks noGrp="1"/>
          </p:cNvSpPr>
          <p:nvPr>
            <p:ph idx="1"/>
          </p:nvPr>
        </p:nvSpPr>
        <p:spPr>
          <a:xfrm>
            <a:off x="474333" y="2008188"/>
            <a:ext cx="7634371" cy="4213225"/>
          </a:xfrm>
        </p:spPr>
        <p:txBody>
          <a:bodyPr/>
          <a:lstStyle/>
          <a:p>
            <a:pPr marL="0" indent="0"/>
            <a:r>
              <a:rPr lang="fr-FR" sz="1800" dirty="0" smtClean="0"/>
              <a:t>Le présent module de formation a été élaboré par la GIZ, mandatée par le BMU. Si vous souhaitez adapter cette présentation à vos besoins, veuillez respecter les conditions suivantes :</a:t>
            </a:r>
          </a:p>
          <a:p>
            <a:pPr marL="179405" lvl="1" indent="-179405">
              <a:buFont typeface="Wingdings"/>
              <a:buChar char="§"/>
            </a:pPr>
            <a:r>
              <a:rPr lang="fr-FR" dirty="0" smtClean="0">
                <a:solidFill>
                  <a:srgbClr val="000000"/>
                </a:solidFill>
                <a:latin typeface="Arial"/>
                <a:ea typeface="+mn-ea"/>
                <a:cs typeface="Arial"/>
              </a:rPr>
              <a:t>Le masque des diapositives et l’adresse bibliographique sont obligatoires. Ils ne doivent pas être modifiés ni supprimés.  </a:t>
            </a:r>
          </a:p>
          <a:p>
            <a:pPr marL="179405" lvl="1" indent="-179405">
              <a:buFont typeface="Wingdings"/>
              <a:buChar char="§"/>
            </a:pPr>
            <a:r>
              <a:rPr lang="fr-FR" dirty="0" smtClean="0">
                <a:solidFill>
                  <a:srgbClr val="000000"/>
                </a:solidFill>
                <a:latin typeface="Arial"/>
                <a:ea typeface="+mn-ea"/>
                <a:cs typeface="Arial"/>
              </a:rPr>
              <a:t>Le logo de la GIZ ne peut être supprimé ou déplacé et aucun autre logo ou aucune autre information ne peut être placé(e) dans la zone d’en-tête ou de pied de page. </a:t>
            </a:r>
          </a:p>
          <a:p>
            <a:pPr marL="179405" lvl="1" indent="-179405">
              <a:buFont typeface="Wingdings"/>
              <a:buChar char="§"/>
            </a:pPr>
            <a:r>
              <a:rPr lang="fr-FR" dirty="0" smtClean="0">
                <a:solidFill>
                  <a:srgbClr val="000000"/>
                </a:solidFill>
                <a:latin typeface="Arial"/>
                <a:ea typeface="+mn-ea"/>
                <a:cs typeface="Arial"/>
              </a:rPr>
              <a:t>Pour ajouter votre propre contenu, prière d’utiliser la diapositive vierge à la fin de cette présentation. (Si vous voulez ajouter plus qu’une diapositive, vous pouvez la copier.)</a:t>
            </a:r>
          </a:p>
          <a:p>
            <a:pPr marL="179405" lvl="1" indent="-179405">
              <a:buFont typeface="Wingdings"/>
              <a:buChar char="§"/>
            </a:pPr>
            <a:r>
              <a:rPr lang="fr-FR" dirty="0" smtClean="0">
                <a:solidFill>
                  <a:srgbClr val="000000"/>
                </a:solidFill>
                <a:latin typeface="Arial"/>
                <a:ea typeface="+mn-ea"/>
                <a:cs typeface="Arial"/>
              </a:rPr>
              <a:t>Si vous désirez apporter des changements substantiels au contenu de cette présentation, veuillez contacter </a:t>
            </a:r>
            <a:r>
              <a:rPr lang="fr-FR" sz="1800" u="sng" dirty="0" smtClean="0">
                <a:hlinkClick r:id="rId3"/>
              </a:rPr>
              <a:t>climate@giz.de</a:t>
            </a:r>
            <a:r>
              <a:rPr lang="fr-FR" sz="1800" dirty="0" smtClean="0"/>
              <a:t>.</a:t>
            </a:r>
          </a:p>
          <a:p>
            <a:r>
              <a:rPr lang="fr-FR" sz="1800" dirty="0" smtClean="0"/>
              <a:t> </a:t>
            </a:r>
          </a:p>
          <a:p>
            <a:r>
              <a:rPr lang="fr-FR" sz="1800" dirty="0" smtClean="0"/>
              <a:t> </a:t>
            </a:r>
          </a:p>
          <a:p>
            <a:pPr marL="158750" indent="4763"/>
            <a:endParaRPr lang="fr-FR" dirty="0" smtClean="0"/>
          </a:p>
          <a:p>
            <a:pPr marL="158750" indent="4763"/>
            <a:endParaRPr lang="fr-FR" dirty="0" smtClean="0"/>
          </a:p>
          <a:p>
            <a:pPr marL="179405" lvl="1" indent="-179405" algn="l">
              <a:spcBef>
                <a:spcPct val="20000"/>
              </a:spcBef>
              <a:buNone/>
            </a:pPr>
            <a:endParaRPr lang="fr-FR" sz="16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l">
              <a:spcBef>
                <a:spcPct val="0"/>
              </a:spcBef>
              <a:buNone/>
            </a:pPr>
            <a:r>
              <a:rPr lang="fr-FR" sz="2400" b="1" i="0" dirty="0" smtClean="0">
                <a:solidFill>
                  <a:srgbClr val="669900"/>
                </a:solidFill>
                <a:latin typeface="Arial"/>
                <a:ea typeface="+mj-ea"/>
                <a:cs typeface="+mj-cs"/>
              </a:rPr>
              <a:t>Aperçu</a:t>
            </a:r>
            <a:endParaRPr lang="fr-FR" sz="2400" b="1" i="0" dirty="0">
              <a:solidFill>
                <a:srgbClr val="669900"/>
              </a:solidFill>
              <a:latin typeface="Arial"/>
              <a:ea typeface="+mj-ea"/>
              <a:cs typeface="+mj-cs"/>
            </a:endParaRPr>
          </a:p>
        </p:txBody>
      </p:sp>
      <p:sp>
        <p:nvSpPr>
          <p:cNvPr id="4099" name="Content Placeholder 2"/>
          <p:cNvSpPr>
            <a:spLocks noGrp="1"/>
          </p:cNvSpPr>
          <p:nvPr>
            <p:ph idx="1"/>
          </p:nvPr>
        </p:nvSpPr>
        <p:spPr>
          <a:xfrm>
            <a:off x="457200" y="2008188"/>
            <a:ext cx="8004412" cy="4213225"/>
          </a:xfrm>
        </p:spPr>
        <p:txBody>
          <a:bodyPr/>
          <a:lstStyle/>
          <a:p>
            <a:pPr marL="179405" lvl="1" indent="-179405" algn="l">
              <a:spcBef>
                <a:spcPct val="20000"/>
              </a:spcBef>
              <a:buClr>
                <a:srgbClr val="669900"/>
              </a:buClr>
              <a:buFont typeface="Wingdings"/>
              <a:buChar char="§"/>
            </a:pPr>
            <a:r>
              <a:rPr lang="fr-FR" sz="2000" b="1" i="0" baseline="0" dirty="0" smtClean="0">
                <a:solidFill>
                  <a:srgbClr val="000000"/>
                </a:solidFill>
                <a:latin typeface="Arial"/>
                <a:ea typeface="+mn-ea"/>
                <a:cs typeface="Arial"/>
              </a:rPr>
              <a:t>Différentes sources d'informations climatiques pour différents usages</a:t>
            </a:r>
          </a:p>
          <a:p>
            <a:pPr marL="179405" lvl="1" indent="-179405" algn="l">
              <a:spcBef>
                <a:spcPct val="20000"/>
              </a:spcBef>
              <a:buClr>
                <a:srgbClr val="669900"/>
              </a:buClr>
              <a:buFont typeface="Wingdings"/>
              <a:buChar char="§"/>
            </a:pPr>
            <a:endParaRPr lang="fr-FR" sz="2000" b="1" i="0" baseline="0" dirty="0" smtClean="0">
              <a:solidFill>
                <a:srgbClr val="000000"/>
              </a:solidFill>
              <a:latin typeface="Arial"/>
              <a:ea typeface="+mn-ea"/>
              <a:cs typeface="Arial"/>
            </a:endParaRPr>
          </a:p>
          <a:p>
            <a:pPr marL="179405" lvl="1" indent="-179405" algn="l">
              <a:spcBef>
                <a:spcPct val="20000"/>
              </a:spcBef>
              <a:buClr>
                <a:srgbClr val="669900"/>
              </a:buClr>
              <a:buFont typeface="Wingdings"/>
              <a:buChar char="§"/>
            </a:pPr>
            <a:r>
              <a:rPr lang="fr-FR" sz="2000" b="1" i="0" baseline="0" dirty="0" smtClean="0">
                <a:solidFill>
                  <a:srgbClr val="000000"/>
                </a:solidFill>
                <a:latin typeface="Arial"/>
                <a:ea typeface="+mn-ea"/>
                <a:cs typeface="Arial"/>
              </a:rPr>
              <a:t>Présentation de la plateforme internet ci:grasp</a:t>
            </a:r>
          </a:p>
          <a:p>
            <a:pPr marL="358811" lvl="2" indent="-179405" algn="l">
              <a:spcBef>
                <a:spcPct val="20000"/>
              </a:spcBef>
              <a:buClr>
                <a:srgbClr val="999999"/>
              </a:buClr>
              <a:buFont typeface="Wingdings"/>
              <a:buChar char="§"/>
            </a:pPr>
            <a:r>
              <a:rPr lang="fr-FR" sz="2000" b="1" i="0" baseline="0" dirty="0" smtClean="0">
                <a:solidFill>
                  <a:srgbClr val="000000"/>
                </a:solidFill>
                <a:latin typeface="Arial"/>
                <a:ea typeface="+mn-ea"/>
                <a:cs typeface="Arial"/>
              </a:rPr>
              <a:t>Pourquoi et comment elle a été élaborée</a:t>
            </a:r>
          </a:p>
          <a:p>
            <a:pPr marL="358811" lvl="2" indent="-179405" algn="l">
              <a:spcBef>
                <a:spcPct val="20000"/>
              </a:spcBef>
              <a:buClr>
                <a:srgbClr val="999999"/>
              </a:buClr>
              <a:buFont typeface="Wingdings"/>
              <a:buChar char="§"/>
            </a:pPr>
            <a:r>
              <a:rPr lang="fr-FR" sz="2000" b="1" i="0" baseline="0" dirty="0" smtClean="0">
                <a:solidFill>
                  <a:srgbClr val="000000"/>
                </a:solidFill>
                <a:latin typeface="Arial"/>
                <a:ea typeface="+mn-ea"/>
                <a:cs typeface="Arial"/>
              </a:rPr>
              <a:t>Les principaux éléments</a:t>
            </a:r>
          </a:p>
          <a:p>
            <a:pPr marL="538124" lvl="3" indent="-179405" algn="l">
              <a:spcBef>
                <a:spcPct val="20000"/>
              </a:spcBef>
              <a:buClr>
                <a:srgbClr val="C80F0F"/>
              </a:buClr>
              <a:buChar char="-"/>
            </a:pPr>
            <a:r>
              <a:rPr lang="fr-FR" sz="2000" b="1" i="0" baseline="0" dirty="0" smtClean="0">
                <a:solidFill>
                  <a:srgbClr val="000000"/>
                </a:solidFill>
                <a:latin typeface="Arial"/>
                <a:ea typeface="+mn-ea"/>
                <a:cs typeface="Arial"/>
              </a:rPr>
              <a:t>Chaînes d'impacts</a:t>
            </a:r>
          </a:p>
          <a:p>
            <a:pPr marL="538124" lvl="3" indent="-179405" algn="l">
              <a:spcBef>
                <a:spcPct val="20000"/>
              </a:spcBef>
              <a:buClr>
                <a:srgbClr val="C80F0F"/>
              </a:buClr>
              <a:buChar char="-"/>
            </a:pPr>
            <a:r>
              <a:rPr lang="fr-FR" sz="2000" b="1" i="0" baseline="0" dirty="0" smtClean="0">
                <a:solidFill>
                  <a:srgbClr val="000000"/>
                </a:solidFill>
                <a:latin typeface="Arial"/>
                <a:ea typeface="+mn-ea"/>
                <a:cs typeface="Arial"/>
              </a:rPr>
              <a:t>Cartes</a:t>
            </a:r>
          </a:p>
          <a:p>
            <a:pPr marL="538124" lvl="3" indent="-179405" algn="l">
              <a:spcBef>
                <a:spcPct val="20000"/>
              </a:spcBef>
              <a:buClr>
                <a:srgbClr val="C80F0F"/>
              </a:buClr>
              <a:buChar char="-"/>
            </a:pPr>
            <a:r>
              <a:rPr lang="fr-FR" sz="2000" b="1" i="0" baseline="0" dirty="0" smtClean="0">
                <a:solidFill>
                  <a:srgbClr val="000000"/>
                </a:solidFill>
                <a:latin typeface="Arial"/>
                <a:ea typeface="+mn-ea"/>
                <a:cs typeface="Arial"/>
              </a:rPr>
              <a:t>Diagrammes climatiques</a:t>
            </a:r>
          </a:p>
          <a:p>
            <a:pPr marL="358811" lvl="2" indent="-179405" algn="l">
              <a:spcBef>
                <a:spcPct val="20000"/>
              </a:spcBef>
              <a:buClr>
                <a:srgbClr val="999999"/>
              </a:buClr>
              <a:buFont typeface="Wingdings"/>
              <a:buChar char="§"/>
            </a:pPr>
            <a:r>
              <a:rPr lang="fr-FR" sz="2000" b="1" i="0" baseline="0" dirty="0" smtClean="0">
                <a:solidFill>
                  <a:srgbClr val="000000"/>
                </a:solidFill>
                <a:latin typeface="Arial"/>
                <a:ea typeface="+mn-ea"/>
                <a:cs typeface="Arial"/>
              </a:rPr>
              <a:t>Utiliser les informations disponibles sur ci:grasp</a:t>
            </a:r>
          </a:p>
          <a:p>
            <a:pPr marL="358811" lvl="2" indent="-179405" algn="l">
              <a:spcBef>
                <a:spcPct val="20000"/>
              </a:spcBef>
              <a:buClr>
                <a:srgbClr val="999999"/>
              </a:buClr>
              <a:buFont typeface="Wingdings"/>
              <a:buChar char="§"/>
            </a:pPr>
            <a:endParaRPr lang="fr-FR" sz="2000" dirty="0" smtClean="0"/>
          </a:p>
          <a:p>
            <a:pPr marL="179405" lvl="1" indent="-179405" algn="l">
              <a:spcBef>
                <a:spcPct val="20000"/>
              </a:spcBef>
              <a:buClr>
                <a:srgbClr val="669900"/>
              </a:buClr>
              <a:buFont typeface="Wingdings"/>
              <a:buChar char="§"/>
            </a:pPr>
            <a:r>
              <a:rPr lang="fr-FR" sz="2000" b="1" i="0" baseline="0" dirty="0" smtClean="0">
                <a:solidFill>
                  <a:srgbClr val="000000"/>
                </a:solidFill>
                <a:latin typeface="Arial"/>
                <a:ea typeface="+mn-ea"/>
                <a:cs typeface="Arial"/>
              </a:rPr>
              <a:t>Réflexion</a:t>
            </a:r>
          </a:p>
          <a:p>
            <a:pPr marL="179405" lvl="1" indent="-179405" algn="l">
              <a:spcBef>
                <a:spcPct val="20000"/>
              </a:spcBef>
              <a:buNone/>
            </a:pPr>
            <a:endParaRPr lang="fr-FR" sz="2000" dirty="0" smtClean="0"/>
          </a:p>
        </p:txBody>
      </p:sp>
      <p:grpSp>
        <p:nvGrpSpPr>
          <p:cNvPr id="5124" name="Gruppieren 7"/>
          <p:cNvGrpSpPr>
            <a:grpSpLocks/>
          </p:cNvGrpSpPr>
          <p:nvPr/>
        </p:nvGrpSpPr>
        <p:grpSpPr bwMode="auto">
          <a:xfrm>
            <a:off x="873125" y="4839894"/>
            <a:ext cx="8270875" cy="400050"/>
            <a:chOff x="869950" y="3782731"/>
            <a:chExt cx="7574704" cy="400110"/>
          </a:xfrm>
        </p:grpSpPr>
        <p:sp>
          <p:nvSpPr>
            <p:cNvPr id="5128" name="Textfeld 3"/>
            <p:cNvSpPr txBox="1">
              <a:spLocks noChangeArrowheads="1"/>
            </p:cNvSpPr>
            <p:nvPr/>
          </p:nvSpPr>
          <p:spPr bwMode="auto">
            <a:xfrm>
              <a:off x="6408036" y="3782731"/>
              <a:ext cx="2036618" cy="400110"/>
            </a:xfrm>
            <a:prstGeom prst="rect">
              <a:avLst/>
            </a:prstGeom>
            <a:noFill/>
            <a:ln w="9525">
              <a:noFill/>
              <a:miter lim="800000"/>
              <a:headEnd/>
              <a:tailEnd/>
            </a:ln>
          </p:spPr>
          <p:txBody>
            <a:bodyPr>
              <a:spAutoFit/>
            </a:bodyPr>
            <a:lstStyle/>
            <a:p>
              <a:pPr algn="l">
                <a:buNone/>
              </a:pPr>
              <a:r>
                <a:rPr lang="fr-FR" sz="2000" b="1" i="0" dirty="0" smtClean="0">
                  <a:solidFill>
                    <a:srgbClr val="C00000"/>
                  </a:solidFill>
                  <a:latin typeface="Arial"/>
                  <a:cs typeface="Arial"/>
                </a:rPr>
                <a:t>Étude de cas</a:t>
              </a:r>
              <a:endParaRPr lang="fr-FR" sz="2000" dirty="0"/>
            </a:p>
          </p:txBody>
        </p:sp>
        <p:cxnSp>
          <p:nvCxnSpPr>
            <p:cNvPr id="5129" name="Gerade Verbindung 6"/>
            <p:cNvCxnSpPr>
              <a:cxnSpLocks noChangeShapeType="1"/>
            </p:cNvCxnSpPr>
            <p:nvPr/>
          </p:nvCxnSpPr>
          <p:spPr bwMode="auto">
            <a:xfrm>
              <a:off x="869950" y="4176608"/>
              <a:ext cx="5196168" cy="6233"/>
            </a:xfrm>
            <a:prstGeom prst="line">
              <a:avLst/>
            </a:prstGeom>
            <a:noFill/>
            <a:ln w="28575" algn="ctr">
              <a:solidFill>
                <a:srgbClr val="C00000"/>
              </a:solidFill>
              <a:round/>
              <a:headEnd/>
              <a:tailEnd/>
            </a:ln>
          </p:spPr>
        </p:cxnSp>
      </p:grpSp>
      <p:grpSp>
        <p:nvGrpSpPr>
          <p:cNvPr id="5125" name="Gruppieren 8"/>
          <p:cNvGrpSpPr>
            <a:grpSpLocks/>
          </p:cNvGrpSpPr>
          <p:nvPr/>
        </p:nvGrpSpPr>
        <p:grpSpPr bwMode="auto">
          <a:xfrm>
            <a:off x="1046551" y="3731432"/>
            <a:ext cx="4782913" cy="400050"/>
            <a:chOff x="3549938" y="4376708"/>
            <a:chExt cx="4784169" cy="400110"/>
          </a:xfrm>
        </p:grpSpPr>
        <p:sp>
          <p:nvSpPr>
            <p:cNvPr id="5126" name="Textfeld 9"/>
            <p:cNvSpPr txBox="1">
              <a:spLocks noChangeArrowheads="1"/>
            </p:cNvSpPr>
            <p:nvPr/>
          </p:nvSpPr>
          <p:spPr bwMode="auto">
            <a:xfrm>
              <a:off x="6297489" y="4376708"/>
              <a:ext cx="2036618" cy="400110"/>
            </a:xfrm>
            <a:prstGeom prst="rect">
              <a:avLst/>
            </a:prstGeom>
            <a:noFill/>
            <a:ln w="9525">
              <a:noFill/>
              <a:miter lim="800000"/>
              <a:headEnd/>
              <a:tailEnd/>
            </a:ln>
          </p:spPr>
          <p:txBody>
            <a:bodyPr>
              <a:spAutoFit/>
            </a:bodyPr>
            <a:lstStyle/>
            <a:p>
              <a:pPr algn="l">
                <a:buNone/>
              </a:pPr>
              <a:r>
                <a:rPr lang="fr-FR" sz="2000" b="1" i="0" dirty="0" smtClean="0">
                  <a:solidFill>
                    <a:srgbClr val="C00000"/>
                  </a:solidFill>
                  <a:latin typeface="Arial"/>
                  <a:cs typeface="Arial"/>
                </a:rPr>
                <a:t>Exercice</a:t>
              </a:r>
              <a:endParaRPr lang="fr-FR" sz="2000" dirty="0"/>
            </a:p>
          </p:txBody>
        </p:sp>
        <p:cxnSp>
          <p:nvCxnSpPr>
            <p:cNvPr id="5127" name="Gerade Verbindung 10"/>
            <p:cNvCxnSpPr>
              <a:cxnSpLocks noChangeShapeType="1"/>
            </p:cNvCxnSpPr>
            <p:nvPr/>
          </p:nvCxnSpPr>
          <p:spPr bwMode="auto">
            <a:xfrm>
              <a:off x="3549938" y="4724456"/>
              <a:ext cx="2215839" cy="13581"/>
            </a:xfrm>
            <a:prstGeom prst="line">
              <a:avLst/>
            </a:prstGeom>
            <a:noFill/>
            <a:ln w="28575" algn="ctr">
              <a:solidFill>
                <a:srgbClr val="C00000"/>
              </a:solidFill>
              <a:round/>
              <a:headEnd/>
              <a:tailEnd/>
            </a:ln>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ctrTitle" sz="quarter"/>
          </p:nvPr>
        </p:nvSpPr>
        <p:spPr>
          <a:xfrm>
            <a:off x="1039813" y="1993900"/>
            <a:ext cx="7034212" cy="1143000"/>
          </a:xfrm>
        </p:spPr>
        <p:txBody>
          <a:bodyPr/>
          <a:lstStyle/>
          <a:p>
            <a:pPr algn="ctr">
              <a:spcBef>
                <a:spcPct val="0"/>
              </a:spcBef>
              <a:buNone/>
            </a:pPr>
            <a:r>
              <a:rPr lang="fr-FR" sz="3200" b="1" i="0" dirty="0" smtClean="0">
                <a:solidFill>
                  <a:srgbClr val="669900"/>
                </a:solidFill>
                <a:latin typeface="Arial"/>
                <a:ea typeface="+mj-ea"/>
                <a:cs typeface="+mj-cs"/>
              </a:rPr>
              <a:t>Différentes sources d'information</a:t>
            </a:r>
            <a:endParaRPr lang="fr-FR" sz="3200" b="1" i="0" dirty="0">
              <a:solidFill>
                <a:srgbClr val="669900"/>
              </a:solidFill>
              <a:latin typeface="Arial"/>
              <a:ea typeface="+mj-ea"/>
              <a:cs typeface="+mj-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hteck 40"/>
          <p:cNvSpPr/>
          <p:nvPr/>
        </p:nvSpPr>
        <p:spPr bwMode="auto">
          <a:xfrm>
            <a:off x="6654800" y="2014538"/>
            <a:ext cx="2430463" cy="352901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a:buNone/>
            </a:pPr>
            <a:r>
              <a:rPr lang="fr-FR" sz="2200" b="1" i="0" dirty="0" smtClean="0">
                <a:solidFill>
                  <a:srgbClr val="000000">
                    <a:lumMod val="95000"/>
                    <a:lumOff val="5000"/>
                  </a:srgbClr>
                </a:solidFill>
                <a:latin typeface="Arial"/>
                <a:ea typeface="+mn-ea"/>
                <a:cs typeface="Arial"/>
              </a:rPr>
              <a:t>De quelles informations avez-vous besoin? </a:t>
            </a:r>
            <a:r>
              <a:rPr lang="fr-FR" sz="2200" b="1" i="1" dirty="0" smtClean="0">
                <a:solidFill>
                  <a:srgbClr val="000000">
                    <a:lumMod val="95000"/>
                    <a:lumOff val="5000"/>
                  </a:srgbClr>
                </a:solidFill>
                <a:latin typeface="Arial"/>
                <a:ea typeface="+mn-ea"/>
                <a:cs typeface="Arial"/>
              </a:rPr>
              <a:t>Quelles sources sont disponibles?</a:t>
            </a:r>
            <a:endParaRPr lang="fr-FR" sz="2200" b="1" i="1" dirty="0">
              <a:solidFill>
                <a:srgbClr val="000000">
                  <a:lumMod val="95000"/>
                  <a:lumOff val="5000"/>
                </a:srgbClr>
              </a:solidFill>
              <a:latin typeface="Arial"/>
              <a:ea typeface="+mn-ea"/>
              <a:cs typeface="Arial"/>
            </a:endParaRPr>
          </a:p>
        </p:txBody>
      </p:sp>
      <p:sp>
        <p:nvSpPr>
          <p:cNvPr id="40" name="Abgerundetes Rechteck 39"/>
          <p:cNvSpPr/>
          <p:nvPr/>
        </p:nvSpPr>
        <p:spPr bwMode="auto">
          <a:xfrm>
            <a:off x="4039738" y="2232972"/>
            <a:ext cx="2373432" cy="3448050"/>
          </a:xfrm>
          <a:prstGeom prst="roundRect">
            <a:avLst>
              <a:gd name="adj" fmla="val 7384"/>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a:buNone/>
            </a:pPr>
            <a:r>
              <a:rPr lang="fr-FR" sz="2200" b="1" i="0" dirty="0" smtClean="0">
                <a:solidFill>
                  <a:srgbClr val="000000">
                    <a:lumMod val="95000"/>
                    <a:lumOff val="5000"/>
                  </a:srgbClr>
                </a:solidFill>
                <a:latin typeface="Arial"/>
                <a:ea typeface="+mn-ea"/>
                <a:cs typeface="Arial"/>
              </a:rPr>
              <a:t>A quelle étape de votre processus cela est pertinent ? </a:t>
            </a:r>
            <a:endParaRPr lang="fr-FR" sz="2200" b="1" i="0" dirty="0">
              <a:solidFill>
                <a:srgbClr val="000000">
                  <a:lumMod val="95000"/>
                  <a:lumOff val="5000"/>
                </a:srgbClr>
              </a:solidFill>
              <a:latin typeface="Arial"/>
              <a:ea typeface="+mn-ea"/>
              <a:cs typeface="Arial"/>
            </a:endParaRPr>
          </a:p>
        </p:txBody>
      </p:sp>
      <p:sp>
        <p:nvSpPr>
          <p:cNvPr id="7172" name="Title 1"/>
          <p:cNvSpPr>
            <a:spLocks noGrp="1"/>
          </p:cNvSpPr>
          <p:nvPr>
            <p:ph type="title"/>
          </p:nvPr>
        </p:nvSpPr>
        <p:spPr>
          <a:xfrm>
            <a:off x="457199" y="958026"/>
            <a:ext cx="7819698" cy="741362"/>
          </a:xfrm>
          <a:solidFill>
            <a:schemeClr val="bg1"/>
          </a:solidFill>
        </p:spPr>
        <p:txBody>
          <a:bodyPr/>
          <a:lstStyle/>
          <a:p>
            <a:pPr marL="342900" indent="-342900" algn="l">
              <a:spcBef>
                <a:spcPct val="0"/>
              </a:spcBef>
              <a:buNone/>
            </a:pPr>
            <a:r>
              <a:rPr lang="fr-FR" sz="2400" b="1" i="0" dirty="0" smtClean="0">
                <a:solidFill>
                  <a:srgbClr val="669900"/>
                </a:solidFill>
                <a:latin typeface="Arial"/>
              </a:rPr>
              <a:t>Les informations climatiques sont nécessaires pour...</a:t>
            </a:r>
            <a:endParaRPr lang="fr-FR" dirty="0" smtClean="0"/>
          </a:p>
        </p:txBody>
      </p:sp>
      <p:sp>
        <p:nvSpPr>
          <p:cNvPr id="4099" name="Content Placeholder 2"/>
          <p:cNvSpPr>
            <a:spLocks noGrp="1"/>
          </p:cNvSpPr>
          <p:nvPr>
            <p:ph idx="1"/>
          </p:nvPr>
        </p:nvSpPr>
        <p:spPr>
          <a:xfrm>
            <a:off x="457200" y="2008188"/>
            <a:ext cx="3589338" cy="4213225"/>
          </a:xfrm>
        </p:spPr>
        <p:txBody>
          <a:bodyPr/>
          <a:lstStyle/>
          <a:p>
            <a:pPr marL="179405" lvl="1" indent="-179405" algn="l">
              <a:spcBef>
                <a:spcPts val="1200"/>
              </a:spcBef>
              <a:buClr>
                <a:srgbClr val="669900"/>
              </a:buClr>
              <a:buFont typeface="Wingdings"/>
              <a:buChar char="§"/>
            </a:pPr>
            <a:r>
              <a:rPr lang="fr-FR" sz="1800" b="1" i="0" baseline="0" dirty="0" smtClean="0">
                <a:solidFill>
                  <a:srgbClr val="000000"/>
                </a:solidFill>
                <a:latin typeface="Arial"/>
                <a:ea typeface="+mn-ea"/>
                <a:cs typeface="Arial"/>
              </a:rPr>
              <a:t>Identifier les principaux défis </a:t>
            </a:r>
            <a:r>
              <a:rPr lang="fr-FR" sz="1800" b="0" i="0" baseline="0" dirty="0" smtClean="0">
                <a:solidFill>
                  <a:srgbClr val="000000"/>
                </a:solidFill>
                <a:latin typeface="Arial"/>
                <a:ea typeface="+mn-ea"/>
                <a:cs typeface="Arial"/>
              </a:rPr>
              <a:t/>
            </a:r>
            <a:br>
              <a:rPr lang="fr-FR" sz="1800" b="0" i="0" baseline="0" dirty="0" smtClean="0">
                <a:solidFill>
                  <a:srgbClr val="000000"/>
                </a:solidFill>
                <a:latin typeface="Arial"/>
                <a:ea typeface="+mn-ea"/>
                <a:cs typeface="Arial"/>
              </a:rPr>
            </a:br>
            <a:r>
              <a:rPr lang="fr-FR" sz="1400" b="0" i="0" baseline="0" dirty="0" smtClean="0">
                <a:solidFill>
                  <a:srgbClr val="000000"/>
                </a:solidFill>
                <a:latin typeface="Arial"/>
                <a:ea typeface="+mn-ea"/>
                <a:cs typeface="Arial"/>
              </a:rPr>
              <a:t>(p.ex. quels secteurs/régions sont vulnérables au changement climatique)</a:t>
            </a:r>
            <a:r>
              <a:rPr lang="fr-FR" sz="1800" b="0" i="0" baseline="0" dirty="0" smtClean="0">
                <a:solidFill>
                  <a:srgbClr val="000000"/>
                </a:solidFill>
                <a:latin typeface="Arial"/>
                <a:ea typeface="+mn-ea"/>
                <a:cs typeface="Arial"/>
              </a:rPr>
              <a:t/>
            </a:r>
            <a:br>
              <a:rPr lang="fr-FR" sz="1800" b="0" i="0" baseline="0" dirty="0" smtClean="0">
                <a:solidFill>
                  <a:srgbClr val="000000"/>
                </a:solidFill>
                <a:latin typeface="Arial"/>
                <a:ea typeface="+mn-ea"/>
                <a:cs typeface="Arial"/>
              </a:rPr>
            </a:br>
            <a:endParaRPr lang="fr-FR" dirty="0" smtClean="0"/>
          </a:p>
          <a:p>
            <a:pPr marL="179405" lvl="1" indent="-179405" algn="l">
              <a:spcBef>
                <a:spcPct val="20000"/>
              </a:spcBef>
              <a:buClr>
                <a:srgbClr val="669900"/>
              </a:buClr>
              <a:buFont typeface="Wingdings"/>
              <a:buChar char="§"/>
            </a:pPr>
            <a:r>
              <a:rPr lang="fr-FR" sz="1800" b="1" i="0" baseline="0" dirty="0" smtClean="0">
                <a:solidFill>
                  <a:srgbClr val="000000"/>
                </a:solidFill>
                <a:latin typeface="Arial"/>
                <a:ea typeface="+mn-ea"/>
                <a:cs typeface="Arial"/>
              </a:rPr>
              <a:t>Sélectionner les stratégies </a:t>
            </a:r>
            <a:r>
              <a:rPr lang="fr-FR" sz="1800" b="0" i="0" baseline="0" dirty="0" smtClean="0">
                <a:solidFill>
                  <a:srgbClr val="000000"/>
                </a:solidFill>
                <a:latin typeface="Arial"/>
                <a:ea typeface="+mn-ea"/>
                <a:cs typeface="Arial"/>
              </a:rPr>
              <a:t/>
            </a:r>
            <a:br>
              <a:rPr lang="fr-FR" sz="1800" b="0" i="0" baseline="0" dirty="0" smtClean="0">
                <a:solidFill>
                  <a:srgbClr val="000000"/>
                </a:solidFill>
                <a:latin typeface="Arial"/>
                <a:ea typeface="+mn-ea"/>
                <a:cs typeface="Arial"/>
              </a:rPr>
            </a:br>
            <a:r>
              <a:rPr lang="fr-FR" sz="1600" b="0" i="0" baseline="0" dirty="0" smtClean="0">
                <a:solidFill>
                  <a:srgbClr val="000000"/>
                </a:solidFill>
                <a:latin typeface="Arial"/>
                <a:ea typeface="+mn-ea"/>
                <a:cs typeface="Arial"/>
              </a:rPr>
              <a:t>(</a:t>
            </a:r>
            <a:r>
              <a:rPr lang="fr-FR" sz="1400" b="0" i="0" baseline="0" dirty="0" smtClean="0">
                <a:solidFill>
                  <a:srgbClr val="000000"/>
                </a:solidFill>
                <a:latin typeface="Arial"/>
                <a:ea typeface="+mn-ea"/>
                <a:cs typeface="Arial"/>
              </a:rPr>
              <a:t>p.ex. comment réduire la vulnérabilité d'une région/secteur // comment atteindre les objectifs de développement en dépit du changement climatique?)</a:t>
            </a:r>
            <a:endParaRPr lang="fr-FR" sz="1400" dirty="0" smtClean="0"/>
          </a:p>
          <a:p>
            <a:pPr marL="179405" lvl="1" indent="-179405" algn="l">
              <a:spcBef>
                <a:spcPct val="20000"/>
              </a:spcBef>
              <a:buClr>
                <a:srgbClr val="669900"/>
              </a:buClr>
              <a:buFont typeface="Wingdings"/>
              <a:buChar char="§"/>
            </a:pPr>
            <a:r>
              <a:rPr lang="fr-FR" sz="1800" b="1" i="0" baseline="0" dirty="0" smtClean="0">
                <a:solidFill>
                  <a:srgbClr val="000000"/>
                </a:solidFill>
                <a:latin typeface="Arial"/>
                <a:ea typeface="+mn-ea"/>
                <a:cs typeface="Arial"/>
              </a:rPr>
              <a:t>Concevoir les mesures techniques</a:t>
            </a:r>
            <a:r>
              <a:rPr lang="fr-FR" sz="1800" b="0" i="0" baseline="0" dirty="0" smtClean="0">
                <a:solidFill>
                  <a:srgbClr val="000000"/>
                </a:solidFill>
                <a:latin typeface="Arial"/>
                <a:ea typeface="+mn-ea"/>
                <a:cs typeface="Arial"/>
              </a:rPr>
              <a:t/>
            </a:r>
            <a:br>
              <a:rPr lang="fr-FR" sz="1800" b="0" i="0" baseline="0" dirty="0" smtClean="0">
                <a:solidFill>
                  <a:srgbClr val="000000"/>
                </a:solidFill>
                <a:latin typeface="Arial"/>
                <a:ea typeface="+mn-ea"/>
                <a:cs typeface="Arial"/>
              </a:rPr>
            </a:br>
            <a:r>
              <a:rPr lang="fr-FR" sz="1600" b="0" i="0" baseline="0" dirty="0" smtClean="0">
                <a:solidFill>
                  <a:srgbClr val="000000"/>
                </a:solidFill>
                <a:latin typeface="Arial"/>
                <a:ea typeface="+mn-ea"/>
                <a:cs typeface="Arial"/>
              </a:rPr>
              <a:t>(p.ex. définir la capacité de stockage d'une nouvelle retenue d'eau / choisir une technologie d'irrigation)</a:t>
            </a:r>
            <a:endParaRPr lang="fr-FR" sz="1600" dirty="0" smtClean="0"/>
          </a:p>
        </p:txBody>
      </p:sp>
      <p:grpSp>
        <p:nvGrpSpPr>
          <p:cNvPr id="2" name="Gruppieren 25"/>
          <p:cNvGrpSpPr>
            <a:grpSpLocks/>
          </p:cNvGrpSpPr>
          <p:nvPr/>
        </p:nvGrpSpPr>
        <p:grpSpPr bwMode="auto">
          <a:xfrm>
            <a:off x="4042102" y="2260382"/>
            <a:ext cx="2333298" cy="768240"/>
            <a:chOff x="3817329" y="2260347"/>
            <a:chExt cx="2333297" cy="768544"/>
          </a:xfrm>
        </p:grpSpPr>
        <p:sp>
          <p:nvSpPr>
            <p:cNvPr id="21" name="Abgerundetes Rechteck 20"/>
            <p:cNvSpPr/>
            <p:nvPr/>
          </p:nvSpPr>
          <p:spPr bwMode="auto">
            <a:xfrm>
              <a:off x="3817329" y="2260347"/>
              <a:ext cx="1123950" cy="755949"/>
            </a:xfrm>
            <a:prstGeom prst="roundRect">
              <a:avLst/>
            </a:prstGeom>
            <a:solidFill>
              <a:schemeClr val="bg1">
                <a:lumMod val="50000"/>
              </a:schemeClr>
            </a:solidFill>
            <a:ln w="9525" cap="flat" cmpd="sng" algn="ctr">
              <a:solidFill>
                <a:schemeClr val="bg1"/>
              </a:solidFill>
              <a:prstDash val="solid"/>
              <a:round/>
              <a:headEnd type="none" w="med" len="med"/>
              <a:tailEnd type="none" w="med" len="med"/>
            </a:ln>
            <a:effectLst/>
          </p:spPr>
          <p:txBody>
            <a:bodyPr lIns="0" tIns="36000" rIns="0" bIns="36000" anchor="ctr"/>
            <a:lstStyle/>
            <a:p>
              <a:pPr algn="ctr">
                <a:buNone/>
              </a:pPr>
              <a:r>
                <a:rPr lang="fr-FR" sz="1200" b="1" i="1" dirty="0" smtClean="0">
                  <a:solidFill>
                    <a:srgbClr val="FFFFFF"/>
                  </a:solidFill>
                  <a:latin typeface="Arial"/>
                  <a:cs typeface="Arial"/>
                </a:rPr>
                <a:t>Formulation d'une politique</a:t>
              </a:r>
              <a:endParaRPr lang="fr-FR" sz="1200" dirty="0">
                <a:solidFill>
                  <a:schemeClr val="bg1"/>
                </a:solidFill>
              </a:endParaRPr>
            </a:p>
          </p:txBody>
        </p:sp>
        <p:sp>
          <p:nvSpPr>
            <p:cNvPr id="22" name="Abgerundetes Rechteck 21"/>
            <p:cNvSpPr/>
            <p:nvPr/>
          </p:nvSpPr>
          <p:spPr bwMode="auto">
            <a:xfrm>
              <a:off x="5026676" y="2272942"/>
              <a:ext cx="1123950" cy="755949"/>
            </a:xfrm>
            <a:prstGeom prst="roundRect">
              <a:avLst/>
            </a:prstGeom>
            <a:solidFill>
              <a:schemeClr val="accent5">
                <a:lumMod val="75000"/>
              </a:schemeClr>
            </a:solidFill>
            <a:ln w="9525" cap="flat" cmpd="sng" algn="ctr">
              <a:solidFill>
                <a:schemeClr val="bg1"/>
              </a:solidFill>
              <a:prstDash val="solid"/>
              <a:round/>
              <a:headEnd type="none" w="med" len="med"/>
              <a:tailEnd type="none" w="med" len="med"/>
            </a:ln>
            <a:effectLst/>
          </p:spPr>
          <p:txBody>
            <a:bodyPr lIns="0" tIns="36000" rIns="0" bIns="36000" anchor="ctr"/>
            <a:lstStyle/>
            <a:p>
              <a:pPr algn="ctr">
                <a:buNone/>
              </a:pPr>
              <a:r>
                <a:rPr lang="fr-FR" sz="1200" b="1" i="1" dirty="0" smtClean="0">
                  <a:solidFill>
                    <a:srgbClr val="FFFFFF"/>
                  </a:solidFill>
                  <a:latin typeface="Arial"/>
                  <a:cs typeface="Arial"/>
                </a:rPr>
                <a:t>Identification du projet</a:t>
              </a:r>
              <a:endParaRPr lang="fr-FR" sz="1200" dirty="0">
                <a:solidFill>
                  <a:schemeClr val="bg1"/>
                </a:solidFill>
              </a:endParaRPr>
            </a:p>
          </p:txBody>
        </p:sp>
      </p:grpSp>
      <p:sp>
        <p:nvSpPr>
          <p:cNvPr id="24" name="Abgerundetes Rechteck 23"/>
          <p:cNvSpPr/>
          <p:nvPr/>
        </p:nvSpPr>
        <p:spPr bwMode="auto">
          <a:xfrm>
            <a:off x="5238750" y="4594225"/>
            <a:ext cx="1123950" cy="757238"/>
          </a:xfrm>
          <a:prstGeom prst="roundRect">
            <a:avLst/>
          </a:prstGeom>
          <a:solidFill>
            <a:schemeClr val="accent5">
              <a:lumMod val="75000"/>
            </a:schemeClr>
          </a:solidFill>
          <a:ln w="9525" cap="flat" cmpd="sng" algn="ctr">
            <a:solidFill>
              <a:schemeClr val="bg1"/>
            </a:solidFill>
            <a:prstDash val="solid"/>
            <a:round/>
            <a:headEnd type="none" w="med" len="med"/>
            <a:tailEnd type="none" w="med" len="med"/>
          </a:ln>
          <a:effectLst/>
        </p:spPr>
        <p:txBody>
          <a:bodyPr lIns="0" tIns="36000" rIns="0" bIns="36000" anchor="ctr"/>
          <a:lstStyle/>
          <a:p>
            <a:pPr algn="ctr">
              <a:buNone/>
            </a:pPr>
            <a:r>
              <a:rPr lang="fr-FR" sz="1200" b="1" i="1" dirty="0" smtClean="0">
                <a:solidFill>
                  <a:srgbClr val="FFFFFF"/>
                </a:solidFill>
                <a:latin typeface="Arial"/>
                <a:ea typeface="+mn-ea"/>
                <a:cs typeface="Arial"/>
              </a:rPr>
              <a:t>Mise en œuvre du projet.</a:t>
            </a:r>
            <a:endParaRPr lang="fr-FR" sz="1200" b="1" i="1" dirty="0">
              <a:solidFill>
                <a:srgbClr val="FFFFFF"/>
              </a:solidFill>
              <a:latin typeface="Arial"/>
              <a:ea typeface="+mn-ea"/>
              <a:cs typeface="Arial"/>
            </a:endParaRPr>
          </a:p>
        </p:txBody>
      </p:sp>
      <p:grpSp>
        <p:nvGrpSpPr>
          <p:cNvPr id="3" name="Gruppieren 26"/>
          <p:cNvGrpSpPr>
            <a:grpSpLocks/>
          </p:cNvGrpSpPr>
          <p:nvPr/>
        </p:nvGrpSpPr>
        <p:grpSpPr bwMode="auto">
          <a:xfrm>
            <a:off x="4039737" y="3097803"/>
            <a:ext cx="2350899" cy="1305020"/>
            <a:chOff x="3801588" y="3418936"/>
            <a:chExt cx="2351914" cy="1305021"/>
          </a:xfrm>
        </p:grpSpPr>
        <p:sp>
          <p:nvSpPr>
            <p:cNvPr id="23" name="Abgerundetes Rechteck 22"/>
            <p:cNvSpPr/>
            <p:nvPr/>
          </p:nvSpPr>
          <p:spPr bwMode="auto">
            <a:xfrm>
              <a:off x="3801588" y="3438932"/>
              <a:ext cx="1123685" cy="1285025"/>
            </a:xfrm>
            <a:prstGeom prst="roundRect">
              <a:avLst/>
            </a:prstGeom>
            <a:solidFill>
              <a:schemeClr val="bg1">
                <a:lumMod val="50000"/>
              </a:schemeClr>
            </a:solidFill>
            <a:ln w="9525" cap="flat" cmpd="sng" algn="ctr">
              <a:solidFill>
                <a:schemeClr val="bg1"/>
              </a:solidFill>
              <a:prstDash val="solid"/>
              <a:round/>
              <a:headEnd type="none" w="med" len="med"/>
              <a:tailEnd type="none" w="med" len="med"/>
            </a:ln>
            <a:effectLst/>
          </p:spPr>
          <p:txBody>
            <a:bodyPr lIns="0" tIns="36000" rIns="0" bIns="36000" anchor="ctr"/>
            <a:lstStyle/>
            <a:p>
              <a:pPr algn="ctr">
                <a:buNone/>
              </a:pPr>
              <a:r>
                <a:rPr lang="fr-FR" sz="1200" b="1" i="1" dirty="0" smtClean="0">
                  <a:solidFill>
                    <a:srgbClr val="FFFFFF"/>
                  </a:solidFill>
                  <a:latin typeface="Arial"/>
                  <a:cs typeface="Arial"/>
                </a:rPr>
                <a:t>Planification du </a:t>
              </a:r>
              <a:r>
                <a:rPr lang="fr-FR" sz="1200" b="1" i="1" dirty="0" err="1" smtClean="0">
                  <a:solidFill>
                    <a:srgbClr val="FFFFFF"/>
                  </a:solidFill>
                  <a:latin typeface="Arial"/>
                  <a:cs typeface="Arial"/>
                </a:rPr>
                <a:t>dévelop-pement</a:t>
              </a:r>
              <a:r>
                <a:rPr lang="fr-FR" sz="1200" b="1" i="1" dirty="0" smtClean="0">
                  <a:solidFill>
                    <a:srgbClr val="FFFFFF"/>
                  </a:solidFill>
                  <a:latin typeface="Arial"/>
                  <a:cs typeface="Arial"/>
                </a:rPr>
                <a:t> sur plusieurs années</a:t>
              </a:r>
              <a:endParaRPr lang="fr-FR" sz="1200" dirty="0">
                <a:solidFill>
                  <a:schemeClr val="bg1"/>
                </a:solidFill>
              </a:endParaRPr>
            </a:p>
          </p:txBody>
        </p:sp>
        <p:sp>
          <p:nvSpPr>
            <p:cNvPr id="25" name="Abgerundetes Rechteck 24"/>
            <p:cNvSpPr/>
            <p:nvPr/>
          </p:nvSpPr>
          <p:spPr bwMode="auto">
            <a:xfrm>
              <a:off x="5029067" y="3418936"/>
              <a:ext cx="1124435" cy="755651"/>
            </a:xfrm>
            <a:prstGeom prst="roundRect">
              <a:avLst/>
            </a:prstGeom>
            <a:solidFill>
              <a:schemeClr val="accent5">
                <a:lumMod val="75000"/>
              </a:schemeClr>
            </a:solidFill>
            <a:ln w="9525" cap="flat" cmpd="sng" algn="ctr">
              <a:solidFill>
                <a:schemeClr val="bg1"/>
              </a:solidFill>
              <a:prstDash val="solid"/>
              <a:round/>
              <a:headEnd type="none" w="med" len="med"/>
              <a:tailEnd type="none" w="med" len="med"/>
            </a:ln>
            <a:effectLst/>
          </p:spPr>
          <p:txBody>
            <a:bodyPr lIns="0" tIns="36000" rIns="0" bIns="36000" anchor="ctr"/>
            <a:lstStyle/>
            <a:p>
              <a:pPr algn="ctr">
                <a:buNone/>
              </a:pPr>
              <a:r>
                <a:rPr lang="fr-FR" sz="1200" b="1" i="1" dirty="0" smtClean="0">
                  <a:solidFill>
                    <a:srgbClr val="FFFFFF"/>
                  </a:solidFill>
                  <a:latin typeface="Arial"/>
                  <a:ea typeface="+mn-ea"/>
                  <a:cs typeface="Arial"/>
                </a:rPr>
                <a:t>Conception du projet</a:t>
              </a:r>
              <a:endParaRPr lang="fr-FR" sz="1200" b="1" i="1" dirty="0">
                <a:solidFill>
                  <a:srgbClr val="FFFFFF"/>
                </a:solidFill>
                <a:latin typeface="Arial"/>
                <a:ea typeface="+mn-ea"/>
                <a:cs typeface="Arial"/>
              </a:endParaRPr>
            </a:p>
          </p:txBody>
        </p:sp>
      </p:grpSp>
      <p:grpSp>
        <p:nvGrpSpPr>
          <p:cNvPr id="4" name="Gruppieren 32"/>
          <p:cNvGrpSpPr>
            <a:grpSpLocks/>
          </p:cNvGrpSpPr>
          <p:nvPr/>
        </p:nvGrpSpPr>
        <p:grpSpPr bwMode="auto">
          <a:xfrm>
            <a:off x="679668" y="2317043"/>
            <a:ext cx="8417034" cy="2095253"/>
            <a:chOff x="616756" y="2426471"/>
            <a:chExt cx="8416914" cy="2094713"/>
          </a:xfrm>
        </p:grpSpPr>
        <p:grpSp>
          <p:nvGrpSpPr>
            <p:cNvPr id="7188" name="Gruppieren 8"/>
            <p:cNvGrpSpPr>
              <a:grpSpLocks/>
            </p:cNvGrpSpPr>
            <p:nvPr/>
          </p:nvGrpSpPr>
          <p:grpSpPr bwMode="auto">
            <a:xfrm>
              <a:off x="651164" y="3412820"/>
              <a:ext cx="8382506" cy="1108364"/>
              <a:chOff x="651164" y="2262893"/>
              <a:chExt cx="8382506" cy="1108364"/>
            </a:xfrm>
          </p:grpSpPr>
          <p:sp>
            <p:nvSpPr>
              <p:cNvPr id="7190" name="Rechteck 9"/>
              <p:cNvSpPr>
                <a:spLocks noChangeArrowheads="1"/>
              </p:cNvSpPr>
              <p:nvPr/>
            </p:nvSpPr>
            <p:spPr bwMode="auto">
              <a:xfrm>
                <a:off x="6603670" y="2262893"/>
                <a:ext cx="2430000" cy="1108364"/>
              </a:xfrm>
              <a:prstGeom prst="rect">
                <a:avLst/>
              </a:prstGeom>
              <a:solidFill>
                <a:srgbClr val="FFC000"/>
              </a:solidFill>
              <a:ln w="9525" algn="ctr">
                <a:solidFill>
                  <a:srgbClr val="FFC000"/>
                </a:solidFill>
                <a:round/>
                <a:headEnd/>
                <a:tailEnd/>
              </a:ln>
            </p:spPr>
            <p:txBody>
              <a:bodyPr lIns="36000" tIns="36000" rIns="36000" bIns="36000"/>
              <a:lstStyle/>
              <a:p>
                <a:pPr algn="l">
                  <a:buNone/>
                </a:pPr>
                <a:r>
                  <a:rPr lang="fr-FR" sz="1600" b="1" i="0" dirty="0" smtClean="0">
                    <a:solidFill>
                      <a:srgbClr val="000000"/>
                    </a:solidFill>
                    <a:latin typeface="Arial"/>
                    <a:ea typeface="+mn-ea"/>
                    <a:cs typeface="Arial"/>
                  </a:rPr>
                  <a:t>Consignes de procédure </a:t>
                </a:r>
                <a:r>
                  <a:rPr lang="fr-FR" sz="1600" b="0" i="0" dirty="0" smtClean="0">
                    <a:solidFill>
                      <a:srgbClr val="000000"/>
                    </a:solidFill>
                    <a:latin typeface="Arial"/>
                    <a:ea typeface="+mn-ea"/>
                    <a:cs typeface="Arial"/>
                  </a:rPr>
                  <a:t>- </a:t>
                </a:r>
                <a:r>
                  <a:rPr lang="fr-FR" sz="1600" b="0" i="1" dirty="0" smtClean="0">
                    <a:solidFill>
                      <a:srgbClr val="000000"/>
                    </a:solidFill>
                    <a:latin typeface="Arial"/>
                    <a:ea typeface="+mn-ea"/>
                    <a:cs typeface="Arial"/>
                  </a:rPr>
                  <a:t>p.ex. chaîne d'impacts sur ci:grasp, GIZ CP4Dev, </a:t>
                </a:r>
                <a:r>
                  <a:rPr lang="fr-FR" sz="1600" b="0" i="1" dirty="0" err="1" smtClean="0">
                    <a:solidFill>
                      <a:srgbClr val="000000"/>
                    </a:solidFill>
                    <a:latin typeface="Arial"/>
                    <a:ea typeface="+mn-ea"/>
                    <a:cs typeface="Arial"/>
                  </a:rPr>
                  <a:t>CRiSTAL</a:t>
                </a:r>
                <a:endParaRPr lang="fr-FR" sz="1600" b="0" i="1" dirty="0">
                  <a:solidFill>
                    <a:srgbClr val="000000"/>
                  </a:solidFill>
                  <a:latin typeface="Arial"/>
                  <a:ea typeface="+mn-ea"/>
                  <a:cs typeface="Arial"/>
                </a:endParaRPr>
              </a:p>
            </p:txBody>
          </p:sp>
          <p:cxnSp>
            <p:nvCxnSpPr>
              <p:cNvPr id="7191" name="Gerade Verbindung 10"/>
              <p:cNvCxnSpPr>
                <a:cxnSpLocks noChangeShapeType="1"/>
              </p:cNvCxnSpPr>
              <p:nvPr/>
            </p:nvCxnSpPr>
            <p:spPr bwMode="auto">
              <a:xfrm flipV="1">
                <a:off x="651164" y="2268564"/>
                <a:ext cx="2793359" cy="7447"/>
              </a:xfrm>
              <a:prstGeom prst="line">
                <a:avLst/>
              </a:prstGeom>
              <a:noFill/>
              <a:ln w="38100" algn="ctr">
                <a:solidFill>
                  <a:srgbClr val="FFC000"/>
                </a:solidFill>
                <a:round/>
                <a:headEnd/>
                <a:tailEnd/>
              </a:ln>
            </p:spPr>
          </p:cxnSp>
        </p:grpSp>
        <p:cxnSp>
          <p:nvCxnSpPr>
            <p:cNvPr id="7189" name="Gerade Verbindung 30"/>
            <p:cNvCxnSpPr>
              <a:cxnSpLocks noChangeShapeType="1"/>
            </p:cNvCxnSpPr>
            <p:nvPr/>
          </p:nvCxnSpPr>
          <p:spPr bwMode="auto">
            <a:xfrm>
              <a:off x="616756" y="2426471"/>
              <a:ext cx="3119778" cy="0"/>
            </a:xfrm>
            <a:prstGeom prst="line">
              <a:avLst/>
            </a:prstGeom>
            <a:noFill/>
            <a:ln w="38100" algn="ctr">
              <a:solidFill>
                <a:srgbClr val="FFC000"/>
              </a:solidFill>
              <a:round/>
              <a:headEnd/>
              <a:tailEnd/>
            </a:ln>
          </p:spPr>
        </p:cxnSp>
      </p:grpSp>
      <p:grpSp>
        <p:nvGrpSpPr>
          <p:cNvPr id="6" name="Gruppieren 35"/>
          <p:cNvGrpSpPr>
            <a:grpSpLocks/>
          </p:cNvGrpSpPr>
          <p:nvPr/>
        </p:nvGrpSpPr>
        <p:grpSpPr bwMode="auto">
          <a:xfrm>
            <a:off x="682625" y="3361725"/>
            <a:ext cx="8414074" cy="2180881"/>
            <a:chOff x="619413" y="3498718"/>
            <a:chExt cx="8414256" cy="2180543"/>
          </a:xfrm>
        </p:grpSpPr>
        <p:grpSp>
          <p:nvGrpSpPr>
            <p:cNvPr id="7184" name="Gruppieren 11"/>
            <p:cNvGrpSpPr>
              <a:grpSpLocks/>
            </p:cNvGrpSpPr>
            <p:nvPr/>
          </p:nvGrpSpPr>
          <p:grpSpPr bwMode="auto">
            <a:xfrm>
              <a:off x="619413" y="4570897"/>
              <a:ext cx="8414256" cy="1108364"/>
              <a:chOff x="619413" y="2257188"/>
              <a:chExt cx="8414256" cy="1108364"/>
            </a:xfrm>
          </p:grpSpPr>
          <p:sp>
            <p:nvSpPr>
              <p:cNvPr id="7186" name="Rechteck 12"/>
              <p:cNvSpPr>
                <a:spLocks noChangeArrowheads="1"/>
              </p:cNvSpPr>
              <p:nvPr/>
            </p:nvSpPr>
            <p:spPr bwMode="auto">
              <a:xfrm>
                <a:off x="6603669" y="2257188"/>
                <a:ext cx="2430000" cy="1108364"/>
              </a:xfrm>
              <a:prstGeom prst="rect">
                <a:avLst/>
              </a:prstGeom>
              <a:solidFill>
                <a:srgbClr val="E25B1E"/>
              </a:solidFill>
              <a:ln w="9525" algn="ctr">
                <a:solidFill>
                  <a:srgbClr val="E25B1E"/>
                </a:solidFill>
                <a:round/>
                <a:headEnd/>
                <a:tailEnd/>
              </a:ln>
            </p:spPr>
            <p:txBody>
              <a:bodyPr lIns="36000" tIns="36000" rIns="36000" bIns="36000"/>
              <a:lstStyle/>
              <a:p>
                <a:pPr algn="l">
                  <a:buNone/>
                </a:pPr>
                <a:r>
                  <a:rPr lang="fr-FR" sz="1600" b="1" i="0" dirty="0" smtClean="0">
                    <a:solidFill>
                      <a:srgbClr val="000000"/>
                    </a:solidFill>
                    <a:latin typeface="Arial"/>
                    <a:ea typeface="+mn-ea"/>
                    <a:cs typeface="Arial"/>
                  </a:rPr>
                  <a:t>Expériences et enseignements tirés </a:t>
                </a:r>
                <a:r>
                  <a:rPr lang="fr-FR" sz="1600" b="0" i="0" dirty="0" smtClean="0">
                    <a:solidFill>
                      <a:srgbClr val="000000"/>
                    </a:solidFill>
                    <a:latin typeface="Arial"/>
                    <a:ea typeface="+mn-ea"/>
                    <a:cs typeface="Arial"/>
                  </a:rPr>
                  <a:t>- </a:t>
                </a:r>
                <a:r>
                  <a:rPr lang="fr-FR" sz="1600" b="0" i="1" dirty="0" smtClean="0">
                    <a:solidFill>
                      <a:srgbClr val="000000"/>
                    </a:solidFill>
                    <a:latin typeface="Arial"/>
                    <a:ea typeface="+mn-ea"/>
                    <a:cs typeface="Arial"/>
                  </a:rPr>
                  <a:t>p.ex. projets d'adaptation sur ci:grasp, </a:t>
                </a:r>
                <a:r>
                  <a:rPr lang="fr-FR" sz="1600" b="0" i="1" dirty="0" err="1" smtClean="0">
                    <a:solidFill>
                      <a:srgbClr val="000000"/>
                    </a:solidFill>
                    <a:latin typeface="Arial"/>
                    <a:ea typeface="+mn-ea"/>
                    <a:cs typeface="Arial"/>
                  </a:rPr>
                  <a:t>weADAPT</a:t>
                </a:r>
                <a:endParaRPr lang="fr-FR" sz="1600" b="0" i="1" dirty="0">
                  <a:solidFill>
                    <a:srgbClr val="000000"/>
                  </a:solidFill>
                  <a:latin typeface="Arial"/>
                  <a:ea typeface="+mn-ea"/>
                  <a:cs typeface="Arial"/>
                </a:endParaRPr>
              </a:p>
            </p:txBody>
          </p:sp>
          <p:cxnSp>
            <p:nvCxnSpPr>
              <p:cNvPr id="7187" name="Gerade Verbindung 13"/>
              <p:cNvCxnSpPr>
                <a:cxnSpLocks noChangeShapeType="1"/>
              </p:cNvCxnSpPr>
              <p:nvPr/>
            </p:nvCxnSpPr>
            <p:spPr bwMode="auto">
              <a:xfrm flipV="1">
                <a:off x="619413" y="2596673"/>
                <a:ext cx="2463237" cy="8183"/>
              </a:xfrm>
              <a:prstGeom prst="line">
                <a:avLst/>
              </a:prstGeom>
              <a:noFill/>
              <a:ln w="38100" algn="ctr">
                <a:solidFill>
                  <a:srgbClr val="E25B1E"/>
                </a:solidFill>
                <a:round/>
                <a:headEnd/>
                <a:tailEnd/>
              </a:ln>
            </p:spPr>
          </p:cxnSp>
        </p:grpSp>
        <p:cxnSp>
          <p:nvCxnSpPr>
            <p:cNvPr id="7185" name="Gerade Verbindung 33"/>
            <p:cNvCxnSpPr>
              <a:cxnSpLocks noChangeShapeType="1"/>
            </p:cNvCxnSpPr>
            <p:nvPr/>
          </p:nvCxnSpPr>
          <p:spPr bwMode="auto">
            <a:xfrm flipV="1">
              <a:off x="654050" y="3498718"/>
              <a:ext cx="2790274" cy="1078"/>
            </a:xfrm>
            <a:prstGeom prst="line">
              <a:avLst/>
            </a:prstGeom>
            <a:noFill/>
            <a:ln w="38100" algn="ctr">
              <a:solidFill>
                <a:srgbClr val="E25B1E"/>
              </a:solidFill>
              <a:round/>
              <a:headEnd/>
              <a:tailEnd/>
            </a:ln>
          </p:spPr>
        </p:cxnSp>
      </p:grpSp>
      <p:grpSp>
        <p:nvGrpSpPr>
          <p:cNvPr id="8" name="Gruppieren 38"/>
          <p:cNvGrpSpPr>
            <a:grpSpLocks/>
          </p:cNvGrpSpPr>
          <p:nvPr/>
        </p:nvGrpSpPr>
        <p:grpSpPr bwMode="auto">
          <a:xfrm>
            <a:off x="679669" y="1997982"/>
            <a:ext cx="8417034" cy="2833315"/>
            <a:chOff x="618947" y="2034865"/>
            <a:chExt cx="8417370" cy="2827449"/>
          </a:xfrm>
        </p:grpSpPr>
        <p:grpSp>
          <p:nvGrpSpPr>
            <p:cNvPr id="7180" name="Gruppieren 7"/>
            <p:cNvGrpSpPr>
              <a:grpSpLocks/>
            </p:cNvGrpSpPr>
            <p:nvPr/>
          </p:nvGrpSpPr>
          <p:grpSpPr bwMode="auto">
            <a:xfrm>
              <a:off x="618947" y="2034865"/>
              <a:ext cx="8417370" cy="1293850"/>
              <a:chOff x="562613" y="2252070"/>
              <a:chExt cx="8417370" cy="1293850"/>
            </a:xfrm>
          </p:grpSpPr>
          <p:sp>
            <p:nvSpPr>
              <p:cNvPr id="7182" name="Rechteck 4"/>
              <p:cNvSpPr>
                <a:spLocks noChangeArrowheads="1"/>
              </p:cNvSpPr>
              <p:nvPr/>
            </p:nvSpPr>
            <p:spPr bwMode="auto">
              <a:xfrm>
                <a:off x="6551909" y="2252070"/>
                <a:ext cx="2428074" cy="1293850"/>
              </a:xfrm>
              <a:prstGeom prst="rect">
                <a:avLst/>
              </a:prstGeom>
              <a:solidFill>
                <a:srgbClr val="00B0F0"/>
              </a:solidFill>
              <a:ln w="9525" algn="ctr">
                <a:solidFill>
                  <a:srgbClr val="00B0F0"/>
                </a:solidFill>
                <a:round/>
                <a:headEnd/>
                <a:tailEnd/>
              </a:ln>
            </p:spPr>
            <p:txBody>
              <a:bodyPr lIns="36000" tIns="36000" rIns="36000" bIns="36000"/>
              <a:lstStyle/>
              <a:p>
                <a:pPr algn="l">
                  <a:buNone/>
                </a:pPr>
                <a:r>
                  <a:rPr lang="fr-FR" sz="1600" b="1" i="0" dirty="0" smtClean="0">
                    <a:solidFill>
                      <a:srgbClr val="000000"/>
                    </a:solidFill>
                    <a:latin typeface="Arial"/>
                    <a:ea typeface="+mn-ea"/>
                    <a:cs typeface="Arial"/>
                  </a:rPr>
                  <a:t>Données et informations climatiques </a:t>
                </a:r>
                <a:r>
                  <a:rPr lang="fr-FR" sz="1600" b="0" i="0" dirty="0" smtClean="0">
                    <a:solidFill>
                      <a:srgbClr val="000000"/>
                    </a:solidFill>
                    <a:latin typeface="Arial"/>
                    <a:ea typeface="+mn-ea"/>
                    <a:cs typeface="Arial"/>
                  </a:rPr>
                  <a:t>- </a:t>
                </a:r>
                <a:r>
                  <a:rPr lang="fr-FR" sz="1600" b="0" i="1" dirty="0" smtClean="0">
                    <a:solidFill>
                      <a:srgbClr val="000000"/>
                    </a:solidFill>
                    <a:latin typeface="Arial"/>
                    <a:ea typeface="+mn-ea"/>
                    <a:cs typeface="Arial"/>
                  </a:rPr>
                  <a:t>p.ex. cartes sur ci:grasp, PRECIS, profils pays du PNUD   </a:t>
                </a:r>
                <a:endParaRPr lang="fr-FR" sz="1600" b="0" i="1" dirty="0">
                  <a:solidFill>
                    <a:srgbClr val="000000"/>
                  </a:solidFill>
                  <a:latin typeface="Arial"/>
                  <a:ea typeface="+mn-ea"/>
                  <a:cs typeface="Arial"/>
                </a:endParaRPr>
              </a:p>
            </p:txBody>
          </p:sp>
          <p:cxnSp>
            <p:nvCxnSpPr>
              <p:cNvPr id="7183" name="Gerade Verbindung 6"/>
              <p:cNvCxnSpPr>
                <a:cxnSpLocks noChangeShapeType="1"/>
              </p:cNvCxnSpPr>
              <p:nvPr/>
            </p:nvCxnSpPr>
            <p:spPr bwMode="auto">
              <a:xfrm>
                <a:off x="562613" y="2518240"/>
                <a:ext cx="3119946" cy="8251"/>
              </a:xfrm>
              <a:prstGeom prst="line">
                <a:avLst/>
              </a:prstGeom>
              <a:noFill/>
              <a:ln w="38100" algn="ctr">
                <a:solidFill>
                  <a:srgbClr val="00B0F0"/>
                </a:solidFill>
                <a:round/>
                <a:headEnd/>
                <a:tailEnd/>
              </a:ln>
            </p:spPr>
          </p:cxnSp>
        </p:grpSp>
        <p:cxnSp>
          <p:nvCxnSpPr>
            <p:cNvPr id="7181" name="Gerade Verbindung 36"/>
            <p:cNvCxnSpPr>
              <a:cxnSpLocks noChangeShapeType="1"/>
            </p:cNvCxnSpPr>
            <p:nvPr/>
          </p:nvCxnSpPr>
          <p:spPr bwMode="auto">
            <a:xfrm flipV="1">
              <a:off x="631429" y="4855897"/>
              <a:ext cx="2453756" cy="6417"/>
            </a:xfrm>
            <a:prstGeom prst="line">
              <a:avLst/>
            </a:prstGeom>
            <a:noFill/>
            <a:ln w="38100" algn="ctr">
              <a:solidFill>
                <a:srgbClr val="00B0F0"/>
              </a:solidFill>
              <a:prstDash val="sysDot"/>
              <a:round/>
              <a:headEnd/>
              <a:tailEnd/>
            </a:ln>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0" grpId="0" animBg="1" autoUpdateAnimBg="0"/>
      <p:bldP spid="4099" grpId="0" build="p" bldLvl="2"/>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02608" y="795432"/>
            <a:ext cx="8741391" cy="741362"/>
          </a:xfrm>
        </p:spPr>
        <p:txBody>
          <a:bodyPr/>
          <a:lstStyle/>
          <a:p>
            <a:pPr algn="ctr">
              <a:spcBef>
                <a:spcPct val="0"/>
              </a:spcBef>
              <a:buNone/>
            </a:pPr>
            <a:r>
              <a:rPr lang="fr-FR" sz="2400" b="1" i="0" dirty="0" smtClean="0">
                <a:solidFill>
                  <a:srgbClr val="669900"/>
                </a:solidFill>
                <a:latin typeface="Arial"/>
                <a:ea typeface="+mj-ea"/>
                <a:cs typeface="+mj-cs"/>
              </a:rPr>
              <a:t>Lignes directrices pour la recherche et la gestion des informations</a:t>
            </a:r>
            <a:endParaRPr lang="fr-FR" sz="2400" b="1" i="0" dirty="0">
              <a:solidFill>
                <a:srgbClr val="669900"/>
              </a:solidFill>
              <a:latin typeface="Arial"/>
              <a:ea typeface="+mj-ea"/>
              <a:cs typeface="+mj-cs"/>
            </a:endParaRPr>
          </a:p>
        </p:txBody>
      </p:sp>
      <p:sp>
        <p:nvSpPr>
          <p:cNvPr id="4099" name="Content Placeholder 2"/>
          <p:cNvSpPr>
            <a:spLocks noGrp="1"/>
          </p:cNvSpPr>
          <p:nvPr>
            <p:ph idx="1"/>
          </p:nvPr>
        </p:nvSpPr>
        <p:spPr>
          <a:xfrm>
            <a:off x="361666" y="1653346"/>
            <a:ext cx="8209128" cy="4213225"/>
          </a:xfrm>
        </p:spPr>
        <p:txBody>
          <a:bodyPr/>
          <a:lstStyle/>
          <a:p>
            <a:pPr marL="179405" lvl="1" indent="-179405" algn="l">
              <a:spcBef>
                <a:spcPct val="20000"/>
              </a:spcBef>
              <a:buNone/>
            </a:pPr>
            <a:r>
              <a:rPr lang="fr-FR" sz="1600" b="1" i="0" u="sng" baseline="0" dirty="0" smtClean="0">
                <a:solidFill>
                  <a:srgbClr val="000000"/>
                </a:solidFill>
                <a:latin typeface="Arial"/>
                <a:ea typeface="+mn-ea"/>
                <a:cs typeface="Arial"/>
              </a:rPr>
              <a:t>Étape 1 Définissez le cadre de recherche</a:t>
            </a:r>
          </a:p>
          <a:p>
            <a:pPr marL="179405" lvl="1" indent="-179405" algn="l">
              <a:spcBef>
                <a:spcPct val="20000"/>
              </a:spcBef>
              <a:buClr>
                <a:srgbClr val="669900"/>
              </a:buClr>
              <a:buFont typeface="Wingdings"/>
              <a:buChar char="§"/>
            </a:pPr>
            <a:r>
              <a:rPr lang="fr-FR" sz="1600" b="1" i="0" baseline="0" dirty="0" smtClean="0">
                <a:solidFill>
                  <a:srgbClr val="000000"/>
                </a:solidFill>
                <a:latin typeface="Arial"/>
                <a:ea typeface="+mn-ea"/>
                <a:cs typeface="Arial"/>
              </a:rPr>
              <a:t>Définissez les objectifs de votre recherche, p.ex. </a:t>
            </a:r>
          </a:p>
          <a:p>
            <a:pPr marL="358811" lvl="2" indent="-179405" algn="l">
              <a:spcBef>
                <a:spcPct val="20000"/>
              </a:spcBef>
              <a:buClr>
                <a:srgbClr val="999999"/>
              </a:buClr>
              <a:buFont typeface="Wingdings"/>
              <a:buChar char="§"/>
            </a:pPr>
            <a:r>
              <a:rPr lang="fr-FR" sz="1600" i="0" baseline="0" dirty="0" smtClean="0">
                <a:solidFill>
                  <a:srgbClr val="000000"/>
                </a:solidFill>
                <a:latin typeface="Arial"/>
                <a:ea typeface="+mn-ea"/>
                <a:cs typeface="Arial"/>
              </a:rPr>
              <a:t>Au cours de la planification, il me faut des données concernant les niveaux de vulnérabilité pour cibler les activités</a:t>
            </a:r>
          </a:p>
          <a:p>
            <a:pPr marL="358811" lvl="2" indent="-179405" algn="l">
              <a:spcBef>
                <a:spcPct val="20000"/>
              </a:spcBef>
              <a:buClr>
                <a:srgbClr val="999999"/>
              </a:buClr>
              <a:buFont typeface="Wingdings"/>
              <a:buChar char="§"/>
            </a:pPr>
            <a:r>
              <a:rPr lang="fr-FR" sz="1600" i="0" baseline="0" dirty="0" smtClean="0">
                <a:solidFill>
                  <a:srgbClr val="000000"/>
                </a:solidFill>
                <a:latin typeface="Arial"/>
                <a:ea typeface="+mn-ea"/>
                <a:cs typeface="Arial"/>
              </a:rPr>
              <a:t>Pour sélectionner des solutions techniques, je veux tirer profit des expériences dans d'autres régions.</a:t>
            </a:r>
          </a:p>
          <a:p>
            <a:pPr marL="179405" lvl="1" indent="-179405" algn="l">
              <a:spcBef>
                <a:spcPct val="20000"/>
              </a:spcBef>
              <a:buClr>
                <a:srgbClr val="669900"/>
              </a:buClr>
              <a:buFont typeface="Wingdings"/>
              <a:buChar char="§"/>
            </a:pPr>
            <a:r>
              <a:rPr lang="fr-FR" sz="1600" b="1" i="0" baseline="0" dirty="0" smtClean="0">
                <a:solidFill>
                  <a:srgbClr val="000000"/>
                </a:solidFill>
                <a:latin typeface="Arial"/>
                <a:ea typeface="+mn-ea"/>
                <a:cs typeface="Arial"/>
              </a:rPr>
              <a:t>Précisez votre recherche : définissez votre domaine d'intérêt en termes géographiques, temporels et sectoriels</a:t>
            </a:r>
          </a:p>
          <a:p>
            <a:pPr marL="179405" lvl="1" indent="-179405" algn="l">
              <a:spcBef>
                <a:spcPct val="20000"/>
              </a:spcBef>
              <a:buNone/>
            </a:pPr>
            <a:r>
              <a:rPr lang="fr-FR" sz="1600" b="1" i="0" u="sng" baseline="0" dirty="0" smtClean="0">
                <a:solidFill>
                  <a:srgbClr val="000000"/>
                </a:solidFill>
                <a:latin typeface="Arial"/>
                <a:ea typeface="+mn-ea"/>
                <a:cs typeface="Arial"/>
              </a:rPr>
              <a:t>Étape 2 Vérifier les sources appropriées</a:t>
            </a:r>
          </a:p>
          <a:p>
            <a:pPr marL="179405" lvl="1" indent="-179405" algn="l">
              <a:spcBef>
                <a:spcPct val="20000"/>
              </a:spcBef>
              <a:buClr>
                <a:srgbClr val="669900"/>
              </a:buClr>
              <a:buFont typeface="Wingdings"/>
              <a:buChar char="§"/>
            </a:pPr>
            <a:r>
              <a:rPr lang="fr-FR" sz="1600" b="1" i="0" baseline="0" dirty="0" smtClean="0">
                <a:solidFill>
                  <a:srgbClr val="000000"/>
                </a:solidFill>
                <a:latin typeface="Arial"/>
                <a:ea typeface="+mn-ea"/>
                <a:cs typeface="Arial"/>
              </a:rPr>
              <a:t>Consultez la documentation et les bases de données pour avoir une bonne vue d'ensemble</a:t>
            </a:r>
          </a:p>
          <a:p>
            <a:pPr marL="179405" lvl="1" indent="-179405" algn="l">
              <a:spcBef>
                <a:spcPct val="20000"/>
              </a:spcBef>
              <a:buClr>
                <a:srgbClr val="669900"/>
              </a:buClr>
              <a:buFont typeface="Wingdings"/>
              <a:buChar char="§"/>
            </a:pPr>
            <a:r>
              <a:rPr lang="fr-FR" sz="1600" b="1" i="0" baseline="0" dirty="0" smtClean="0">
                <a:solidFill>
                  <a:srgbClr val="000000"/>
                </a:solidFill>
                <a:latin typeface="Arial"/>
                <a:ea typeface="+mn-ea"/>
                <a:cs typeface="Arial"/>
              </a:rPr>
              <a:t>Consultez des experts sur des questions spécifiques</a:t>
            </a:r>
          </a:p>
          <a:p>
            <a:pPr marL="179405" lvl="1" indent="-179405" algn="l">
              <a:spcBef>
                <a:spcPct val="20000"/>
              </a:spcBef>
              <a:buNone/>
            </a:pPr>
            <a:r>
              <a:rPr lang="fr-FR" sz="1600" b="1" i="0" u="sng" baseline="0" dirty="0" smtClean="0">
                <a:solidFill>
                  <a:srgbClr val="000000"/>
                </a:solidFill>
                <a:latin typeface="Arial"/>
                <a:ea typeface="+mn-ea"/>
                <a:cs typeface="Arial"/>
              </a:rPr>
              <a:t>Étape 3 Compilez les résultats</a:t>
            </a:r>
          </a:p>
          <a:p>
            <a:pPr marL="179405" lvl="1" indent="-179405" algn="l">
              <a:spcBef>
                <a:spcPct val="20000"/>
              </a:spcBef>
              <a:buClr>
                <a:srgbClr val="669900"/>
              </a:buClr>
              <a:buFont typeface="Wingdings"/>
              <a:buChar char="§"/>
            </a:pPr>
            <a:r>
              <a:rPr lang="fr-FR" sz="1600" b="1" i="0" baseline="0" dirty="0" smtClean="0">
                <a:solidFill>
                  <a:srgbClr val="000000"/>
                </a:solidFill>
                <a:latin typeface="Arial"/>
                <a:ea typeface="+mn-ea"/>
                <a:cs typeface="Arial"/>
              </a:rPr>
              <a:t>compréhensible</a:t>
            </a:r>
          </a:p>
          <a:p>
            <a:pPr marL="179405" lvl="1" indent="-179405" algn="l">
              <a:spcBef>
                <a:spcPct val="20000"/>
              </a:spcBef>
              <a:buClr>
                <a:srgbClr val="669900"/>
              </a:buClr>
              <a:buFont typeface="Wingdings"/>
              <a:buChar char="§"/>
            </a:pPr>
            <a:r>
              <a:rPr lang="fr-FR" sz="1600" b="1" i="0" baseline="0" dirty="0" smtClean="0">
                <a:solidFill>
                  <a:srgbClr val="000000"/>
                </a:solidFill>
                <a:latin typeface="Arial"/>
                <a:ea typeface="+mn-ea"/>
                <a:cs typeface="Arial"/>
              </a:rPr>
              <a:t>transparent</a:t>
            </a:r>
          </a:p>
          <a:p>
            <a:pPr marL="179405" lvl="1" indent="-179405" algn="l">
              <a:spcBef>
                <a:spcPct val="20000"/>
              </a:spcBef>
              <a:buClr>
                <a:srgbClr val="669900"/>
              </a:buClr>
              <a:buFont typeface="Wingdings"/>
              <a:buChar char="§"/>
            </a:pPr>
            <a:r>
              <a:rPr lang="fr-FR" sz="1600" b="1" i="0" baseline="0" dirty="0" smtClean="0">
                <a:solidFill>
                  <a:srgbClr val="000000"/>
                </a:solidFill>
                <a:latin typeface="Arial"/>
                <a:ea typeface="+mn-ea"/>
                <a:cs typeface="Arial"/>
              </a:rPr>
              <a:t>structuré</a:t>
            </a:r>
          </a:p>
          <a:p>
            <a:pPr marL="179405" lvl="1" indent="-179405" algn="l">
              <a:spcBef>
                <a:spcPct val="20000"/>
              </a:spcBef>
              <a:buClr>
                <a:srgbClr val="669900"/>
              </a:buClr>
              <a:buFont typeface="Wingdings"/>
              <a:buChar char="§"/>
            </a:pPr>
            <a:r>
              <a:rPr lang="fr-FR" sz="1600" b="1" i="0" baseline="0" dirty="0" smtClean="0">
                <a:solidFill>
                  <a:srgbClr val="000000"/>
                </a:solidFill>
                <a:latin typeface="Arial"/>
                <a:ea typeface="+mn-ea"/>
                <a:cs typeface="Arial"/>
              </a:rPr>
              <a:t>KISS</a:t>
            </a:r>
            <a:endParaRPr lang="fr-FR" sz="1600" b="1" i="0" baseline="0" dirty="0">
              <a:solidFill>
                <a:srgbClr val="000000"/>
              </a:solidFill>
              <a:latin typeface="Arial"/>
              <a:ea typeface="+mn-ea"/>
              <a:cs typeface="Arial"/>
            </a:endParaRPr>
          </a:p>
        </p:txBody>
      </p:sp>
      <p:sp>
        <p:nvSpPr>
          <p:cNvPr id="4" name="Rectangle 2"/>
          <p:cNvSpPr>
            <a:spLocks noChangeArrowheads="1"/>
          </p:cNvSpPr>
          <p:nvPr/>
        </p:nvSpPr>
        <p:spPr bwMode="auto">
          <a:xfrm rot="16200000">
            <a:off x="6981153" y="3679189"/>
            <a:ext cx="3698632" cy="369332"/>
          </a:xfrm>
          <a:prstGeom prst="rect">
            <a:avLst/>
          </a:prstGeom>
          <a:noFill/>
          <a:ln w="9525">
            <a:noFill/>
            <a:miter lim="800000"/>
            <a:headEnd/>
            <a:tailEnd/>
          </a:ln>
          <a:effectLst/>
        </p:spPr>
        <p:txBody>
          <a:bodyPr wrap="square" anchor="ctr">
            <a:spAutoFit/>
          </a:bodyPr>
          <a:lstStyle/>
          <a:p>
            <a:pPr algn="r">
              <a:buNone/>
            </a:pPr>
            <a:r>
              <a:rPr lang="fr-FR" sz="900" b="1" i="1" dirty="0" smtClean="0">
                <a:solidFill>
                  <a:srgbClr val="FFFFFF">
                    <a:lumMod val="50000"/>
                  </a:srgbClr>
                </a:solidFill>
                <a:latin typeface="Arial"/>
                <a:ea typeface="+mn-ea"/>
                <a:cs typeface="Arial"/>
              </a:rPr>
              <a:t>Sources : GIZ 2009 : Informations climatiques pour une adaptation efficace ; adapté</a:t>
            </a:r>
            <a:endParaRPr lang="fr-FR" sz="900" b="1" i="1" dirty="0">
              <a:solidFill>
                <a:srgbClr val="FFFFFF">
                  <a:lumMod val="50000"/>
                </a:srgbClr>
              </a:solidFill>
              <a:latin typeface="Arial"/>
              <a:ea typeface="+mn-ea"/>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9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9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99">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9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457200" y="822724"/>
            <a:ext cx="7526338" cy="741362"/>
          </a:xfrm>
          <a:solidFill>
            <a:schemeClr val="bg1"/>
          </a:solidFill>
        </p:spPr>
        <p:txBody>
          <a:bodyPr/>
          <a:lstStyle/>
          <a:p>
            <a:pPr algn="ctr">
              <a:spcBef>
                <a:spcPct val="0"/>
              </a:spcBef>
              <a:buNone/>
            </a:pPr>
            <a:r>
              <a:rPr lang="fr-FR" sz="2400" b="1" i="0" dirty="0" smtClean="0">
                <a:solidFill>
                  <a:srgbClr val="669900"/>
                </a:solidFill>
                <a:latin typeface="Arial"/>
                <a:ea typeface="+mj-ea"/>
                <a:cs typeface="+mj-cs"/>
              </a:rPr>
              <a:t>Exemple de sources d'informations et d'outils</a:t>
            </a:r>
            <a:br>
              <a:rPr lang="fr-FR" sz="2400" b="1" i="0" dirty="0" smtClean="0">
                <a:solidFill>
                  <a:srgbClr val="669900"/>
                </a:solidFill>
                <a:latin typeface="Arial"/>
                <a:ea typeface="+mj-ea"/>
                <a:cs typeface="+mj-cs"/>
              </a:rPr>
            </a:br>
            <a:r>
              <a:rPr lang="fr-FR" sz="2400" b="1" i="0" dirty="0" smtClean="0">
                <a:solidFill>
                  <a:srgbClr val="669900"/>
                </a:solidFill>
                <a:latin typeface="Arial"/>
                <a:ea typeface="+mj-ea"/>
                <a:cs typeface="+mj-cs"/>
              </a:rPr>
              <a:t>www.climateplanning.org</a:t>
            </a:r>
            <a:endParaRPr lang="fr-FR" sz="2400" b="1" i="0" dirty="0">
              <a:solidFill>
                <a:srgbClr val="669900"/>
              </a:solidFill>
              <a:latin typeface="Arial"/>
              <a:ea typeface="+mj-ea"/>
              <a:cs typeface="+mj-cs"/>
            </a:endParaRPr>
          </a:p>
        </p:txBody>
      </p:sp>
      <p:pic>
        <p:nvPicPr>
          <p:cNvPr id="9219" name="Inhaltsplatzhalter 4" descr="climateplanning_dashboard.jpg"/>
          <p:cNvPicPr>
            <a:picLocks noGrp="1" noChangeAspect="1"/>
          </p:cNvPicPr>
          <p:nvPr>
            <p:ph idx="1"/>
          </p:nvPr>
        </p:nvPicPr>
        <p:blipFill>
          <a:blip r:embed="rId3" cstate="print"/>
          <a:srcRect/>
          <a:stretch>
            <a:fillRect/>
          </a:stretch>
        </p:blipFill>
        <p:spPr>
          <a:xfrm>
            <a:off x="1393825" y="1809750"/>
            <a:ext cx="6450013" cy="4806950"/>
          </a:xfrm>
        </p:spPr>
      </p:pic>
      <p:sp>
        <p:nvSpPr>
          <p:cNvPr id="4" name="Datumsplatzhalter 3"/>
          <p:cNvSpPr>
            <a:spLocks noGrp="1"/>
          </p:cNvSpPr>
          <p:nvPr>
            <p:ph type="dt" sz="quarter" idx="10"/>
          </p:nvPr>
        </p:nvSpPr>
        <p:spPr/>
        <p:txBody>
          <a:bodyPr/>
          <a:lstStyle/>
          <a:p>
            <a:pPr algn="l">
              <a:buNone/>
            </a:pPr>
            <a:fld id="{0A2214A3-F0E6-48F5-8F58-CE1AB36FA413}" type="datetime1">
              <a:rPr lang="fr-FR" sz="1200" b="0" i="0" smtClean="0">
                <a:solidFill>
                  <a:srgbClr val="FFFFFF"/>
                </a:solidFill>
                <a:latin typeface="Arial"/>
              </a:rPr>
              <a:pPr algn="l">
                <a:buNone/>
              </a:pPr>
              <a:t>02/12/2013</a:t>
            </a:fld>
            <a:endParaRPr lang="fr-FR" dirty="0"/>
          </a:p>
        </p:txBody>
      </p:sp>
      <p:sp>
        <p:nvSpPr>
          <p:cNvPr id="6" name="Rectangle 2"/>
          <p:cNvSpPr>
            <a:spLocks noChangeArrowheads="1"/>
          </p:cNvSpPr>
          <p:nvPr/>
        </p:nvSpPr>
        <p:spPr bwMode="auto">
          <a:xfrm rot="16200000">
            <a:off x="6616700" y="4113213"/>
            <a:ext cx="4427537" cy="230188"/>
          </a:xfrm>
          <a:prstGeom prst="rect">
            <a:avLst/>
          </a:prstGeom>
          <a:noFill/>
          <a:ln w="9525">
            <a:noFill/>
            <a:miter lim="800000"/>
            <a:headEnd/>
            <a:tailEnd/>
          </a:ln>
          <a:effectLst/>
        </p:spPr>
        <p:txBody>
          <a:bodyPr anchor="ctr">
            <a:spAutoFit/>
          </a:bodyPr>
          <a:lstStyle/>
          <a:p>
            <a:pPr algn="r">
              <a:buNone/>
            </a:pPr>
            <a:r>
              <a:rPr lang="fr-FR" sz="900" b="1" i="1" dirty="0" smtClean="0">
                <a:solidFill>
                  <a:srgbClr val="FFFFFF">
                    <a:lumMod val="50000"/>
                  </a:srgbClr>
                </a:solidFill>
                <a:latin typeface="Arial"/>
                <a:ea typeface="+mn-ea"/>
                <a:cs typeface="Arial"/>
                <a:hlinkClick r:id="rId4"/>
              </a:rPr>
              <a:t>http://www.climateplanning.org/userguide</a:t>
            </a:r>
            <a:r>
              <a:rPr lang="fr-FR" sz="900" b="1" i="1" dirty="0" smtClean="0">
                <a:solidFill>
                  <a:srgbClr val="FFFFFF">
                    <a:lumMod val="50000"/>
                  </a:srgbClr>
                </a:solidFill>
                <a:latin typeface="Arial"/>
                <a:ea typeface="+mn-ea"/>
                <a:cs typeface="Arial"/>
              </a:rPr>
              <a:t> </a:t>
            </a:r>
            <a:endParaRPr lang="fr-FR" sz="900" b="1" i="1" dirty="0">
              <a:solidFill>
                <a:srgbClr val="FFFFFF">
                  <a:lumMod val="50000"/>
                </a:srgbClr>
              </a:solidFill>
              <a:latin typeface="Arial"/>
              <a:ea typeface="+mn-ea"/>
              <a:cs typeface="Arial"/>
            </a:endParaRPr>
          </a:p>
        </p:txBody>
      </p:sp>
      <p:grpSp>
        <p:nvGrpSpPr>
          <p:cNvPr id="2" name="Gruppieren 13"/>
          <p:cNvGrpSpPr>
            <a:grpSpLocks/>
          </p:cNvGrpSpPr>
          <p:nvPr/>
        </p:nvGrpSpPr>
        <p:grpSpPr bwMode="auto">
          <a:xfrm>
            <a:off x="0" y="2014538"/>
            <a:ext cx="2898775" cy="1763712"/>
            <a:chOff x="0" y="2014538"/>
            <a:chExt cx="2898474" cy="1763832"/>
          </a:xfrm>
          <a:solidFill>
            <a:schemeClr val="bg2">
              <a:lumMod val="50000"/>
            </a:schemeClr>
          </a:solidFill>
        </p:grpSpPr>
        <p:sp>
          <p:nvSpPr>
            <p:cNvPr id="7" name="Textfeld 6"/>
            <p:cNvSpPr txBox="1"/>
            <p:nvPr/>
          </p:nvSpPr>
          <p:spPr>
            <a:xfrm>
              <a:off x="0" y="2014538"/>
              <a:ext cx="2898474" cy="1180779"/>
            </a:xfrm>
            <a:prstGeom prst="rect">
              <a:avLst/>
            </a:prstGeom>
            <a:grpFill/>
          </p:spPr>
          <p:txBody>
            <a:bodyPr lIns="36000" tIns="36000" rIns="36000" bIns="36000">
              <a:spAutoFit/>
            </a:bodyPr>
            <a:lstStyle/>
            <a:p>
              <a:pPr algn="l">
                <a:buNone/>
              </a:pPr>
              <a:r>
                <a:rPr lang="fr-FR" sz="1800" b="1" i="0" dirty="0" smtClean="0">
                  <a:solidFill>
                    <a:srgbClr val="FFFFFF"/>
                  </a:solidFill>
                  <a:latin typeface="Arial"/>
                  <a:ea typeface="+mn-ea"/>
                  <a:cs typeface="Arial"/>
                </a:rPr>
                <a:t>Le  domaine sur lequel vous vous concentrez: </a:t>
              </a:r>
              <a:br>
                <a:rPr lang="fr-FR" sz="1800" b="1" i="0" dirty="0" smtClean="0">
                  <a:solidFill>
                    <a:srgbClr val="FFFFFF"/>
                  </a:solidFill>
                  <a:latin typeface="Arial"/>
                  <a:ea typeface="+mn-ea"/>
                  <a:cs typeface="Arial"/>
                </a:rPr>
              </a:br>
              <a:r>
                <a:rPr lang="fr-FR" sz="1800" b="1" i="0" dirty="0" smtClean="0">
                  <a:solidFill>
                    <a:schemeClr val="tx1"/>
                  </a:solidFill>
                  <a:latin typeface="Arial"/>
                  <a:ea typeface="+mn-ea"/>
                  <a:cs typeface="Arial"/>
                </a:rPr>
                <a:t>atténuation ou adaptation?</a:t>
              </a:r>
              <a:endParaRPr lang="fr-FR" sz="1800" b="1" i="0" dirty="0">
                <a:solidFill>
                  <a:schemeClr val="tx1"/>
                </a:solidFill>
                <a:latin typeface="Arial"/>
                <a:ea typeface="+mn-ea"/>
                <a:cs typeface="Arial"/>
              </a:endParaRPr>
            </a:p>
          </p:txBody>
        </p:sp>
        <p:cxnSp>
          <p:nvCxnSpPr>
            <p:cNvPr id="9233" name="Gerade Verbindung 8"/>
            <p:cNvCxnSpPr>
              <a:cxnSpLocks noChangeShapeType="1"/>
              <a:stCxn id="7" idx="2"/>
            </p:cNvCxnSpPr>
            <p:nvPr/>
          </p:nvCxnSpPr>
          <p:spPr bwMode="auto">
            <a:xfrm>
              <a:off x="1449237" y="3195317"/>
              <a:ext cx="345057" cy="583053"/>
            </a:xfrm>
            <a:prstGeom prst="line">
              <a:avLst/>
            </a:prstGeom>
            <a:grpFill/>
            <a:ln w="38100" algn="ctr">
              <a:solidFill>
                <a:schemeClr val="bg2">
                  <a:lumMod val="50000"/>
                </a:schemeClr>
              </a:solidFill>
              <a:round/>
              <a:headEnd/>
              <a:tailEnd/>
            </a:ln>
          </p:spPr>
        </p:cxnSp>
        <p:cxnSp>
          <p:nvCxnSpPr>
            <p:cNvPr id="9234" name="Gerade Verbindung 10"/>
            <p:cNvCxnSpPr>
              <a:cxnSpLocks noChangeShapeType="1"/>
              <a:stCxn id="7" idx="2"/>
            </p:cNvCxnSpPr>
            <p:nvPr/>
          </p:nvCxnSpPr>
          <p:spPr bwMode="auto">
            <a:xfrm>
              <a:off x="1449237" y="3195317"/>
              <a:ext cx="1414733" cy="557173"/>
            </a:xfrm>
            <a:prstGeom prst="line">
              <a:avLst/>
            </a:prstGeom>
            <a:grpFill/>
            <a:ln w="38100" algn="ctr">
              <a:solidFill>
                <a:schemeClr val="bg2">
                  <a:lumMod val="50000"/>
                </a:schemeClr>
              </a:solidFill>
              <a:round/>
              <a:headEnd/>
              <a:tailEnd/>
            </a:ln>
          </p:spPr>
        </p:cxnSp>
      </p:grpSp>
      <p:grpSp>
        <p:nvGrpSpPr>
          <p:cNvPr id="3" name="Gruppieren 20"/>
          <p:cNvGrpSpPr>
            <a:grpSpLocks/>
          </p:cNvGrpSpPr>
          <p:nvPr/>
        </p:nvGrpSpPr>
        <p:grpSpPr bwMode="auto">
          <a:xfrm>
            <a:off x="2930525" y="2014538"/>
            <a:ext cx="2898775" cy="2384425"/>
            <a:chOff x="0" y="2014538"/>
            <a:chExt cx="2898474" cy="2384934"/>
          </a:xfrm>
          <a:solidFill>
            <a:schemeClr val="bg2">
              <a:lumMod val="50000"/>
            </a:schemeClr>
          </a:solidFill>
        </p:grpSpPr>
        <p:sp>
          <p:nvSpPr>
            <p:cNvPr id="22" name="Textfeld 21"/>
            <p:cNvSpPr txBox="1"/>
            <p:nvPr/>
          </p:nvSpPr>
          <p:spPr>
            <a:xfrm>
              <a:off x="0" y="2014538"/>
              <a:ext cx="2898474" cy="627196"/>
            </a:xfrm>
            <a:prstGeom prst="rect">
              <a:avLst/>
            </a:prstGeom>
            <a:grpFill/>
          </p:spPr>
          <p:txBody>
            <a:bodyPr lIns="36000" tIns="36000" rIns="36000" bIns="36000">
              <a:spAutoFit/>
            </a:bodyPr>
            <a:lstStyle/>
            <a:p>
              <a:pPr algn="l">
                <a:buNone/>
              </a:pPr>
              <a:r>
                <a:rPr lang="fr-FR" sz="1800" b="1" i="0" dirty="0" smtClean="0">
                  <a:solidFill>
                    <a:srgbClr val="FFFFFF"/>
                  </a:solidFill>
                  <a:latin typeface="Arial"/>
                  <a:ea typeface="+mn-ea"/>
                  <a:cs typeface="Arial"/>
                </a:rPr>
                <a:t>Votre étape de travail dans le cycle politique?</a:t>
              </a:r>
              <a:endParaRPr lang="fr-FR" sz="1800" b="1" i="0" dirty="0">
                <a:solidFill>
                  <a:srgbClr val="FFFFFF"/>
                </a:solidFill>
                <a:latin typeface="Arial"/>
                <a:ea typeface="+mn-ea"/>
                <a:cs typeface="Arial"/>
              </a:endParaRPr>
            </a:p>
          </p:txBody>
        </p:sp>
        <p:cxnSp>
          <p:nvCxnSpPr>
            <p:cNvPr id="9231" name="Gerade Verbindung 22"/>
            <p:cNvCxnSpPr>
              <a:cxnSpLocks noChangeShapeType="1"/>
              <a:stCxn id="22" idx="2"/>
            </p:cNvCxnSpPr>
            <p:nvPr/>
          </p:nvCxnSpPr>
          <p:spPr bwMode="auto">
            <a:xfrm flipH="1">
              <a:off x="1098431" y="2641239"/>
              <a:ext cx="350806" cy="1758233"/>
            </a:xfrm>
            <a:prstGeom prst="line">
              <a:avLst/>
            </a:prstGeom>
            <a:grpFill/>
            <a:ln w="38100" algn="ctr">
              <a:solidFill>
                <a:schemeClr val="bg2">
                  <a:lumMod val="50000"/>
                </a:schemeClr>
              </a:solidFill>
              <a:round/>
              <a:headEnd/>
              <a:tailEnd/>
            </a:ln>
          </p:spPr>
        </p:cxnSp>
      </p:grpSp>
      <p:grpSp>
        <p:nvGrpSpPr>
          <p:cNvPr id="5" name="Gruppieren 35"/>
          <p:cNvGrpSpPr>
            <a:grpSpLocks/>
          </p:cNvGrpSpPr>
          <p:nvPr/>
        </p:nvGrpSpPr>
        <p:grpSpPr bwMode="auto">
          <a:xfrm>
            <a:off x="5167315" y="2014538"/>
            <a:ext cx="3590923" cy="2522537"/>
            <a:chOff x="5167225" y="2014538"/>
            <a:chExt cx="3591460" cy="2522956"/>
          </a:xfrm>
          <a:solidFill>
            <a:schemeClr val="bg2">
              <a:lumMod val="50000"/>
            </a:schemeClr>
          </a:solidFill>
        </p:grpSpPr>
        <p:grpSp>
          <p:nvGrpSpPr>
            <p:cNvPr id="9225" name="Gruppieren 25"/>
            <p:cNvGrpSpPr>
              <a:grpSpLocks/>
            </p:cNvGrpSpPr>
            <p:nvPr/>
          </p:nvGrpSpPr>
          <p:grpSpPr bwMode="auto">
            <a:xfrm>
              <a:off x="5167225" y="2014538"/>
              <a:ext cx="3591460" cy="2522956"/>
              <a:chOff x="-692986" y="2014538"/>
              <a:chExt cx="3591460" cy="2522956"/>
            </a:xfrm>
            <a:grpFill/>
          </p:grpSpPr>
          <p:sp>
            <p:nvSpPr>
              <p:cNvPr id="27" name="Textfeld 26"/>
              <p:cNvSpPr txBox="1"/>
              <p:nvPr/>
            </p:nvSpPr>
            <p:spPr>
              <a:xfrm>
                <a:off x="-734" y="2014538"/>
                <a:ext cx="2899208" cy="626805"/>
              </a:xfrm>
              <a:prstGeom prst="rect">
                <a:avLst/>
              </a:prstGeom>
              <a:grpFill/>
            </p:spPr>
            <p:txBody>
              <a:bodyPr lIns="36000" tIns="36000" rIns="36000" bIns="36000">
                <a:spAutoFit/>
              </a:bodyPr>
              <a:lstStyle/>
              <a:p>
                <a:pPr algn="l">
                  <a:buNone/>
                </a:pPr>
                <a:r>
                  <a:rPr lang="fr-FR" sz="1800" b="1" i="0" dirty="0" smtClean="0">
                    <a:solidFill>
                      <a:srgbClr val="FFFFFF"/>
                    </a:solidFill>
                    <a:latin typeface="Arial"/>
                    <a:cs typeface="Arial"/>
                  </a:rPr>
                  <a:t>Quel type d'outil pour quel type d'information?</a:t>
                </a:r>
                <a:endParaRPr lang="fr-FR" sz="1800" dirty="0">
                  <a:solidFill>
                    <a:schemeClr val="bg1"/>
                  </a:solidFill>
                </a:endParaRPr>
              </a:p>
            </p:txBody>
          </p:sp>
          <p:cxnSp>
            <p:nvCxnSpPr>
              <p:cNvPr id="9229" name="Gerade Verbindung 27"/>
              <p:cNvCxnSpPr>
                <a:cxnSpLocks noChangeShapeType="1"/>
                <a:stCxn id="27" idx="2"/>
              </p:cNvCxnSpPr>
              <p:nvPr/>
            </p:nvCxnSpPr>
            <p:spPr bwMode="auto">
              <a:xfrm flipH="1">
                <a:off x="-692986" y="2641343"/>
                <a:ext cx="2141856" cy="1896151"/>
              </a:xfrm>
              <a:prstGeom prst="line">
                <a:avLst/>
              </a:prstGeom>
              <a:grpFill/>
              <a:ln w="38100" algn="ctr">
                <a:solidFill>
                  <a:srgbClr val="E25B1E"/>
                </a:solidFill>
                <a:round/>
                <a:headEnd/>
                <a:tailEnd/>
              </a:ln>
            </p:spPr>
          </p:cxnSp>
        </p:grpSp>
        <p:cxnSp>
          <p:nvCxnSpPr>
            <p:cNvPr id="9226" name="Gerade Verbindung 29"/>
            <p:cNvCxnSpPr>
              <a:cxnSpLocks noChangeShapeType="1"/>
              <a:stCxn id="27" idx="2"/>
            </p:cNvCxnSpPr>
            <p:nvPr/>
          </p:nvCxnSpPr>
          <p:spPr bwMode="auto">
            <a:xfrm flipH="1">
              <a:off x="5175850" y="2641343"/>
              <a:ext cx="2133231" cy="1050763"/>
            </a:xfrm>
            <a:prstGeom prst="line">
              <a:avLst/>
            </a:prstGeom>
            <a:grpFill/>
            <a:ln w="38100" algn="ctr">
              <a:solidFill>
                <a:srgbClr val="00B0F0"/>
              </a:solidFill>
              <a:round/>
              <a:headEnd/>
              <a:tailEnd/>
            </a:ln>
          </p:spPr>
        </p:cxnSp>
        <p:cxnSp>
          <p:nvCxnSpPr>
            <p:cNvPr id="9227" name="Gerade Verbindung 30"/>
            <p:cNvCxnSpPr>
              <a:cxnSpLocks noChangeShapeType="1"/>
              <a:stCxn id="27" idx="2"/>
            </p:cNvCxnSpPr>
            <p:nvPr/>
          </p:nvCxnSpPr>
          <p:spPr bwMode="auto">
            <a:xfrm flipH="1">
              <a:off x="5184476" y="2641343"/>
              <a:ext cx="2124606" cy="1533842"/>
            </a:xfrm>
            <a:prstGeom prst="line">
              <a:avLst/>
            </a:prstGeom>
            <a:grpFill/>
            <a:ln w="38100" algn="ctr">
              <a:solidFill>
                <a:srgbClr val="FFC000"/>
              </a:solidFill>
              <a:round/>
              <a:headEnd/>
              <a:tailEnd/>
            </a:ln>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3898"/>
          <a:stretch/>
        </p:blipFill>
        <p:spPr bwMode="auto">
          <a:xfrm>
            <a:off x="467190" y="1918839"/>
            <a:ext cx="7727744" cy="4679669"/>
          </a:xfrm>
          <a:prstGeom prst="rect">
            <a:avLst/>
          </a:prstGeom>
          <a:noFill/>
          <a:ln w="9525">
            <a:solidFill>
              <a:schemeClr val="bg2"/>
            </a:solidFill>
            <a:miter lim="800000"/>
            <a:headEnd/>
            <a:tailEnd/>
          </a:ln>
          <a:effectLst>
            <a:outerShdw blurRad="50800" dist="38100" dir="5400000" algn="t" rotWithShape="0">
              <a:prstClr val="black">
                <a:alpha val="40000"/>
              </a:prstClr>
            </a:outerShdw>
          </a:effectLst>
        </p:spPr>
      </p:pic>
      <p:sp>
        <p:nvSpPr>
          <p:cNvPr id="10242" name="Titel 1"/>
          <p:cNvSpPr>
            <a:spLocks noGrp="1"/>
          </p:cNvSpPr>
          <p:nvPr>
            <p:ph type="title"/>
          </p:nvPr>
        </p:nvSpPr>
        <p:spPr>
          <a:noFill/>
        </p:spPr>
        <p:txBody>
          <a:bodyPr/>
          <a:lstStyle/>
          <a:p>
            <a:pPr algn="l">
              <a:spcBef>
                <a:spcPct val="0"/>
              </a:spcBef>
              <a:buNone/>
            </a:pPr>
            <a:r>
              <a:rPr lang="fr-FR" sz="2400" b="1" i="0" dirty="0" smtClean="0">
                <a:solidFill>
                  <a:srgbClr val="669900"/>
                </a:solidFill>
                <a:latin typeface="Arial"/>
                <a:ea typeface="+mj-ea"/>
                <a:cs typeface="+mj-cs"/>
              </a:rPr>
              <a:t>Exemple ci:grasp</a:t>
            </a:r>
            <a:br>
              <a:rPr lang="fr-FR" sz="2400" b="1" i="0" dirty="0" smtClean="0">
                <a:solidFill>
                  <a:srgbClr val="669900"/>
                </a:solidFill>
                <a:latin typeface="Arial"/>
                <a:ea typeface="+mj-ea"/>
                <a:cs typeface="+mj-cs"/>
              </a:rPr>
            </a:br>
            <a:r>
              <a:rPr lang="fr-FR" sz="2400" b="1" i="0" dirty="0" smtClean="0">
                <a:solidFill>
                  <a:srgbClr val="669900"/>
                </a:solidFill>
                <a:latin typeface="Arial"/>
                <a:ea typeface="+mj-ea"/>
                <a:cs typeface="+mj-cs"/>
              </a:rPr>
              <a:t> </a:t>
            </a:r>
            <a:endParaRPr lang="fr-FR" sz="2400" b="1" i="0" dirty="0">
              <a:solidFill>
                <a:srgbClr val="669900"/>
              </a:solidFill>
              <a:latin typeface="Arial"/>
              <a:ea typeface="+mj-ea"/>
              <a:cs typeface="+mj-cs"/>
            </a:endParaRPr>
          </a:p>
        </p:txBody>
      </p:sp>
      <p:sp>
        <p:nvSpPr>
          <p:cNvPr id="4" name="Datumsplatzhalter 3"/>
          <p:cNvSpPr>
            <a:spLocks noGrp="1"/>
          </p:cNvSpPr>
          <p:nvPr>
            <p:ph type="dt" sz="quarter" idx="10"/>
          </p:nvPr>
        </p:nvSpPr>
        <p:spPr>
          <a:xfrm>
            <a:off x="6483440" y="6616061"/>
            <a:ext cx="1295400" cy="276225"/>
          </a:xfrm>
        </p:spPr>
        <p:txBody>
          <a:bodyPr/>
          <a:lstStyle/>
          <a:p>
            <a:pPr algn="l">
              <a:buNone/>
            </a:pPr>
            <a:fld id="{0A2214A3-F0E6-48F5-8F58-CE1AB36FA413}" type="datetime1">
              <a:rPr lang="fr-FR" sz="1200" b="0" i="0" smtClean="0">
                <a:solidFill>
                  <a:srgbClr val="FFFFFF"/>
                </a:solidFill>
                <a:latin typeface="Arial"/>
              </a:rPr>
              <a:pPr algn="l">
                <a:buNone/>
              </a:pPr>
              <a:t>02/12/2013</a:t>
            </a:fld>
            <a:endParaRPr lang="fr-FR" dirty="0"/>
          </a:p>
        </p:txBody>
      </p:sp>
      <p:sp>
        <p:nvSpPr>
          <p:cNvPr id="6" name="Rectangle 7"/>
          <p:cNvSpPr txBox="1">
            <a:spLocks noChangeArrowheads="1"/>
          </p:cNvSpPr>
          <p:nvPr/>
        </p:nvSpPr>
        <p:spPr bwMode="auto">
          <a:xfrm>
            <a:off x="467190" y="1519425"/>
            <a:ext cx="8540333" cy="6096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indent="0" algn="l" defTabSz="914400">
              <a:spcBef>
                <a:spcPct val="20000"/>
              </a:spcBef>
              <a:spcAft>
                <a:spcPct val="0"/>
              </a:spcAft>
              <a:buNone/>
              <a:tabLst/>
            </a:pPr>
            <a:r>
              <a:rPr lang="fr-FR" sz="1800" b="1" i="0" dirty="0" smtClean="0">
                <a:solidFill>
                  <a:srgbClr val="669900"/>
                </a:solidFill>
                <a:latin typeface="Arial"/>
                <a:ea typeface="+mj-ea"/>
                <a:cs typeface="+mj-cs"/>
              </a:rPr>
              <a:t>Impacts climatiques : Plateforme d'appui à l'adaptation mondiale et régionale</a:t>
            </a:r>
            <a:endParaRPr lang="fr-FR" sz="1800" dirty="0">
              <a:solidFill>
                <a:srgbClr val="669900"/>
              </a:solidFill>
              <a:latin typeface="+mj-lt"/>
              <a:ea typeface="+mj-ea"/>
              <a:cs typeface="+mj-cs"/>
            </a:endParaRPr>
          </a:p>
        </p:txBody>
      </p:sp>
      <p:sp>
        <p:nvSpPr>
          <p:cNvPr id="2" name="Textfeld 1"/>
          <p:cNvSpPr txBox="1"/>
          <p:nvPr/>
        </p:nvSpPr>
        <p:spPr>
          <a:xfrm>
            <a:off x="467190" y="6064493"/>
            <a:ext cx="4662252" cy="430887"/>
          </a:xfrm>
          <a:prstGeom prst="rect">
            <a:avLst/>
          </a:prstGeom>
          <a:solidFill>
            <a:schemeClr val="bg1">
              <a:lumMod val="85000"/>
            </a:schemeClr>
          </a:solidFill>
        </p:spPr>
        <p:txBody>
          <a:bodyPr wrap="square" rtlCol="0">
            <a:spAutoFit/>
          </a:bodyPr>
          <a:lstStyle/>
          <a:p>
            <a:pPr algn="l">
              <a:buNone/>
            </a:pPr>
            <a:r>
              <a:rPr lang="fr-FR" sz="2200" b="1" i="0" dirty="0" smtClean="0">
                <a:solidFill>
                  <a:srgbClr val="669900"/>
                </a:solidFill>
                <a:latin typeface="Arial"/>
                <a:ea typeface="+mn-ea"/>
                <a:cs typeface="Arial"/>
              </a:rPr>
              <a:t>http://www.cigrasp.org</a:t>
            </a:r>
            <a:endParaRPr lang="fr-FR" sz="2200" b="1" i="0" dirty="0">
              <a:solidFill>
                <a:srgbClr val="669900"/>
              </a:solidFill>
              <a:latin typeface="Arial"/>
              <a:ea typeface="+mn-ea"/>
              <a:cs typeface="Aria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GTZ-EN">
  <a:themeElements>
    <a:clrScheme name="Benutzerdefiniert 11">
      <a:dk1>
        <a:srgbClr val="000000"/>
      </a:dk1>
      <a:lt1>
        <a:srgbClr val="FFFFFF"/>
      </a:lt1>
      <a:dk2>
        <a:srgbClr val="727272"/>
      </a:dk2>
      <a:lt2>
        <a:srgbClr val="D9D9D9"/>
      </a:lt2>
      <a:accent1>
        <a:srgbClr val="B7D1DD"/>
      </a:accent1>
      <a:accent2>
        <a:srgbClr val="C80F0E"/>
      </a:accent2>
      <a:accent3>
        <a:srgbClr val="DEDEAF"/>
      </a:accent3>
      <a:accent4>
        <a:srgbClr val="939393"/>
      </a:accent4>
      <a:accent5>
        <a:srgbClr val="9AB0BA"/>
      </a:accent5>
      <a:accent6>
        <a:srgbClr val="BABA93"/>
      </a:accent6>
      <a:hlink>
        <a:srgbClr val="950B0A"/>
      </a:hlink>
      <a:folHlink>
        <a:srgbClr val="950B0A"/>
      </a:folHlink>
    </a:clrScheme>
    <a:fontScheme name="gtz-leerfolie-d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extraClrScheme>
      <a:clrScheme name="gtz-leerfolie-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tz-leerfolie-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tz-leerfolie-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tz-leerfolie-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tz-leerfolie-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tz-leerfolie-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tz-leerfolie-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tz-leerfolie-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tz-leerfolie-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tz-leerfolie-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tz-leerfolie-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tz-leerfolie-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tz-leerfolie-de 13">
        <a:dk1>
          <a:srgbClr val="000000"/>
        </a:dk1>
        <a:lt1>
          <a:srgbClr val="FFFFFF"/>
        </a:lt1>
        <a:dk2>
          <a:srgbClr val="000000"/>
        </a:dk2>
        <a:lt2>
          <a:srgbClr val="969696"/>
        </a:lt2>
        <a:accent1>
          <a:srgbClr val="EFEDE6"/>
        </a:accent1>
        <a:accent2>
          <a:srgbClr val="FF9966"/>
        </a:accent2>
        <a:accent3>
          <a:srgbClr val="FFFFFF"/>
        </a:accent3>
        <a:accent4>
          <a:srgbClr val="000000"/>
        </a:accent4>
        <a:accent5>
          <a:srgbClr val="F6F4F0"/>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TZ-EN">
  <a:themeElements>
    <a:clrScheme name="Benutzerdefiniert 11">
      <a:dk1>
        <a:srgbClr val="000000"/>
      </a:dk1>
      <a:lt1>
        <a:srgbClr val="FFFFFF"/>
      </a:lt1>
      <a:dk2>
        <a:srgbClr val="727272"/>
      </a:dk2>
      <a:lt2>
        <a:srgbClr val="D9D9D9"/>
      </a:lt2>
      <a:accent1>
        <a:srgbClr val="B7D1DD"/>
      </a:accent1>
      <a:accent2>
        <a:srgbClr val="C80F0E"/>
      </a:accent2>
      <a:accent3>
        <a:srgbClr val="DEDEAF"/>
      </a:accent3>
      <a:accent4>
        <a:srgbClr val="939393"/>
      </a:accent4>
      <a:accent5>
        <a:srgbClr val="9AB0BA"/>
      </a:accent5>
      <a:accent6>
        <a:srgbClr val="BABA93"/>
      </a:accent6>
      <a:hlink>
        <a:srgbClr val="950B0A"/>
      </a:hlink>
      <a:folHlink>
        <a:srgbClr val="950B0A"/>
      </a:folHlink>
    </a:clrScheme>
    <a:fontScheme name="gtz-leerfolie-d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extraClrScheme>
      <a:clrScheme name="gtz-leerfolie-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tz-leerfolie-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tz-leerfolie-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tz-leerfolie-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tz-leerfolie-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tz-leerfolie-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tz-leerfolie-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tz-leerfolie-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tz-leerfolie-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tz-leerfolie-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tz-leerfolie-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tz-leerfolie-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tz-leerfolie-de 13">
        <a:dk1>
          <a:srgbClr val="000000"/>
        </a:dk1>
        <a:lt1>
          <a:srgbClr val="FFFFFF"/>
        </a:lt1>
        <a:dk2>
          <a:srgbClr val="000000"/>
        </a:dk2>
        <a:lt2>
          <a:srgbClr val="969696"/>
        </a:lt2>
        <a:accent1>
          <a:srgbClr val="EFEDE6"/>
        </a:accent1>
        <a:accent2>
          <a:srgbClr val="FF9966"/>
        </a:accent2>
        <a:accent3>
          <a:srgbClr val="FFFFFF"/>
        </a:accent3>
        <a:accent4>
          <a:srgbClr val="000000"/>
        </a:accent4>
        <a:accent5>
          <a:srgbClr val="F6F4F0"/>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3314</Words>
  <Application>Microsoft Office PowerPoint</Application>
  <PresentationFormat>On-screen Show (4:3)</PresentationFormat>
  <Paragraphs>322</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GTZ-EN</vt:lpstr>
      <vt:lpstr>1_GTZ-EN</vt:lpstr>
      <vt:lpstr>Module 2-B Trouver des informations climatiques</vt:lpstr>
      <vt:lpstr>PowerPoint Presentation</vt:lpstr>
      <vt:lpstr>Conditions d’utilisation</vt:lpstr>
      <vt:lpstr>Aperçu</vt:lpstr>
      <vt:lpstr>Différentes sources d'information</vt:lpstr>
      <vt:lpstr>Les informations climatiques sont nécessaires pour...</vt:lpstr>
      <vt:lpstr>Lignes directrices pour la recherche et la gestion des informations</vt:lpstr>
      <vt:lpstr>Exemple de sources d'informations et d'outils www.climateplanning.org</vt:lpstr>
      <vt:lpstr>Exemple ci:grasp  </vt:lpstr>
      <vt:lpstr>Contexte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Exercice  « Puzzle de chaîne d'impacts »</vt:lpstr>
      <vt:lpstr>Exercice « Trouver des informations climatiques sur ci:grasp »</vt:lpstr>
      <vt:lpstr>Étude de cas http://www.cigrasp.org </vt:lpstr>
      <vt:lpstr>Exercice 1A+B :  Analyse de stimuli de changement climatique </vt:lpstr>
      <vt:lpstr>Exercice 2 :  Analyse des impacts du changement climatique</vt:lpstr>
      <vt:lpstr>Réflexion</vt:lpstr>
    </vt:vector>
  </TitlesOfParts>
  <Company>Deutsche Gesellschaft für Internationale Zusammenarbeit (GIZ) GmbH</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Climate Change Adaptation into Development Planning. A Practice-Oriented Training based on the OECD Policy Guidance</dc:title>
  <dc:subject>Climate Change</dc:subject>
  <dc:creator>GIZ</dc:creator>
  <cp:keywords>Climate Change, development cooperation</cp:keywords>
  <cp:lastModifiedBy>Benjamin Greiner</cp:lastModifiedBy>
  <cp:revision>362</cp:revision>
  <cp:lastPrinted>2005-12-21T12:33:01Z</cp:lastPrinted>
  <dcterms:created xsi:type="dcterms:W3CDTF">2009-01-02T12:52:23Z</dcterms:created>
  <dcterms:modified xsi:type="dcterms:W3CDTF">2013-12-02T14:03:31Z</dcterms:modified>
</cp:coreProperties>
</file>