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42"/>
  </p:notesMasterIdLst>
  <p:handoutMasterIdLst>
    <p:handoutMasterId r:id="rId43"/>
  </p:handoutMasterIdLst>
  <p:sldIdLst>
    <p:sldId id="274" r:id="rId2"/>
    <p:sldId id="343" r:id="rId3"/>
    <p:sldId id="340" r:id="rId4"/>
    <p:sldId id="276" r:id="rId5"/>
    <p:sldId id="277" r:id="rId6"/>
    <p:sldId id="292" r:id="rId7"/>
    <p:sldId id="301" r:id="rId8"/>
    <p:sldId id="342" r:id="rId9"/>
    <p:sldId id="302" r:id="rId10"/>
    <p:sldId id="304" r:id="rId11"/>
    <p:sldId id="310" r:id="rId12"/>
    <p:sldId id="303" r:id="rId13"/>
    <p:sldId id="317" r:id="rId14"/>
    <p:sldId id="326" r:id="rId15"/>
    <p:sldId id="295" r:id="rId16"/>
    <p:sldId id="278" r:id="rId17"/>
    <p:sldId id="279" r:id="rId18"/>
    <p:sldId id="325" r:id="rId19"/>
    <p:sldId id="312" r:id="rId20"/>
    <p:sldId id="281" r:id="rId21"/>
    <p:sldId id="313" r:id="rId22"/>
    <p:sldId id="282" r:id="rId23"/>
    <p:sldId id="284" r:id="rId24"/>
    <p:sldId id="283" r:id="rId25"/>
    <p:sldId id="314" r:id="rId26"/>
    <p:sldId id="324" r:id="rId27"/>
    <p:sldId id="328" r:id="rId28"/>
    <p:sldId id="329" r:id="rId29"/>
    <p:sldId id="330" r:id="rId30"/>
    <p:sldId id="327" r:id="rId31"/>
    <p:sldId id="280" r:id="rId32"/>
    <p:sldId id="318" r:id="rId33"/>
    <p:sldId id="299" r:id="rId34"/>
    <p:sldId id="319" r:id="rId35"/>
    <p:sldId id="323" r:id="rId36"/>
    <p:sldId id="320" r:id="rId37"/>
    <p:sldId id="339" r:id="rId38"/>
    <p:sldId id="322" r:id="rId39"/>
    <p:sldId id="307" r:id="rId40"/>
    <p:sldId id="341" r:id="rId41"/>
  </p:sldIdLst>
  <p:sldSz cx="9144000" cy="6858000" type="screen4x3"/>
  <p:notesSz cx="6858000" cy="9945688"/>
  <p:defaultTextStyle>
    <a:defPPr>
      <a:defRPr lang="de-DE"/>
    </a:defPPr>
    <a:lvl1pPr algn="l" rtl="0" fontAlgn="base">
      <a:spcBef>
        <a:spcPct val="0"/>
      </a:spcBef>
      <a:spcAft>
        <a:spcPct val="0"/>
      </a:spcAft>
      <a:defRPr sz="2200" b="1" kern="1200">
        <a:solidFill>
          <a:srgbClr val="999999"/>
        </a:solidFill>
        <a:latin typeface="Arial" pitchFamily="34" charset="0"/>
        <a:ea typeface="+mn-ea"/>
        <a:cs typeface="Arial" pitchFamily="34" charset="0"/>
      </a:defRPr>
    </a:lvl1pPr>
    <a:lvl2pPr marL="457200" algn="l" rtl="0" fontAlgn="base">
      <a:spcBef>
        <a:spcPct val="0"/>
      </a:spcBef>
      <a:spcAft>
        <a:spcPct val="0"/>
      </a:spcAft>
      <a:defRPr sz="2200" b="1" kern="1200">
        <a:solidFill>
          <a:srgbClr val="999999"/>
        </a:solidFill>
        <a:latin typeface="Arial" pitchFamily="34" charset="0"/>
        <a:ea typeface="+mn-ea"/>
        <a:cs typeface="Arial" pitchFamily="34" charset="0"/>
      </a:defRPr>
    </a:lvl2pPr>
    <a:lvl3pPr marL="914400" algn="l" rtl="0" fontAlgn="base">
      <a:spcBef>
        <a:spcPct val="0"/>
      </a:spcBef>
      <a:spcAft>
        <a:spcPct val="0"/>
      </a:spcAft>
      <a:defRPr sz="2200" b="1" kern="1200">
        <a:solidFill>
          <a:srgbClr val="999999"/>
        </a:solidFill>
        <a:latin typeface="Arial" pitchFamily="34" charset="0"/>
        <a:ea typeface="+mn-ea"/>
        <a:cs typeface="Arial" pitchFamily="34" charset="0"/>
      </a:defRPr>
    </a:lvl3pPr>
    <a:lvl4pPr marL="1371600" algn="l" rtl="0" fontAlgn="base">
      <a:spcBef>
        <a:spcPct val="0"/>
      </a:spcBef>
      <a:spcAft>
        <a:spcPct val="0"/>
      </a:spcAft>
      <a:defRPr sz="2200" b="1" kern="1200">
        <a:solidFill>
          <a:srgbClr val="999999"/>
        </a:solidFill>
        <a:latin typeface="Arial" pitchFamily="34" charset="0"/>
        <a:ea typeface="+mn-ea"/>
        <a:cs typeface="Arial" pitchFamily="34" charset="0"/>
      </a:defRPr>
    </a:lvl4pPr>
    <a:lvl5pPr marL="1828800" algn="l" rtl="0" fontAlgn="base">
      <a:spcBef>
        <a:spcPct val="0"/>
      </a:spcBef>
      <a:spcAft>
        <a:spcPct val="0"/>
      </a:spcAft>
      <a:defRPr sz="2200" b="1" kern="1200">
        <a:solidFill>
          <a:srgbClr val="999999"/>
        </a:solidFill>
        <a:latin typeface="Arial" pitchFamily="34" charset="0"/>
        <a:ea typeface="+mn-ea"/>
        <a:cs typeface="Arial" pitchFamily="34" charset="0"/>
      </a:defRPr>
    </a:lvl5pPr>
    <a:lvl6pPr marL="2286000" algn="l" defTabSz="914400" rtl="0" eaLnBrk="1" latinLnBrk="0" hangingPunct="1">
      <a:defRPr sz="2200" b="1" kern="1200">
        <a:solidFill>
          <a:srgbClr val="999999"/>
        </a:solidFill>
        <a:latin typeface="Arial" pitchFamily="34" charset="0"/>
        <a:ea typeface="+mn-ea"/>
        <a:cs typeface="Arial" pitchFamily="34" charset="0"/>
      </a:defRPr>
    </a:lvl6pPr>
    <a:lvl7pPr marL="2743200" algn="l" defTabSz="914400" rtl="0" eaLnBrk="1" latinLnBrk="0" hangingPunct="1">
      <a:defRPr sz="2200" b="1" kern="1200">
        <a:solidFill>
          <a:srgbClr val="999999"/>
        </a:solidFill>
        <a:latin typeface="Arial" pitchFamily="34" charset="0"/>
        <a:ea typeface="+mn-ea"/>
        <a:cs typeface="Arial" pitchFamily="34" charset="0"/>
      </a:defRPr>
    </a:lvl7pPr>
    <a:lvl8pPr marL="3200400" algn="l" defTabSz="914400" rtl="0" eaLnBrk="1" latinLnBrk="0" hangingPunct="1">
      <a:defRPr sz="2200" b="1" kern="1200">
        <a:solidFill>
          <a:srgbClr val="999999"/>
        </a:solidFill>
        <a:latin typeface="Arial" pitchFamily="34" charset="0"/>
        <a:ea typeface="+mn-ea"/>
        <a:cs typeface="Arial" pitchFamily="34" charset="0"/>
      </a:defRPr>
    </a:lvl8pPr>
    <a:lvl9pPr marL="3657600" algn="l" defTabSz="914400" rtl="0" eaLnBrk="1" latinLnBrk="0" hangingPunct="1">
      <a:defRPr sz="2200" b="1" kern="1200">
        <a:solidFill>
          <a:srgbClr val="999999"/>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C63"/>
    <a:srgbClr val="CEA664"/>
    <a:srgbClr val="BC9E69"/>
    <a:srgbClr val="7F923A"/>
    <a:srgbClr val="C8D2BB"/>
    <a:srgbClr val="D0DDCB"/>
    <a:srgbClr val="DAE0CB"/>
    <a:srgbClr val="D1D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527" autoAdjust="0"/>
    <p:restoredTop sz="92833" autoAdjust="0"/>
  </p:normalViewPr>
  <p:slideViewPr>
    <p:cSldViewPr snapToGrid="0">
      <p:cViewPr>
        <p:scale>
          <a:sx n="80" d="100"/>
          <a:sy n="80" d="100"/>
        </p:scale>
        <p:origin x="-72" y="288"/>
      </p:cViewPr>
      <p:guideLst>
        <p:guide orient="horz" pos="3935"/>
        <p:guide orient="horz"/>
        <p:guide orient="horz" pos="151"/>
        <p:guide orient="horz" pos="2705"/>
        <p:guide orient="horz" pos="1140"/>
        <p:guide orient="horz" pos="1265"/>
        <p:guide pos="5029"/>
        <p:guide pos="28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50" d="100"/>
          <a:sy n="150" d="100"/>
        </p:scale>
        <p:origin x="-1656" y="3176"/>
      </p:cViewPr>
      <p:guideLst>
        <p:guide orient="horz" pos="3132"/>
        <p:guide pos="126"/>
        <p:guide pos="4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pitchFamily="-101" charset="0"/>
              </a:defRPr>
            </a:lvl1pPr>
          </a:lstStyle>
          <a:p>
            <a:pPr>
              <a:defRPr/>
            </a:pPr>
            <a:endParaRPr lang="en-US"/>
          </a:p>
        </p:txBody>
      </p:sp>
      <p:sp>
        <p:nvSpPr>
          <p:cNvPr id="66563"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pitchFamily="-101" charset="0"/>
              </a:defRPr>
            </a:lvl1pPr>
          </a:lstStyle>
          <a:p>
            <a:pPr>
              <a:defRPr/>
            </a:pPr>
            <a:endParaRPr lang="en-US"/>
          </a:p>
        </p:txBody>
      </p:sp>
      <p:sp>
        <p:nvSpPr>
          <p:cNvPr id="66564" name="Rectangle 4"/>
          <p:cNvSpPr>
            <a:spLocks noGrp="1" noChangeArrowheads="1"/>
          </p:cNvSpPr>
          <p:nvPr>
            <p:ph type="ftr" sz="quarter" idx="2"/>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pitchFamily="-101" charset="0"/>
              </a:defRPr>
            </a:lvl1pPr>
          </a:lstStyle>
          <a:p>
            <a:pPr>
              <a:defRPr/>
            </a:pPr>
            <a:endParaRPr lang="en-US"/>
          </a:p>
        </p:txBody>
      </p:sp>
      <p:sp>
        <p:nvSpPr>
          <p:cNvPr id="66565" name="Rectangle 5"/>
          <p:cNvSpPr>
            <a:spLocks noGrp="1" noChangeArrowheads="1"/>
          </p:cNvSpPr>
          <p:nvPr>
            <p:ph type="sldNum" sz="quarter" idx="3"/>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pitchFamily="-101" charset="0"/>
              </a:defRPr>
            </a:lvl1pPr>
          </a:lstStyle>
          <a:p>
            <a:pPr>
              <a:defRPr/>
            </a:pPr>
            <a:fld id="{64F9E0D5-A80A-4478-93D6-ED13CA696714}" type="slidenum">
              <a:rPr lang="de-DE"/>
              <a:pPr>
                <a:defRPr/>
              </a:pPr>
              <a:t>‹#›</a:t>
            </a:fld>
            <a:endParaRPr lang="de-DE"/>
          </a:p>
        </p:txBody>
      </p:sp>
    </p:spTree>
    <p:extLst>
      <p:ext uri="{BB962C8B-B14F-4D97-AF65-F5344CB8AC3E}">
        <p14:creationId xmlns:p14="http://schemas.microsoft.com/office/powerpoint/2010/main" val="1844208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bwMode="auto">
          <a:xfrm>
            <a:off x="0" y="9705975"/>
            <a:ext cx="6858000" cy="230188"/>
          </a:xfrm>
          <a:prstGeom prst="rect">
            <a:avLst/>
          </a:prstGeom>
          <a:solidFill>
            <a:srgbClr val="669900"/>
          </a:solid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chemeClr val="bg1"/>
                </a:solidFill>
              </a:defRPr>
            </a:lvl1pPr>
          </a:lstStyle>
          <a:p>
            <a:pPr>
              <a:defRPr/>
            </a:pPr>
            <a:fld id="{11A9D823-EDB6-4894-8E85-0FFCFE3D4823}" type="slidenum">
              <a:rPr lang="de-DE"/>
              <a:pPr>
                <a:defRPr/>
              </a:pPr>
              <a:t>‹#›</a:t>
            </a:fld>
            <a:endParaRPr lang="de-DE"/>
          </a:p>
        </p:txBody>
      </p:sp>
      <p:sp>
        <p:nvSpPr>
          <p:cNvPr id="8194" name="Rectangle 2"/>
          <p:cNvSpPr>
            <a:spLocks noGrp="1" noChangeArrowheads="1"/>
          </p:cNvSpPr>
          <p:nvPr>
            <p:ph type="hdr" sz="quarter"/>
          </p:nvPr>
        </p:nvSpPr>
        <p:spPr bwMode="auto">
          <a:xfrm>
            <a:off x="0" y="0"/>
            <a:ext cx="29718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defRPr>
            </a:lvl1pPr>
          </a:lstStyle>
          <a:p>
            <a:pPr>
              <a:defRPr/>
            </a:pPr>
            <a:endParaRPr lang="en-US"/>
          </a:p>
        </p:txBody>
      </p:sp>
      <p:sp>
        <p:nvSpPr>
          <p:cNvPr id="45061" name="Rectangle 4"/>
          <p:cNvSpPr>
            <a:spLocks noGrp="1" noRot="1" noChangeAspect="1" noChangeArrowheads="1" noTextEdit="1"/>
          </p:cNvSpPr>
          <p:nvPr>
            <p:ph type="sldImg" idx="2"/>
          </p:nvPr>
        </p:nvSpPr>
        <p:spPr bwMode="auto">
          <a:xfrm>
            <a:off x="209550" y="312738"/>
            <a:ext cx="6403975" cy="42973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212725" y="4724400"/>
            <a:ext cx="6413500" cy="4945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9" name="Rectangle 6"/>
          <p:cNvSpPr>
            <a:spLocks noGrp="1" noChangeArrowheads="1"/>
          </p:cNvSpPr>
          <p:nvPr>
            <p:ph type="ftr" sz="quarter" idx="4"/>
          </p:nvPr>
        </p:nvSpPr>
        <p:spPr bwMode="auto">
          <a:xfrm>
            <a:off x="0" y="9705975"/>
            <a:ext cx="6143625" cy="230188"/>
          </a:xfrm>
          <a:prstGeom prst="rect">
            <a:avLst/>
          </a:prstGeom>
          <a:solidFill>
            <a:srgbClr val="669900"/>
          </a:solid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chemeClr val="bg1"/>
                </a:solidFill>
              </a:defRPr>
            </a:lvl1pPr>
          </a:lstStyle>
          <a:p>
            <a:pPr>
              <a:defRPr/>
            </a:pPr>
            <a:endParaRPr lang="en-US"/>
          </a:p>
        </p:txBody>
      </p:sp>
    </p:spTree>
    <p:extLst>
      <p:ext uri="{BB962C8B-B14F-4D97-AF65-F5344CB8AC3E}">
        <p14:creationId xmlns:p14="http://schemas.microsoft.com/office/powerpoint/2010/main" val="1541762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Arial" pitchFamily="-101" charset="0"/>
        <a:cs typeface="Arial" pitchFamily="34" charset="0"/>
      </a:defRPr>
    </a:lvl1pPr>
    <a:lvl2pPr marL="180975" indent="-180975" algn="l" rtl="0" eaLnBrk="0" fontAlgn="base" hangingPunct="0">
      <a:spcBef>
        <a:spcPct val="30000"/>
      </a:spcBef>
      <a:spcAft>
        <a:spcPct val="0"/>
      </a:spcAft>
      <a:buClr>
        <a:srgbClr val="669900"/>
      </a:buClr>
      <a:buFont typeface="Wingdings" pitchFamily="2" charset="2"/>
      <a:buChar char="§"/>
      <a:defRPr sz="1200" kern="1200">
        <a:solidFill>
          <a:schemeClr val="tx1"/>
        </a:solidFill>
        <a:latin typeface="Arial" pitchFamily="34" charset="0"/>
        <a:ea typeface="Adobe Fangsong Std R" pitchFamily="18" charset="-128"/>
        <a:cs typeface="Arial" pitchFamily="34" charset="0"/>
      </a:defRPr>
    </a:lvl2pPr>
    <a:lvl3pPr marL="266700" indent="-90488" algn="l" rtl="0" eaLnBrk="0" fontAlgn="base" hangingPunct="0">
      <a:spcBef>
        <a:spcPct val="30000"/>
      </a:spcBef>
      <a:spcAft>
        <a:spcPct val="0"/>
      </a:spcAft>
      <a:buClr>
        <a:srgbClr val="669900"/>
      </a:buClr>
      <a:buFont typeface="Wingdings" pitchFamily="2" charset="2"/>
      <a:buChar char="§"/>
      <a:defRPr sz="1000" kern="1200">
        <a:solidFill>
          <a:schemeClr val="tx1"/>
        </a:solidFill>
        <a:latin typeface="Arial" pitchFamily="34" charset="0"/>
        <a:ea typeface="Adobe Fangsong Std R" pitchFamily="18" charset="-128"/>
        <a:cs typeface="Arial" charset="0"/>
      </a:defRPr>
    </a:lvl3pPr>
    <a:lvl4pPr marL="447675" indent="-90488" algn="l" rtl="0" eaLnBrk="0" fontAlgn="base" hangingPunct="0">
      <a:spcBef>
        <a:spcPct val="30000"/>
      </a:spcBef>
      <a:spcAft>
        <a:spcPct val="0"/>
      </a:spcAft>
      <a:buClr>
        <a:srgbClr val="669900"/>
      </a:buClr>
      <a:buFont typeface="Wingdings" pitchFamily="2" charset="2"/>
      <a:buChar char="§"/>
      <a:defRPr sz="800" kern="1200">
        <a:solidFill>
          <a:schemeClr val="tx1"/>
        </a:solidFill>
        <a:latin typeface="Arial" pitchFamily="34" charset="0"/>
        <a:ea typeface="Adobe Fangsong Std R" pitchFamily="18" charset="-128"/>
        <a:cs typeface="Arial" charset="0"/>
      </a:defRPr>
    </a:lvl4pPr>
    <a:lvl5pPr marL="719138" indent="-95250" algn="l" rtl="0" eaLnBrk="0" fontAlgn="base" hangingPunct="0">
      <a:spcBef>
        <a:spcPct val="30000"/>
      </a:spcBef>
      <a:spcAft>
        <a:spcPct val="0"/>
      </a:spcAft>
      <a:buClr>
        <a:srgbClr val="669900"/>
      </a:buClr>
      <a:buFont typeface="Wingdings" pitchFamily="2" charset="2"/>
      <a:buChar char="§"/>
      <a:defRPr sz="800" b="1" kern="1200">
        <a:solidFill>
          <a:srgbClr val="669900"/>
        </a:solidFill>
        <a:latin typeface="Arial" pitchFamily="34" charset="0"/>
        <a:ea typeface="Adobe Fangsong Std R" pitchFamily="18"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nummernplatzhalter 3"/>
          <p:cNvSpPr>
            <a:spLocks noGrp="1"/>
          </p:cNvSpPr>
          <p:nvPr>
            <p:ph type="sldNum" sz="quarter" idx="5"/>
          </p:nvPr>
        </p:nvSpPr>
        <p:spPr/>
        <p:txBody>
          <a:bodyPr/>
          <a:lstStyle/>
          <a:p>
            <a:fld id="{F043B90A-9F17-4F13-81DD-A620E5B833E6}" type="slidenum">
              <a:rPr lang="de-DE" smtClean="0"/>
              <a:pPr/>
              <a:t>1</a:t>
            </a:fld>
            <a:endParaRPr lang="de-DE" smtClean="0"/>
          </a:p>
        </p:txBody>
      </p:sp>
      <p:sp>
        <p:nvSpPr>
          <p:cNvPr id="46083" name="Folienbildplatzhalter 5"/>
          <p:cNvSpPr>
            <a:spLocks noGrp="1" noRot="1" noChangeAspect="1" noTextEdit="1"/>
          </p:cNvSpPr>
          <p:nvPr>
            <p:ph type="sldImg"/>
          </p:nvPr>
        </p:nvSpPr>
        <p:spPr>
          <a:xfrm>
            <a:off x="546100" y="312738"/>
            <a:ext cx="5730875" cy="4297362"/>
          </a:xfrm>
          <a:ln/>
        </p:spPr>
      </p:sp>
      <p:sp>
        <p:nvSpPr>
          <p:cNvPr id="46084" name="Notizenplatzhalter 6"/>
          <p:cNvSpPr>
            <a:spLocks noGrp="1"/>
          </p:cNvSpPr>
          <p:nvPr>
            <p:ph type="body" idx="1"/>
          </p:nvPr>
        </p:nvSpPr>
        <p:spPr>
          <a:noFill/>
          <a:ln/>
        </p:spPr>
        <p:txBody>
          <a:bodyPr/>
          <a:lstStyle/>
          <a:p>
            <a:r>
              <a:rPr lang="de-DE" b="0" i="1" smtClean="0">
                <a:ea typeface="Arial" pitchFamily="34" charset="0"/>
              </a:rPr>
              <a:t> Sugerencias</a:t>
            </a:r>
          </a:p>
          <a:p>
            <a:endParaRPr lang="de-DE" b="0" u="sng" smtClean="0">
              <a:ea typeface="Arial" pitchFamily="34" charset="0"/>
            </a:endParaRPr>
          </a:p>
          <a:p>
            <a:r>
              <a:rPr lang="de-DE" b="0" i="1" u="sng" smtClean="0">
                <a:ea typeface="Arial" pitchFamily="34" charset="0"/>
              </a:rPr>
              <a:t>Para empezar</a:t>
            </a:r>
          </a:p>
          <a:p>
            <a:r>
              <a:rPr lang="de-DE" b="0" i="1" smtClean="0">
                <a:ea typeface="Arial" pitchFamily="34" charset="0"/>
              </a:rPr>
              <a:t>Pregunte a los participantes en qué momento de su vida laboral normal requieren información climática. Haga esto a modo de lluvia de ideas en un rotafolio o en tarjetas.</a:t>
            </a:r>
          </a:p>
          <a:p>
            <a:r>
              <a:rPr lang="de-DE" b="0" i="1" smtClean="0">
                <a:ea typeface="Arial" pitchFamily="34" charset="0"/>
              </a:rPr>
              <a:t>El principal mensaje es que necesitamos la información climática en tres áreas: para definir los retos clave, así como para las opciones estratégicas y al seleccionar las medidas técnicas. </a:t>
            </a:r>
          </a:p>
          <a:p>
            <a:endParaRPr lang="de-DE" b="0" i="1" u="sng" smtClean="0">
              <a:ea typeface="Arial" pitchFamily="34" charset="0"/>
            </a:endParaRPr>
          </a:p>
          <a:p>
            <a:r>
              <a:rPr lang="de-DE" b="0" i="1" u="sng" smtClean="0">
                <a:ea typeface="Arial" pitchFamily="34" charset="0"/>
              </a:rPr>
              <a:t>Una cita para comenzar</a:t>
            </a:r>
          </a:p>
          <a:p>
            <a:r>
              <a:rPr lang="de-DE" b="0" i="1" smtClean="0">
                <a:ea typeface="Arial" pitchFamily="34" charset="0"/>
              </a:rPr>
              <a:t>Los cambios climáticos no ocurren sin razón. La Ciencia del Clima ofrece explicaciones para los cambios del pasado, que permiten concluir qué consecuencias podrían tener los cambios climáticos en el futuro. Es importante entender las causas y los efectos, para poder estimar cómo influyen los impactos humanos en el sistema climático.  </a:t>
            </a:r>
          </a:p>
          <a:p>
            <a:r>
              <a:rPr lang="de-DE" b="0" i="1" smtClean="0">
                <a:ea typeface="Arial" pitchFamily="34" charset="0"/>
              </a:rPr>
              <a:t>(Traducción propia de Rahmstorf/ Schellnhuber 2007).</a:t>
            </a:r>
            <a:endParaRPr lang="en-GB" b="0" i="1" smtClean="0">
              <a:ea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3"/>
          <p:cNvSpPr>
            <a:spLocks noGrp="1" noRot="1" noChangeAspect="1" noTextEdit="1"/>
          </p:cNvSpPr>
          <p:nvPr>
            <p:ph type="sldImg"/>
          </p:nvPr>
        </p:nvSpPr>
        <p:spPr>
          <a:xfrm>
            <a:off x="546100" y="312738"/>
            <a:ext cx="5730875" cy="4297362"/>
          </a:xfrm>
          <a:ln/>
        </p:spPr>
      </p:sp>
      <p:sp>
        <p:nvSpPr>
          <p:cNvPr id="55299" name="Notizenplatzhalter 4"/>
          <p:cNvSpPr>
            <a:spLocks noGrp="1"/>
          </p:cNvSpPr>
          <p:nvPr>
            <p:ph type="body" idx="1"/>
          </p:nvPr>
        </p:nvSpPr>
        <p:spPr>
          <a:noFill/>
          <a:ln/>
        </p:spPr>
        <p:txBody>
          <a:bodyPr/>
          <a:lstStyle/>
          <a:p>
            <a:r>
              <a:rPr lang="es-MX" b="0" u="sng" smtClean="0">
                <a:ea typeface="Arial" pitchFamily="34" charset="0"/>
              </a:rPr>
              <a:t>Mensaje principal</a:t>
            </a:r>
          </a:p>
          <a:p>
            <a:pPr>
              <a:buFontTx/>
              <a:buChar char="•"/>
            </a:pPr>
            <a:r>
              <a:rPr lang="es-MX" smtClean="0">
                <a:ea typeface="Arial" pitchFamily="34" charset="0"/>
              </a:rPr>
              <a:t> </a:t>
            </a:r>
            <a:r>
              <a:rPr lang="es-MX" b="0" smtClean="0">
                <a:ea typeface="Arial" pitchFamily="34" charset="0"/>
              </a:rPr>
              <a:t>El calentamiento se correlaciona con la concentración de CO</a:t>
            </a:r>
            <a:r>
              <a:rPr lang="es-MX" sz="900" b="0" smtClean="0">
                <a:ea typeface="Arial" pitchFamily="34" charset="0"/>
              </a:rPr>
              <a:t>2</a:t>
            </a:r>
            <a:r>
              <a:rPr lang="es-MX" b="0" smtClean="0">
                <a:ea typeface="Arial" pitchFamily="34" charset="0"/>
              </a:rPr>
              <a:t> en la atmósfera</a:t>
            </a:r>
          </a:p>
          <a:p>
            <a:r>
              <a:rPr lang="es-MX" b="0" u="sng" smtClean="0">
                <a:ea typeface="Arial" pitchFamily="34" charset="0"/>
              </a:rPr>
              <a:t>Explicar</a:t>
            </a:r>
          </a:p>
          <a:p>
            <a:pPr>
              <a:buFontTx/>
              <a:buChar char="•"/>
            </a:pPr>
            <a:r>
              <a:rPr lang="es-MX" b="0" smtClean="0">
                <a:ea typeface="Arial" pitchFamily="34" charset="0"/>
              </a:rPr>
              <a:t> El CO</a:t>
            </a:r>
            <a:r>
              <a:rPr lang="es-MX" sz="900" b="0" smtClean="0">
                <a:ea typeface="Arial" pitchFamily="34" charset="0"/>
              </a:rPr>
              <a:t>2</a:t>
            </a:r>
            <a:r>
              <a:rPr lang="es-MX" b="0" smtClean="0">
                <a:ea typeface="Arial" pitchFamily="34" charset="0"/>
              </a:rPr>
              <a:t> y la temperatura están relacionados: las temperaturas cambiantes influyen en la concentración de CO</a:t>
            </a:r>
            <a:r>
              <a:rPr lang="es-MX" sz="900" b="0" smtClean="0">
                <a:ea typeface="Arial" pitchFamily="34" charset="0"/>
              </a:rPr>
              <a:t>2, </a:t>
            </a:r>
            <a:r>
              <a:rPr lang="es-MX" b="0" smtClean="0">
                <a:ea typeface="Arial" pitchFamily="34" charset="0"/>
              </a:rPr>
              <a:t>la concentración cambiante de CO</a:t>
            </a:r>
            <a:r>
              <a:rPr lang="es-MX" sz="900" b="0" smtClean="0">
                <a:ea typeface="Arial" pitchFamily="34" charset="0"/>
              </a:rPr>
              <a:t>2</a:t>
            </a:r>
            <a:r>
              <a:rPr lang="es-MX" b="0" smtClean="0">
                <a:ea typeface="Arial" pitchFamily="34" charset="0"/>
              </a:rPr>
              <a:t> influye en la temperatura</a:t>
            </a:r>
          </a:p>
          <a:p>
            <a:pPr>
              <a:buFontTx/>
              <a:buChar char="•"/>
            </a:pPr>
            <a:r>
              <a:rPr lang="es-MX" b="0" smtClean="0">
                <a:ea typeface="Arial" pitchFamily="34" charset="0"/>
              </a:rPr>
              <a:t> La correlación de CO</a:t>
            </a:r>
            <a:r>
              <a:rPr lang="es-MX" sz="900" b="0" smtClean="0">
                <a:ea typeface="Arial" pitchFamily="34" charset="0"/>
              </a:rPr>
              <a:t>2 </a:t>
            </a:r>
            <a:r>
              <a:rPr lang="es-MX" b="0" smtClean="0">
                <a:ea typeface="Arial" pitchFamily="34" charset="0"/>
              </a:rPr>
              <a:t>y temperatura se relaciona con una ley física llamada Stefan-Boltzmann (tambien conocida como la ley de Stefan) que explica el equilibrio radiativo. (Para mayor información refiérase a la nota  en la diapositiva “equilibro radiativo”)</a:t>
            </a:r>
          </a:p>
          <a:p>
            <a:pPr>
              <a:buFontTx/>
              <a:buChar char="•"/>
            </a:pPr>
            <a:r>
              <a:rPr lang="es-MX" b="0" smtClean="0">
                <a:ea typeface="Arial" pitchFamily="34" charset="0"/>
              </a:rPr>
              <a:t>Los cambios entre las eras glaciares (periodos fríos) e interglaciares (periodos cálidos) se relacionan con los cambios en los movimientos orbitales de la Tierra (llamados Ciclos de Milancovitch. Para mayor información, refiérase a la nota </a:t>
            </a:r>
            <a:r>
              <a:rPr lang="es-MX" b="0" i="1" smtClean="0">
                <a:ea typeface="Arial" pitchFamily="34" charset="0"/>
              </a:rPr>
              <a:t>información</a:t>
            </a:r>
            <a:r>
              <a:rPr lang="es-MX" b="0" smtClean="0">
                <a:ea typeface="Arial" pitchFamily="34" charset="0"/>
              </a:rPr>
              <a:t> </a:t>
            </a:r>
            <a:r>
              <a:rPr lang="es-MX" b="0" i="1" smtClean="0">
                <a:ea typeface="Arial" pitchFamily="34" charset="0"/>
              </a:rPr>
              <a:t>adicional</a:t>
            </a:r>
            <a:r>
              <a:rPr lang="es-MX" b="0" smtClean="0">
                <a:ea typeface="Arial" pitchFamily="34" charset="0"/>
              </a:rPr>
              <a:t> en la diapositiva “equilibrio radiativo”)</a:t>
            </a:r>
          </a:p>
          <a:p>
            <a:pPr>
              <a:buFontTx/>
              <a:buChar char="•"/>
            </a:pPr>
            <a:r>
              <a:rPr lang="es-MX" b="0" smtClean="0">
                <a:ea typeface="Arial" pitchFamily="34" charset="0"/>
              </a:rPr>
              <a:t> Una fuente de información son las perforaciones de núcleos de hielo en la Antártica (refiérase a </a:t>
            </a:r>
            <a:r>
              <a:rPr lang="es-MX" b="0" i="1" smtClean="0">
                <a:ea typeface="Arial" pitchFamily="34" charset="0"/>
              </a:rPr>
              <a:t>información</a:t>
            </a:r>
            <a:r>
              <a:rPr lang="es-MX" b="0" smtClean="0">
                <a:ea typeface="Arial" pitchFamily="34" charset="0"/>
              </a:rPr>
              <a:t> </a:t>
            </a:r>
            <a:r>
              <a:rPr lang="es-MX" b="0" i="1" smtClean="0">
                <a:ea typeface="Arial" pitchFamily="34" charset="0"/>
              </a:rPr>
              <a:t>adicional</a:t>
            </a:r>
            <a:r>
              <a:rPr lang="es-MX" b="0" smtClean="0">
                <a:ea typeface="Arial" pitchFamily="34" charset="0"/>
              </a:rPr>
              <a:t>, más adelante)</a:t>
            </a:r>
          </a:p>
          <a:p>
            <a:endParaRPr lang="es-MX" b="0" smtClean="0">
              <a:ea typeface="Arial" pitchFamily="34" charset="0"/>
            </a:endParaRPr>
          </a:p>
          <a:p>
            <a:endParaRPr lang="es-MX" b="0" smtClean="0">
              <a:ea typeface="Arial" pitchFamily="34" charset="0"/>
            </a:endParaRPr>
          </a:p>
          <a:p>
            <a:r>
              <a:rPr lang="es-MX" b="0" i="1" u="sng" smtClean="0">
                <a:ea typeface="Arial" pitchFamily="34" charset="0"/>
              </a:rPr>
              <a:t>Sugerencia</a:t>
            </a:r>
          </a:p>
          <a:p>
            <a:pPr>
              <a:buFontTx/>
              <a:buChar char="•"/>
            </a:pPr>
            <a:r>
              <a:rPr lang="es-MX" b="0" i="1" smtClean="0">
                <a:ea typeface="Arial" pitchFamily="34" charset="0"/>
              </a:rPr>
              <a:t> Observe que esta gráfica muestra la línea de tiempo de derecha (pasado) a izquierda (reciente). La siguiente diapositiva muestra lo contrario. </a:t>
            </a:r>
          </a:p>
          <a:p>
            <a:pPr>
              <a:buFontTx/>
              <a:buChar char="•"/>
            </a:pPr>
            <a:endParaRPr lang="es-MX" b="0" smtClean="0">
              <a:ea typeface="Arial" pitchFamily="34" charset="0"/>
            </a:endParaRPr>
          </a:p>
          <a:p>
            <a:r>
              <a:rPr lang="es-MX" b="0" i="1" u="sng" smtClean="0">
                <a:ea typeface="Arial" pitchFamily="34" charset="0"/>
              </a:rPr>
              <a:t>información</a:t>
            </a:r>
            <a:r>
              <a:rPr lang="es-MX" b="0" u="sng" smtClean="0">
                <a:ea typeface="Arial" pitchFamily="34" charset="0"/>
              </a:rPr>
              <a:t> </a:t>
            </a:r>
            <a:r>
              <a:rPr lang="es-MX" b="0" i="1" u="sng" smtClean="0">
                <a:ea typeface="Arial" pitchFamily="34" charset="0"/>
              </a:rPr>
              <a:t>adicional</a:t>
            </a:r>
            <a:r>
              <a:rPr lang="es-MX" b="0" u="sng" smtClean="0">
                <a:ea typeface="Arial" pitchFamily="34" charset="0"/>
              </a:rPr>
              <a:t> </a:t>
            </a:r>
          </a:p>
          <a:p>
            <a:r>
              <a:rPr lang="es-MX" b="0" i="1" smtClean="0">
                <a:ea typeface="Arial" pitchFamily="34" charset="0"/>
              </a:rPr>
              <a:t>@ los núcleos de hielo: contienen burbujas de aire, es decir, instantáneas de la composición de la atmósfera al momento en que se acumula el hielo. Mediante análisis, se pueden obtener concentraciones de gases de efecto invernadero (de hace miles de años) con un alto nivel de confianza.</a:t>
            </a:r>
          </a:p>
          <a:p>
            <a:r>
              <a:rPr lang="es-MX" b="0" i="1" smtClean="0">
                <a:ea typeface="Arial" pitchFamily="34" charset="0"/>
              </a:rPr>
              <a:t> </a:t>
            </a:r>
            <a:br>
              <a:rPr lang="es-MX" b="0" i="1" smtClean="0">
                <a:ea typeface="Arial" pitchFamily="34" charset="0"/>
              </a:rPr>
            </a:br>
            <a:r>
              <a:rPr lang="es-MX" b="0" i="1" smtClean="0">
                <a:ea typeface="Arial" pitchFamily="34" charset="0"/>
              </a:rPr>
              <a:t>@ balance radiativo: Para una gráfica detallada sobre el equilibrio radiativo de la Tierra, refiérase a  http://www.grida.no/publications/other/ipcc_tar/?src=/climate/ipcc_tar/wg1/fig1-2.htm </a:t>
            </a:r>
          </a:p>
          <a:p>
            <a:pPr>
              <a:buFontTx/>
              <a:buChar char="•"/>
            </a:pPr>
            <a:endParaRPr lang="en-GB" b="0" i="1" smtClean="0">
              <a:ea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3"/>
          <p:cNvSpPr>
            <a:spLocks noGrp="1" noRot="1" noChangeAspect="1" noTextEdit="1"/>
          </p:cNvSpPr>
          <p:nvPr>
            <p:ph type="sldImg"/>
          </p:nvPr>
        </p:nvSpPr>
        <p:spPr>
          <a:xfrm>
            <a:off x="546100" y="312738"/>
            <a:ext cx="5730875" cy="4297362"/>
          </a:xfrm>
          <a:ln/>
        </p:spPr>
      </p:sp>
      <p:sp>
        <p:nvSpPr>
          <p:cNvPr id="56323" name="Notizenplatzhalter 4"/>
          <p:cNvSpPr>
            <a:spLocks noGrp="1"/>
          </p:cNvSpPr>
          <p:nvPr>
            <p:ph type="body" idx="1"/>
          </p:nvPr>
        </p:nvSpPr>
        <p:spPr>
          <a:noFill/>
          <a:ln/>
        </p:spPr>
        <p:txBody>
          <a:bodyPr/>
          <a:lstStyle/>
          <a:p>
            <a:r>
              <a:rPr lang="es-MX" b="0" u="sng" smtClean="0">
                <a:ea typeface="Arial" pitchFamily="34" charset="0"/>
              </a:rPr>
              <a:t>Mensaje principal</a:t>
            </a:r>
          </a:p>
          <a:p>
            <a:pPr>
              <a:buFontTx/>
              <a:buChar char="•"/>
            </a:pPr>
            <a:r>
              <a:rPr lang="es-MX" b="0" smtClean="0">
                <a:ea typeface="Arial" pitchFamily="34" charset="0"/>
              </a:rPr>
              <a:t> Las concentraciones de CO</a:t>
            </a:r>
            <a:r>
              <a:rPr lang="es-MX" sz="1000" b="0" smtClean="0">
                <a:ea typeface="Arial" pitchFamily="34" charset="0"/>
              </a:rPr>
              <a:t>2</a:t>
            </a:r>
            <a:r>
              <a:rPr lang="es-MX" b="0" smtClean="0">
                <a:ea typeface="Arial" pitchFamily="34" charset="0"/>
              </a:rPr>
              <a:t> en la atmósfera aumentan: </a:t>
            </a:r>
          </a:p>
          <a:p>
            <a:r>
              <a:rPr lang="es-MX" b="0" u="sng" smtClean="0">
                <a:ea typeface="Arial" pitchFamily="34" charset="0"/>
              </a:rPr>
              <a:t>Explicar</a:t>
            </a:r>
          </a:p>
          <a:p>
            <a:pPr>
              <a:buFontTx/>
              <a:buChar char="•"/>
            </a:pPr>
            <a:r>
              <a:rPr lang="es-MX" b="0" smtClean="0">
                <a:ea typeface="Arial" pitchFamily="34" charset="0"/>
              </a:rPr>
              <a:t> La concentración de CO</a:t>
            </a:r>
            <a:r>
              <a:rPr lang="es-MX" sz="1000" b="0" smtClean="0">
                <a:ea typeface="Arial" pitchFamily="34" charset="0"/>
              </a:rPr>
              <a:t>2 </a:t>
            </a:r>
            <a:r>
              <a:rPr lang="es-MX" b="0" smtClean="0">
                <a:ea typeface="Arial" pitchFamily="34" charset="0"/>
              </a:rPr>
              <a:t>se incrementa de aproximadamente 280 partes por millón (ppm) en tiempos pre-industriales a casi 394 ppm actualmente (Laboratorio de Investigación de los Sistemas de la Tierra de la Administración Nacional Oceánica y Atmosférica (NOAA). </a:t>
            </a:r>
          </a:p>
          <a:p>
            <a:pPr>
              <a:buFontTx/>
              <a:buChar char="•"/>
            </a:pPr>
            <a:r>
              <a:rPr lang="es-MX" b="0" smtClean="0">
                <a:ea typeface="Arial" pitchFamily="34" charset="0"/>
              </a:rPr>
              <a:t>Las concentraciones actuales de CO</a:t>
            </a:r>
            <a:r>
              <a:rPr lang="es-MX" sz="1000" b="0" smtClean="0">
                <a:ea typeface="Arial" pitchFamily="34" charset="0"/>
              </a:rPr>
              <a:t>2 </a:t>
            </a:r>
            <a:r>
              <a:rPr lang="es-MX" b="0" smtClean="0">
                <a:ea typeface="Arial" pitchFamily="34" charset="0"/>
              </a:rPr>
              <a:t>son más elevadas que en cualquier otro momento en los últimos 650,000 años (IPCC 2007)</a:t>
            </a:r>
          </a:p>
          <a:p>
            <a:pPr>
              <a:buFontTx/>
              <a:buChar char="•"/>
            </a:pPr>
            <a:r>
              <a:rPr lang="es-MX" b="0" smtClean="0">
                <a:ea typeface="Arial" pitchFamily="34" charset="0"/>
              </a:rPr>
              <a:t>El resto de los gases de efecto invernadero también se incrementan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3"/>
          <p:cNvSpPr>
            <a:spLocks noGrp="1" noRot="1" noChangeAspect="1" noTextEdit="1"/>
          </p:cNvSpPr>
          <p:nvPr>
            <p:ph type="sldImg"/>
          </p:nvPr>
        </p:nvSpPr>
        <p:spPr>
          <a:xfrm>
            <a:off x="546100" y="312738"/>
            <a:ext cx="5730875" cy="4297362"/>
          </a:xfrm>
          <a:ln/>
        </p:spPr>
      </p:sp>
      <p:sp>
        <p:nvSpPr>
          <p:cNvPr id="57347" name="Notizenplatzhalter 4"/>
          <p:cNvSpPr>
            <a:spLocks noGrp="1"/>
          </p:cNvSpPr>
          <p:nvPr>
            <p:ph type="body" idx="1"/>
          </p:nvPr>
        </p:nvSpPr>
        <p:spPr>
          <a:noFill/>
          <a:ln/>
        </p:spPr>
        <p:txBody>
          <a:bodyPr/>
          <a:lstStyle/>
          <a:p>
            <a:r>
              <a:rPr lang="es-MX" b="0" u="sng" smtClean="0">
                <a:ea typeface="Arial" pitchFamily="34" charset="0"/>
              </a:rPr>
              <a:t>Mensaje principal</a:t>
            </a:r>
          </a:p>
          <a:p>
            <a:pPr>
              <a:buFontTx/>
              <a:buChar char="•"/>
            </a:pPr>
            <a:r>
              <a:rPr lang="es-MX" b="0" smtClean="0">
                <a:ea typeface="Arial" pitchFamily="34" charset="0"/>
              </a:rPr>
              <a:t> el cambio climático reciente se debe al uso de recursos antropogénicos, </a:t>
            </a:r>
          </a:p>
          <a:p>
            <a:pPr>
              <a:buFontTx/>
              <a:buChar char="•"/>
            </a:pPr>
            <a:r>
              <a:rPr lang="es-MX" b="0" smtClean="0">
                <a:ea typeface="Arial" pitchFamily="34" charset="0"/>
              </a:rPr>
              <a:t> estos recursos están vinculados con el estilo de vida que elegimos</a:t>
            </a:r>
          </a:p>
          <a:p>
            <a:endParaRPr lang="es-MX" b="0" u="sng" smtClean="0">
              <a:ea typeface="Arial" pitchFamily="34" charset="0"/>
            </a:endParaRPr>
          </a:p>
          <a:p>
            <a:r>
              <a:rPr lang="es-MX" b="0" u="sng" smtClean="0">
                <a:ea typeface="Arial" pitchFamily="34" charset="0"/>
              </a:rPr>
              <a:t>Explicar</a:t>
            </a:r>
          </a:p>
          <a:p>
            <a:pPr>
              <a:buFontTx/>
              <a:buChar char="•"/>
            </a:pPr>
            <a:r>
              <a:rPr lang="es-MX" smtClean="0">
                <a:ea typeface="Arial" pitchFamily="34" charset="0"/>
              </a:rPr>
              <a:t> </a:t>
            </a:r>
            <a:r>
              <a:rPr lang="es-MX" b="0" smtClean="0">
                <a:ea typeface="Arial" pitchFamily="34" charset="0"/>
              </a:rPr>
              <a:t>Diversas fuentes de emisiones, </a:t>
            </a:r>
          </a:p>
          <a:p>
            <a:pPr>
              <a:buFontTx/>
              <a:buChar char="•"/>
            </a:pPr>
            <a:r>
              <a:rPr lang="es-MX" b="0" smtClean="0">
                <a:ea typeface="Arial" pitchFamily="34" charset="0"/>
              </a:rPr>
              <a:t> Además de la energía, una parte importante proviene del cambio del uso del suelo y la tala de árboles (LUC suele deberse a la extensión de las tierras agrícolas) – para comparar: más de las emisiones anuales del transporte en el mundo entero</a:t>
            </a:r>
          </a:p>
          <a:p>
            <a:pPr>
              <a:buFontTx/>
              <a:buChar char="•"/>
            </a:pPr>
            <a:r>
              <a:rPr lang="es-MX" b="0" smtClean="0">
                <a:ea typeface="Arial" pitchFamily="34" charset="0"/>
              </a:rPr>
              <a:t> Atraiga la atención sobre los diversos gases de efecto invernadero (principal influencia: CO</a:t>
            </a:r>
            <a:r>
              <a:rPr lang="es-MX" sz="900" b="0" smtClean="0">
                <a:ea typeface="Arial" pitchFamily="34" charset="0"/>
              </a:rPr>
              <a:t>2</a:t>
            </a:r>
            <a:r>
              <a:rPr lang="es-MX" b="0" smtClean="0">
                <a:ea typeface="Arial" pitchFamily="34" charset="0"/>
              </a:rPr>
              <a:t>, CH</a:t>
            </a:r>
            <a:r>
              <a:rPr lang="es-MX" sz="900" b="0" smtClean="0">
                <a:ea typeface="Arial" pitchFamily="34" charset="0"/>
              </a:rPr>
              <a:t>4</a:t>
            </a:r>
            <a:r>
              <a:rPr lang="es-MX" b="0" smtClean="0">
                <a:ea typeface="Arial" pitchFamily="34" charset="0"/>
              </a:rPr>
              <a:t>, N2O). Explicar que cada uno tiene un tiempo diferente de vida en la atmósfera y que por razones de comparación se calcula en equivalentes de CO</a:t>
            </a:r>
            <a:r>
              <a:rPr lang="es-MX" sz="900" b="0" smtClean="0">
                <a:ea typeface="Arial" pitchFamily="34" charset="0"/>
              </a:rPr>
              <a:t>2</a:t>
            </a:r>
            <a:endParaRPr lang="es-MX" b="0" smtClean="0">
              <a:ea typeface="Arial" pitchFamily="34" charset="0"/>
            </a:endParaRPr>
          </a:p>
          <a:p>
            <a:pPr>
              <a:buFontTx/>
              <a:buChar char="•"/>
            </a:pPr>
            <a:r>
              <a:rPr lang="es-MX" b="0" smtClean="0">
                <a:ea typeface="Arial" pitchFamily="34" charset="0"/>
              </a:rPr>
              <a:t> Datos del año 2000: no es que seamos flojos para buscar datos más recientes, pero la disponibilidad de información es un problema.</a:t>
            </a:r>
          </a:p>
          <a:p>
            <a:pPr>
              <a:buFontTx/>
              <a:buChar char="•"/>
            </a:pPr>
            <a:endParaRPr lang="es-MX" b="0" smtClean="0">
              <a:ea typeface="Arial" pitchFamily="34" charset="0"/>
            </a:endParaRPr>
          </a:p>
          <a:p>
            <a:r>
              <a:rPr lang="es-MX" b="0" i="1" u="sng" smtClean="0">
                <a:ea typeface="Arial" pitchFamily="34" charset="0"/>
              </a:rPr>
              <a:t>Sugerencia</a:t>
            </a:r>
          </a:p>
          <a:p>
            <a:pPr>
              <a:buFontTx/>
              <a:buChar char="•"/>
            </a:pPr>
            <a:r>
              <a:rPr lang="es-MX" b="0" i="1" smtClean="0">
                <a:ea typeface="Arial" pitchFamily="34" charset="0"/>
              </a:rPr>
              <a:t> Destaque los sectores de interés específico para los participantes</a:t>
            </a:r>
          </a:p>
          <a:p>
            <a:pPr>
              <a:buFontTx/>
              <a:buChar char="•"/>
            </a:pPr>
            <a:endParaRPr lang="en-GB" b="0" smtClean="0">
              <a:ea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xfrm>
            <a:off x="546100" y="312738"/>
            <a:ext cx="5730875" cy="4297362"/>
          </a:xfrm>
          <a:ln/>
        </p:spPr>
      </p:sp>
      <p:sp>
        <p:nvSpPr>
          <p:cNvPr id="58371" name="Notizenplatzhalter 2"/>
          <p:cNvSpPr>
            <a:spLocks noGrp="1"/>
          </p:cNvSpPr>
          <p:nvPr>
            <p:ph type="body" idx="1"/>
          </p:nvPr>
        </p:nvSpPr>
        <p:spPr>
          <a:noFill/>
          <a:ln/>
        </p:spPr>
        <p:txBody>
          <a:bodyPr/>
          <a:lstStyle/>
          <a:p>
            <a:r>
              <a:rPr lang="de-DE" smtClean="0">
                <a:ea typeface="Arial" pitchFamily="34" charset="0"/>
              </a:rPr>
              <a:t>SÓLO si hay tiempo</a:t>
            </a:r>
          </a:p>
          <a:p>
            <a:endParaRPr lang="de-DE" smtClean="0">
              <a:ea typeface="Arial" pitchFamily="34" charset="0"/>
            </a:endParaRPr>
          </a:p>
          <a:p>
            <a:r>
              <a:rPr lang="es-MX" smtClean="0">
                <a:ea typeface="Arial" pitchFamily="34" charset="0"/>
              </a:rPr>
              <a:t>ATENCIÓN: cuando utilice esta diapositiva en el marco de los 10 módulos de capacitación CAA, por favor remplace “Estímulo climático” por “Señales Climáticas” e “Impactos” por “Efectos” – el significado es el mismo, pero los participantes podrían confundirse.</a:t>
            </a:r>
          </a:p>
          <a:p>
            <a:endParaRPr lang="de-DE" b="0" u="sng" smtClean="0">
              <a:ea typeface="Arial" pitchFamily="34" charset="0"/>
            </a:endParaRPr>
          </a:p>
          <a:p>
            <a:r>
              <a:rPr lang="de-DE" b="0" u="sng" smtClean="0">
                <a:ea typeface="Arial" pitchFamily="34" charset="0"/>
              </a:rPr>
              <a:t>Mensaje principal</a:t>
            </a:r>
          </a:p>
          <a:p>
            <a:pPr>
              <a:buFontTx/>
              <a:buChar char="•"/>
            </a:pPr>
            <a:r>
              <a:rPr lang="de-DE" b="0" smtClean="0">
                <a:ea typeface="Arial" pitchFamily="34" charset="0"/>
              </a:rPr>
              <a:t> Existe una cadena lógica entre los estímulos climáticos y el impacto</a:t>
            </a:r>
          </a:p>
          <a:p>
            <a:endParaRPr lang="de-DE" smtClean="0">
              <a:ea typeface="Arial" pitchFamily="34" charset="0"/>
            </a:endParaRPr>
          </a:p>
          <a:p>
            <a:r>
              <a:rPr lang="de-DE" b="0" u="sng" smtClean="0">
                <a:ea typeface="Arial" pitchFamily="34" charset="0"/>
              </a:rPr>
              <a:t>Explicar</a:t>
            </a:r>
          </a:p>
          <a:p>
            <a:pPr>
              <a:buFontTx/>
              <a:buChar char="•"/>
            </a:pPr>
            <a:r>
              <a:rPr lang="de-DE" b="0" smtClean="0">
                <a:ea typeface="Arial" pitchFamily="34" charset="0"/>
              </a:rPr>
              <a:t> Las cosas no son claramente distinguibles en una cadena lógica, por ejemplo, hay quienes ven la sequía como un estímulo climático y hay quienes la ven como un impacto. </a:t>
            </a:r>
          </a:p>
          <a:p>
            <a:pPr>
              <a:buFontTx/>
              <a:buChar char="•"/>
            </a:pPr>
            <a:r>
              <a:rPr lang="de-DE" b="0" smtClean="0">
                <a:ea typeface="Arial" pitchFamily="34" charset="0"/>
              </a:rPr>
              <a:t> Existen impactos directos e indirectos, por ejemplo, el incremento en el calor y la reducción en la disponibilidad de agua en la termporada de siembra provoca la pérdida de cosechas y, subsecuentemente la inseguridad alimentaria, la pérdida de ingresos...</a:t>
            </a:r>
          </a:p>
          <a:p>
            <a:pPr>
              <a:buFontTx/>
              <a:buChar char="•"/>
            </a:pPr>
            <a:r>
              <a:rPr lang="de-DE" b="0" smtClean="0">
                <a:ea typeface="Arial" pitchFamily="34" charset="0"/>
              </a:rPr>
              <a:t> Asegúrese de que los participantes entiendan cómo el cambio climático incrementa los retos de desarrollo existentes, y cuáles desafíos son nuevos</a:t>
            </a:r>
          </a:p>
          <a:p>
            <a:pPr>
              <a:buFontTx/>
              <a:buChar char="•"/>
            </a:pPr>
            <a:endParaRPr lang="de-DE" smtClean="0">
              <a:ea typeface="Arial" pitchFamily="34" charset="0"/>
            </a:endParaRPr>
          </a:p>
          <a:p>
            <a:r>
              <a:rPr lang="de-DE" b="0" i="1" u="sng" smtClean="0">
                <a:ea typeface="Arial" pitchFamily="34" charset="0"/>
              </a:rPr>
              <a:t>Sugerencia</a:t>
            </a:r>
            <a:r>
              <a:rPr lang="de-DE" b="0" i="1" smtClean="0">
                <a:ea typeface="Arial" pitchFamily="34" charset="0"/>
              </a:rPr>
              <a:t>:</a:t>
            </a:r>
          </a:p>
          <a:p>
            <a:r>
              <a:rPr lang="de-DE" b="0" i="1" smtClean="0">
                <a:ea typeface="Arial" pitchFamily="34" charset="0"/>
              </a:rPr>
              <a:t>Elija un ejemplo para explicar</a:t>
            </a:r>
          </a:p>
          <a:p>
            <a:r>
              <a:rPr lang="de-DE" b="0" i="1" smtClean="0">
                <a:ea typeface="Arial" pitchFamily="34" charset="0"/>
              </a:rPr>
              <a:t>Por ejemplo, el incremento en las precipitaciones extremas -&gt; arrasa con la infraestructura rural -&gt; La gente no puede transportar sus productos al mercado: pérdida de ingreso e incremento de la pobreza.</a:t>
            </a:r>
            <a:endParaRPr lang="es-MX" b="0" smtClean="0">
              <a:ea typeface="Arial" pitchFamily="34" charset="0"/>
            </a:endParaRPr>
          </a:p>
          <a:p>
            <a:r>
              <a:rPr lang="de-DE" b="0" i="1" smtClean="0">
                <a:ea typeface="Arial" pitchFamily="34" charset="0"/>
              </a:rPr>
              <a:t>Por ejemplo, temperaturas más altas y menos precipitación = aumento de sequías -&gt; mayor riesgo de incendios forestales -&gt; daño en valores forestales, amenaza a los medios de sustento</a:t>
            </a:r>
            <a:endParaRPr lang="es-MX" b="0" smtClean="0">
              <a:ea typeface="Arial" pitchFamily="34" charset="0"/>
            </a:endParaRPr>
          </a:p>
          <a:p>
            <a:endParaRPr lang="en-US" sz="1800" i="1" smtClean="0">
              <a:latin typeface="Calibri" pitchFamily="34" charset="0"/>
              <a:ea typeface="Arial" pitchFamily="34" charset="0"/>
            </a:endParaRPr>
          </a:p>
          <a:p>
            <a:endParaRPr lang="en-US" sz="1800" i="1" smtClean="0">
              <a:latin typeface="Calibri" pitchFamily="34" charset="0"/>
              <a:ea typeface="Arial" pitchFamily="34" charset="0"/>
            </a:endParaRPr>
          </a:p>
          <a:p>
            <a:r>
              <a:rPr lang="es-MX" sz="1800" b="0" i="1" u="sng" smtClean="0">
                <a:latin typeface="Calibri" pitchFamily="34" charset="0"/>
                <a:ea typeface="Arial" pitchFamily="34" charset="0"/>
              </a:rPr>
              <a:t>Añadir información</a:t>
            </a:r>
            <a:endParaRPr lang="de-DE" b="0" i="1" u="sng" smtClean="0">
              <a:ea typeface="Arial" pitchFamily="34" charset="0"/>
            </a:endParaRPr>
          </a:p>
          <a:p>
            <a:r>
              <a:rPr lang="de-DE" b="0" i="1" smtClean="0">
                <a:ea typeface="Arial" pitchFamily="34" charset="0"/>
              </a:rPr>
              <a:t>Para información más detallada sobre los efectos seleccionados del cambio climático y su probabilidad, refiérase a la página 51ff en http://www2.gtz.de/dokumente/bib-2009/gtz2009-0175en-climate-change-information.pdf</a:t>
            </a:r>
          </a:p>
          <a:p>
            <a:endParaRPr lang="de-DE" smtClean="0">
              <a:ea typeface="Arial" pitchFamily="34" charset="0"/>
            </a:endParaRPr>
          </a:p>
        </p:txBody>
      </p:sp>
      <p:sp>
        <p:nvSpPr>
          <p:cNvPr id="58372" name="Foliennummernplatzhalter 3"/>
          <p:cNvSpPr>
            <a:spLocks noGrp="1"/>
          </p:cNvSpPr>
          <p:nvPr>
            <p:ph type="sldNum" sz="quarter" idx="5"/>
          </p:nvPr>
        </p:nvSpPr>
        <p:spPr/>
        <p:txBody>
          <a:bodyPr/>
          <a:lstStyle/>
          <a:p>
            <a:fld id="{4E6B9C0D-7AD4-4195-A608-CF6B6E472AE3}" type="slidenum">
              <a:rPr lang="de-DE" smtClean="0"/>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xfrm>
            <a:off x="546100" y="312738"/>
            <a:ext cx="5730875" cy="4297362"/>
          </a:xfrm>
          <a:ln/>
        </p:spPr>
      </p:sp>
      <p:sp>
        <p:nvSpPr>
          <p:cNvPr id="59395" name="Notizenplatzhalter 2"/>
          <p:cNvSpPr>
            <a:spLocks noGrp="1"/>
          </p:cNvSpPr>
          <p:nvPr>
            <p:ph type="body" idx="1"/>
          </p:nvPr>
        </p:nvSpPr>
        <p:spPr>
          <a:noFill/>
          <a:ln/>
        </p:spPr>
        <p:txBody>
          <a:bodyPr/>
          <a:lstStyle/>
          <a:p>
            <a:r>
              <a:rPr lang="de-DE" b="0" u="sng" smtClean="0">
                <a:ea typeface="Arial" pitchFamily="34" charset="0"/>
              </a:rPr>
              <a:t>Mensaje principal</a:t>
            </a:r>
          </a:p>
          <a:p>
            <a:pPr>
              <a:buFontTx/>
              <a:buChar char="•"/>
            </a:pPr>
            <a:r>
              <a:rPr lang="de-DE" b="0" smtClean="0">
                <a:ea typeface="Arial" pitchFamily="34" charset="0"/>
              </a:rPr>
              <a:t> Existe una cadena lógica del estímulo climático al impacto</a:t>
            </a:r>
          </a:p>
          <a:p>
            <a:endParaRPr lang="de-DE" smtClean="0">
              <a:ea typeface="Arial" pitchFamily="34" charset="0"/>
            </a:endParaRPr>
          </a:p>
          <a:p>
            <a:r>
              <a:rPr lang="de-DE" b="0" u="sng" smtClean="0">
                <a:ea typeface="Arial" pitchFamily="34" charset="0"/>
              </a:rPr>
              <a:t>Explicar</a:t>
            </a:r>
          </a:p>
          <a:p>
            <a:pPr>
              <a:buFontTx/>
              <a:buChar char="•"/>
            </a:pPr>
            <a:r>
              <a:rPr lang="de-DE" b="0" smtClean="0">
                <a:ea typeface="Arial" pitchFamily="34" charset="0"/>
              </a:rPr>
              <a:t> las cadenas de impacto apoyan el análisis de los impactos del cambio climático</a:t>
            </a:r>
          </a:p>
          <a:p>
            <a:pPr>
              <a:buFontTx/>
              <a:buChar char="•"/>
            </a:pPr>
            <a:r>
              <a:rPr lang="de-DE" b="0" smtClean="0">
                <a:ea typeface="Arial" pitchFamily="34" charset="0"/>
              </a:rPr>
              <a:t> ci:grasp ofrece diversas cadenas de impacto</a:t>
            </a:r>
          </a:p>
          <a:p>
            <a:pPr>
              <a:buFontTx/>
              <a:buChar char="•"/>
            </a:pPr>
            <a:r>
              <a:rPr lang="de-DE" b="0" smtClean="0">
                <a:ea typeface="Arial" pitchFamily="34" charset="0"/>
              </a:rPr>
              <a:t> Sin embargo, la mayoría de las cadenas de impacto no son lineales sino complejas (muestre la gráfica haciendo clic). Por lo tanto, es importante determinar los puntos de entrada para ejercer acciones precisamente dentro de los objetivos de su análisis</a:t>
            </a:r>
          </a:p>
        </p:txBody>
      </p:sp>
      <p:sp>
        <p:nvSpPr>
          <p:cNvPr id="59396" name="Foliennummernplatzhalter 3"/>
          <p:cNvSpPr>
            <a:spLocks noGrp="1"/>
          </p:cNvSpPr>
          <p:nvPr>
            <p:ph type="sldNum" sz="quarter" idx="5"/>
          </p:nvPr>
        </p:nvSpPr>
        <p:spPr/>
        <p:txBody>
          <a:bodyPr/>
          <a:lstStyle/>
          <a:p>
            <a:fld id="{343C5715-B477-4EC7-B6EB-73BA89F861B1}" type="slidenum">
              <a:rPr lang="de-DE" smtClean="0"/>
              <a:pPr/>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a:xfrm>
            <a:off x="546100" y="312738"/>
            <a:ext cx="5730875" cy="4297362"/>
          </a:xfrm>
          <a:ln/>
        </p:spPr>
      </p:sp>
      <p:sp>
        <p:nvSpPr>
          <p:cNvPr id="60419" name="2 Marcador de notas"/>
          <p:cNvSpPr>
            <a:spLocks noGrp="1"/>
          </p:cNvSpPr>
          <p:nvPr>
            <p:ph type="body" idx="1"/>
          </p:nvPr>
        </p:nvSpPr>
        <p:spPr>
          <a:noFill/>
          <a:ln/>
        </p:spPr>
        <p:txBody>
          <a:bodyPr/>
          <a:lstStyle/>
          <a:p>
            <a:endParaRPr lang="es-MX" smtClean="0">
              <a:ea typeface="Arial" pitchFamily="34" charset="0"/>
            </a:endParaRPr>
          </a:p>
        </p:txBody>
      </p:sp>
      <p:sp>
        <p:nvSpPr>
          <p:cNvPr id="60420" name="3 Marcador de número de diapositiva"/>
          <p:cNvSpPr>
            <a:spLocks noGrp="1"/>
          </p:cNvSpPr>
          <p:nvPr>
            <p:ph type="sldNum" sz="quarter" idx="5"/>
          </p:nvPr>
        </p:nvSpPr>
        <p:spPr/>
        <p:txBody>
          <a:bodyPr/>
          <a:lstStyle/>
          <a:p>
            <a:fld id="{7D019365-D070-4622-A423-A149607BD776}" type="slidenum">
              <a:rPr lang="de-DE" smtClean="0"/>
              <a:pPr/>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izenplatzhalter 2"/>
          <p:cNvSpPr>
            <a:spLocks noGrp="1"/>
          </p:cNvSpPr>
          <p:nvPr>
            <p:ph type="body" idx="1"/>
          </p:nvPr>
        </p:nvSpPr>
        <p:spPr>
          <a:noFill/>
          <a:ln/>
        </p:spPr>
        <p:txBody>
          <a:bodyPr/>
          <a:lstStyle/>
          <a:p>
            <a:pPr lvl="1">
              <a:buFont typeface="Wingdings" pitchFamily="2" charset="2"/>
              <a:buNone/>
            </a:pPr>
            <a:r>
              <a:rPr lang="es-MX" sz="900" u="sng" smtClean="0">
                <a:ea typeface="Adobe Fangsong Std R" charset="0"/>
              </a:rPr>
              <a:t>Mensaje principal</a:t>
            </a:r>
          </a:p>
          <a:p>
            <a:pPr lvl="1"/>
            <a:r>
              <a:rPr lang="es-MX" sz="900" smtClean="0">
                <a:ea typeface="Adobe Fangsong Std R" charset="0"/>
              </a:rPr>
              <a:t>El análisis científico se realiza en diversos niveles</a:t>
            </a:r>
          </a:p>
          <a:p>
            <a:pPr lvl="1">
              <a:buFont typeface="Wingdings" pitchFamily="2" charset="2"/>
              <a:buNone/>
            </a:pPr>
            <a:r>
              <a:rPr lang="es-MX" sz="900" u="sng" smtClean="0">
                <a:ea typeface="Adobe Fangsong Std R" charset="0"/>
              </a:rPr>
              <a:t>Explicar</a:t>
            </a:r>
          </a:p>
          <a:p>
            <a:pPr lvl="1"/>
            <a:r>
              <a:rPr lang="es-MX" sz="900" smtClean="0">
                <a:ea typeface="Adobe Fangsong Std R" charset="0"/>
              </a:rPr>
              <a:t>Pasos diferentes</a:t>
            </a:r>
          </a:p>
          <a:p>
            <a:pPr lvl="2"/>
            <a:r>
              <a:rPr lang="es-MX" sz="900" b="1" smtClean="0">
                <a:ea typeface="Adobe Fangsong Std R" charset="0"/>
                <a:cs typeface="Arial" pitchFamily="34" charset="0"/>
              </a:rPr>
              <a:t>Los escenarios de emisiones </a:t>
            </a:r>
            <a:r>
              <a:rPr lang="es-MX" sz="900" smtClean="0">
                <a:ea typeface="Adobe Fangsong Std R" charset="0"/>
                <a:cs typeface="Arial" pitchFamily="34" charset="0"/>
              </a:rPr>
              <a:t>globales son las líneas narrativa  que describen cómo el futuro socioeconómico puede desenvolverse y cómo estas rutas de desarrollo influirían en las emisiones futuras de GEI (IPCC, SRES 2000).</a:t>
            </a:r>
          </a:p>
          <a:p>
            <a:pPr lvl="2"/>
            <a:r>
              <a:rPr lang="es-MX" sz="900" b="1" smtClean="0">
                <a:solidFill>
                  <a:srgbClr val="FF00FF"/>
                </a:solidFill>
                <a:ea typeface="Adobe Fangsong Std R" charset="0"/>
                <a:cs typeface="Arial" pitchFamily="34" charset="0"/>
              </a:rPr>
              <a:t>Los Modelos Climáticos Globales </a:t>
            </a:r>
            <a:r>
              <a:rPr lang="es-MX" sz="900" smtClean="0">
                <a:solidFill>
                  <a:srgbClr val="FF00FF"/>
                </a:solidFill>
                <a:ea typeface="Adobe Fangsong Std R" charset="0"/>
                <a:cs typeface="Arial" pitchFamily="34" charset="0"/>
              </a:rPr>
              <a:t>(GCMs) representan las interrelaciones entre los elementos del sistema de la Tierra (superficie, océano, atmósfera, criosfera). </a:t>
            </a:r>
          </a:p>
          <a:p>
            <a:pPr lvl="2"/>
            <a:r>
              <a:rPr lang="es-MX" sz="900" b="1" smtClean="0">
                <a:ea typeface="Adobe Fangsong Std R" charset="0"/>
                <a:cs typeface="Arial" pitchFamily="34" charset="0"/>
              </a:rPr>
              <a:t>Los Modelos Climáticos Regionales </a:t>
            </a:r>
            <a:r>
              <a:rPr lang="es-MX" sz="900" smtClean="0">
                <a:ea typeface="Adobe Fangsong Std R" charset="0"/>
                <a:cs typeface="Arial" pitchFamily="34" charset="0"/>
              </a:rPr>
              <a:t>(RCM, por sus siglas en inglés) se construyen sobre los resultados de los GCMs y predicen el clima con una alta resolución geográfica. </a:t>
            </a:r>
          </a:p>
          <a:p>
            <a:pPr lvl="2"/>
            <a:r>
              <a:rPr lang="es-MX" sz="900" smtClean="0">
                <a:ea typeface="Adobe Fangsong Std R" charset="0"/>
                <a:cs typeface="Arial" pitchFamily="34" charset="0"/>
              </a:rPr>
              <a:t>El resultado de los GMCs y RCMs son los </a:t>
            </a:r>
            <a:r>
              <a:rPr lang="es-MX" sz="900" b="1" smtClean="0">
                <a:ea typeface="Adobe Fangsong Std R" charset="0"/>
                <a:cs typeface="Arial" pitchFamily="34" charset="0"/>
              </a:rPr>
              <a:t>escenarios climáticos </a:t>
            </a:r>
            <a:r>
              <a:rPr lang="es-MX" sz="900" smtClean="0">
                <a:ea typeface="Adobe Fangsong Std R" charset="0"/>
                <a:cs typeface="Arial" pitchFamily="34" charset="0"/>
              </a:rPr>
              <a:t>(¡no escenarios de emisiones!) que describen cómo p. ej. se espera que la temperatura, precipitación u otros parámetros climáticos cambien en el área de investigación. </a:t>
            </a:r>
          </a:p>
          <a:p>
            <a:pPr lvl="2"/>
            <a:r>
              <a:rPr lang="es-MX" sz="900" smtClean="0">
                <a:ea typeface="Adobe Fangsong Std R" charset="0"/>
                <a:cs typeface="Arial" pitchFamily="34" charset="0"/>
              </a:rPr>
              <a:t>Los efectos que tales escenarios climáticos podrían tener en sociedades y ecosistemas son estudiados más en los </a:t>
            </a:r>
            <a:r>
              <a:rPr lang="es-MX" sz="900" b="1" smtClean="0">
                <a:ea typeface="Adobe Fangsong Std R" charset="0"/>
                <a:cs typeface="Arial" pitchFamily="34" charset="0"/>
              </a:rPr>
              <a:t>análisis de impactos o vulnerabilidad</a:t>
            </a:r>
            <a:r>
              <a:rPr lang="es-MX" sz="900" smtClean="0">
                <a:ea typeface="Adobe Fangsong Std R" charset="0"/>
                <a:cs typeface="Arial" pitchFamily="34" charset="0"/>
              </a:rPr>
              <a:t>. </a:t>
            </a:r>
          </a:p>
          <a:p>
            <a:pPr lvl="2">
              <a:buFont typeface="Wingdings" pitchFamily="2" charset="2"/>
              <a:buNone/>
            </a:pPr>
            <a:r>
              <a:rPr lang="es-MX" sz="900" smtClean="0">
                <a:ea typeface="Adobe Fangsong Std R" charset="0"/>
                <a:cs typeface="Arial" pitchFamily="34" charset="0"/>
              </a:rPr>
              <a:t> </a:t>
            </a:r>
          </a:p>
          <a:p>
            <a:pPr lvl="1"/>
            <a:r>
              <a:rPr lang="es-MX" sz="900" smtClean="0">
                <a:ea typeface="Adobe Fangsong Std R" charset="0"/>
              </a:rPr>
              <a:t>Además de este enfoque científico de arriba a abajo hay también una gran cantidad de </a:t>
            </a:r>
            <a:r>
              <a:rPr lang="es-MX" sz="900" b="1" smtClean="0">
                <a:ea typeface="Adobe Fangsong Std R" charset="0"/>
              </a:rPr>
              <a:t>conocimiento local </a:t>
            </a:r>
            <a:r>
              <a:rPr lang="es-MX" sz="900" smtClean="0">
                <a:ea typeface="Adobe Fangsong Std R" charset="0"/>
              </a:rPr>
              <a:t>disponible en relación a la variabilidad climática y sobre cómo adaptarse a ella. Esta información recogida de abajo hacia arriba es un complemento importante al conocimiento científico de arriba hacia abajo</a:t>
            </a:r>
          </a:p>
          <a:p>
            <a:pPr lvl="1"/>
            <a:endParaRPr lang="es-MX" sz="900" smtClean="0">
              <a:ea typeface="Adobe Fangsong Std R" charset="0"/>
            </a:endParaRPr>
          </a:p>
          <a:p>
            <a:pPr lvl="1"/>
            <a:r>
              <a:rPr lang="es-MX" sz="900" smtClean="0">
                <a:ea typeface="Adobe Fangsong Std R" charset="0"/>
              </a:rPr>
              <a:t>Las siguientes diapositivas se centrarán en el enfoque científico</a:t>
            </a:r>
          </a:p>
          <a:p>
            <a:endParaRPr lang="es-MX" sz="900" smtClean="0">
              <a:ea typeface="Arial" pitchFamily="34" charset="0"/>
            </a:endParaRPr>
          </a:p>
          <a:p>
            <a:r>
              <a:rPr lang="es-MX" sz="900" b="0" i="1" smtClean="0">
                <a:ea typeface="Arial" pitchFamily="34" charset="0"/>
              </a:rPr>
              <a:t>Sugerencia:</a:t>
            </a:r>
            <a:endParaRPr lang="es-MX" sz="900" b="0" smtClean="0">
              <a:ea typeface="Arial" pitchFamily="34" charset="0"/>
            </a:endParaRPr>
          </a:p>
          <a:p>
            <a:r>
              <a:rPr lang="es-MX" sz="900" b="0" i="1" smtClean="0">
                <a:ea typeface="Arial" pitchFamily="34" charset="0"/>
              </a:rPr>
              <a:t>Utilice esta diapositiva como información general, y proporcione mayores detalles con las diapositivas siguientes</a:t>
            </a:r>
            <a:endParaRPr lang="es-MX" sz="900" b="0" smtClean="0">
              <a:ea typeface="Arial" pitchFamily="34" charset="0"/>
            </a:endParaRPr>
          </a:p>
        </p:txBody>
      </p:sp>
      <p:sp>
        <p:nvSpPr>
          <p:cNvPr id="61443" name="Foliennummernplatzhalter 3"/>
          <p:cNvSpPr>
            <a:spLocks noGrp="1"/>
          </p:cNvSpPr>
          <p:nvPr>
            <p:ph type="sldNum" sz="quarter" idx="5"/>
          </p:nvPr>
        </p:nvSpPr>
        <p:spPr/>
        <p:txBody>
          <a:bodyPr/>
          <a:lstStyle/>
          <a:p>
            <a:fld id="{1506A07A-7840-4412-A4B7-964B4DA438A5}" type="slidenum">
              <a:rPr lang="de-DE" smtClean="0"/>
              <a:pPr/>
              <a:t>16</a:t>
            </a:fld>
            <a:endParaRPr lang="de-DE" smtClean="0"/>
          </a:p>
        </p:txBody>
      </p:sp>
      <p:sp>
        <p:nvSpPr>
          <p:cNvPr id="61444" name="Folienbildplatzhalter 10"/>
          <p:cNvSpPr>
            <a:spLocks noGrp="1" noRot="1" noChangeAspect="1" noTextEdit="1"/>
          </p:cNvSpPr>
          <p:nvPr>
            <p:ph type="sldImg"/>
          </p:nvPr>
        </p:nvSpPr>
        <p:spPr>
          <a:xfrm>
            <a:off x="546100" y="312738"/>
            <a:ext cx="5730875" cy="4297362"/>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otizenplatzhalter 2"/>
          <p:cNvSpPr>
            <a:spLocks noGrp="1"/>
          </p:cNvSpPr>
          <p:nvPr>
            <p:ph type="body" idx="1"/>
          </p:nvPr>
        </p:nvSpPr>
        <p:spPr>
          <a:noFill/>
          <a:ln/>
        </p:spPr>
        <p:txBody>
          <a:bodyPr/>
          <a:lstStyle/>
          <a:p>
            <a:pPr lvl="1">
              <a:lnSpc>
                <a:spcPct val="80000"/>
              </a:lnSpc>
              <a:buFont typeface="Wingdings" pitchFamily="2" charset="2"/>
              <a:buNone/>
            </a:pPr>
            <a:r>
              <a:rPr lang="es-MX" sz="900" u="sng" smtClean="0">
                <a:ea typeface="Adobe Fangsong Std R" charset="0"/>
              </a:rPr>
              <a:t>Mensaje principal</a:t>
            </a:r>
          </a:p>
          <a:p>
            <a:pPr lvl="1">
              <a:lnSpc>
                <a:spcPct val="80000"/>
              </a:lnSpc>
            </a:pPr>
            <a:r>
              <a:rPr lang="es-MX" sz="900" smtClean="0">
                <a:ea typeface="Adobe Fangsong Std R" charset="0"/>
              </a:rPr>
              <a:t>Existen diferentes futuros posibles.</a:t>
            </a:r>
          </a:p>
          <a:p>
            <a:pPr lvl="1">
              <a:lnSpc>
                <a:spcPct val="80000"/>
              </a:lnSpc>
            </a:pPr>
            <a:r>
              <a:rPr lang="es-MX" sz="900" smtClean="0">
                <a:ea typeface="Adobe Fangsong Std R" charset="0"/>
              </a:rPr>
              <a:t>Hoy se toma la decisión de las rutas a seguir. </a:t>
            </a:r>
          </a:p>
          <a:p>
            <a:pPr lvl="1">
              <a:lnSpc>
                <a:spcPct val="80000"/>
              </a:lnSpc>
            </a:pPr>
            <a:endParaRPr lang="es-MX" sz="900" smtClean="0">
              <a:ea typeface="Adobe Fangsong Std R" charset="0"/>
            </a:endParaRPr>
          </a:p>
          <a:p>
            <a:pPr lvl="1">
              <a:lnSpc>
                <a:spcPct val="80000"/>
              </a:lnSpc>
              <a:buFont typeface="Wingdings" pitchFamily="2" charset="2"/>
              <a:buNone/>
            </a:pPr>
            <a:r>
              <a:rPr lang="es-MX" sz="900" u="sng" smtClean="0">
                <a:ea typeface="Adobe Fangsong Std R" charset="0"/>
              </a:rPr>
              <a:t>Explicar</a:t>
            </a:r>
          </a:p>
          <a:p>
            <a:pPr lvl="1">
              <a:lnSpc>
                <a:spcPct val="80000"/>
              </a:lnSpc>
            </a:pPr>
            <a:r>
              <a:rPr lang="es-MX" sz="900" smtClean="0">
                <a:ea typeface="Adobe Fangsong Std R" charset="0"/>
              </a:rPr>
              <a:t>Los escenarios de emisión son imágenes alternativas de cómo se puede desenvolver el futuro</a:t>
            </a:r>
          </a:p>
          <a:p>
            <a:pPr lvl="1">
              <a:lnSpc>
                <a:spcPct val="80000"/>
              </a:lnSpc>
            </a:pPr>
            <a:r>
              <a:rPr lang="es-MX" sz="900" smtClean="0">
                <a:ea typeface="Adobe Fangsong Std R" charset="0"/>
              </a:rPr>
              <a:t>Cada escenario es la cuantificación del argumento subyacente - un conjunto coherente de suposiciones de las fuerzas impulsoras, por ejemplo, el desarrollo económico y del medio ambiente, el cambio tecnológico y el crecimiento de la población a largo plazo (para una selección de las principales fuerzas impulsoras , refiérase a la tabla de la derecha). Los argumentos incluyen la información científica (año 2000), pero no asumen actividades en el marco de la CMNUCC.</a:t>
            </a:r>
          </a:p>
          <a:p>
            <a:pPr lvl="1">
              <a:lnSpc>
                <a:spcPct val="80000"/>
              </a:lnSpc>
            </a:pPr>
            <a:r>
              <a:rPr lang="es-MX" sz="900" smtClean="0">
                <a:ea typeface="Adobe Fangsong Std R" charset="0"/>
              </a:rPr>
              <a:t>Es muy poco probable que el futuro se presente tal como lo describe uno de los escenarios -  en realidad son modelos mentales o barandales protectores que nos ayudan a conseguir comprender mejor de la gama de posibilidades. </a:t>
            </a:r>
          </a:p>
          <a:p>
            <a:pPr lvl="1">
              <a:lnSpc>
                <a:spcPct val="80000"/>
              </a:lnSpc>
            </a:pPr>
            <a:r>
              <a:rPr lang="es-MX" sz="900" smtClean="0">
                <a:ea typeface="Adobe Fangsong Std R" charset="0"/>
              </a:rPr>
              <a:t>Aplicados en la investigación del cambio climático, los escenarios ayudan a:</a:t>
            </a:r>
          </a:p>
          <a:p>
            <a:pPr lvl="2" indent="-180975">
              <a:lnSpc>
                <a:spcPct val="80000"/>
              </a:lnSpc>
            </a:pPr>
            <a:r>
              <a:rPr lang="es-MX" sz="800" smtClean="0">
                <a:ea typeface="Adobe Fangsong Std R" charset="0"/>
                <a:cs typeface="Arial" pitchFamily="34" charset="0"/>
              </a:rPr>
              <a:t>Analizar la respuesta del sistema de la Tierra ante las actividades humanas (modelos climáticos) </a:t>
            </a:r>
          </a:p>
          <a:p>
            <a:pPr lvl="2" indent="-180975">
              <a:lnSpc>
                <a:spcPct val="80000"/>
              </a:lnSpc>
            </a:pPr>
            <a:r>
              <a:rPr lang="es-MX" sz="800" smtClean="0">
                <a:ea typeface="Adobe Fangsong Std R" charset="0"/>
                <a:cs typeface="Arial" pitchFamily="34" charset="0"/>
              </a:rPr>
              <a:t>Explorar los cambios en las políticas, tecnologías, etc. es necesario para mantener las emisiones a cierto nivel.</a:t>
            </a:r>
          </a:p>
          <a:p>
            <a:pPr lvl="1">
              <a:lnSpc>
                <a:spcPct val="80000"/>
              </a:lnSpc>
            </a:pPr>
            <a:r>
              <a:rPr lang="es-MX" sz="900" smtClean="0">
                <a:ea typeface="Adobe Fangsong Std R" charset="0"/>
              </a:rPr>
              <a:t>Existen 40 escenarios agrupados en familias (A1 tiene 3 sub-conjuntos de acuerdo a los diversos usos de energía) desarrolladas en el Informe Especial del IPCC sobre Escenarios de Emisiones 2001.</a:t>
            </a:r>
          </a:p>
          <a:p>
            <a:pPr lvl="2" indent="-180975">
              <a:lnSpc>
                <a:spcPct val="80000"/>
              </a:lnSpc>
            </a:pPr>
            <a:r>
              <a:rPr lang="es-MX" sz="800" smtClean="0">
                <a:ea typeface="Adobe Fangsong Std R" charset="0"/>
                <a:cs typeface="Arial" pitchFamily="34" charset="0"/>
              </a:rPr>
              <a:t>En el 2000, todos fueron considerados igualmente seguros</a:t>
            </a:r>
          </a:p>
          <a:p>
            <a:pPr lvl="2" indent="-180975">
              <a:lnSpc>
                <a:spcPct val="80000"/>
              </a:lnSpc>
            </a:pPr>
            <a:r>
              <a:rPr lang="es-MX" sz="800" smtClean="0">
                <a:ea typeface="Adobe Fangsong Std R" charset="0"/>
                <a:cs typeface="Arial" pitchFamily="34" charset="0"/>
              </a:rPr>
              <a:t>Se han utilizado en la 4ª evaluación del IPCC (AR 4)</a:t>
            </a:r>
          </a:p>
          <a:p>
            <a:pPr lvl="1">
              <a:lnSpc>
                <a:spcPct val="80000"/>
              </a:lnSpc>
            </a:pPr>
            <a:r>
              <a:rPr lang="es-MX" sz="900" smtClean="0">
                <a:ea typeface="Adobe Fangsong Std R" charset="0"/>
              </a:rPr>
              <a:t>La 5ª evaluación del IPCC (AR 5)  se basará en nuevos escenarios con el fin de reflejar nuevas percepciones, información y observaciones. Los nuevos escenarios, llamados RCPs (Rutas de Concentración Relativa), no se basan en las emisiones de CO</a:t>
            </a:r>
            <a:r>
              <a:rPr lang="es-MX" sz="600" smtClean="0">
                <a:ea typeface="Adobe Fangsong Std R" charset="0"/>
              </a:rPr>
              <a:t>2</a:t>
            </a:r>
            <a:r>
              <a:rPr lang="es-MX" sz="900" smtClean="0">
                <a:ea typeface="Adobe Fangsong Std R" charset="0"/>
              </a:rPr>
              <a:t>, sino en los cambios en el forzamiento radiativo, es decir, que aquellos efectos del cambio climático, así como las actividades humanas que producen cambios importantes (por ejemplo, la cobertura terrestre) también están incluidos. La información proporcionada por los escenarios será dinámica (proyección para diversos horizontes de tiempo) y no estática como en el AR 4 (cambios para el 2100). </a:t>
            </a:r>
          </a:p>
          <a:p>
            <a:pPr>
              <a:lnSpc>
                <a:spcPct val="80000"/>
              </a:lnSpc>
            </a:pPr>
            <a:endParaRPr lang="es-MX" sz="900" smtClean="0">
              <a:ea typeface="Arial" pitchFamily="34" charset="0"/>
            </a:endParaRPr>
          </a:p>
          <a:p>
            <a:pPr>
              <a:lnSpc>
                <a:spcPct val="80000"/>
              </a:lnSpc>
            </a:pPr>
            <a:r>
              <a:rPr lang="es-MX" sz="900" b="0" i="1" smtClean="0">
                <a:ea typeface="Arial" pitchFamily="34" charset="0"/>
              </a:rPr>
              <a:t>Sugerencia</a:t>
            </a:r>
          </a:p>
          <a:p>
            <a:pPr>
              <a:lnSpc>
                <a:spcPct val="80000"/>
              </a:lnSpc>
            </a:pPr>
            <a:r>
              <a:rPr lang="es-MX" sz="900" b="0" i="1" smtClean="0">
                <a:ea typeface="Arial" pitchFamily="34" charset="0"/>
              </a:rPr>
              <a:t>Si usted no realiza en siguiente ejercicio, pida a los participantes que lean descripciones de escenarios incluidas en el glosario.</a:t>
            </a:r>
          </a:p>
        </p:txBody>
      </p:sp>
      <p:sp>
        <p:nvSpPr>
          <p:cNvPr id="62467" name="Foliennummernplatzhalter 3"/>
          <p:cNvSpPr>
            <a:spLocks noGrp="1"/>
          </p:cNvSpPr>
          <p:nvPr>
            <p:ph type="sldNum" sz="quarter" idx="5"/>
          </p:nvPr>
        </p:nvSpPr>
        <p:spPr/>
        <p:txBody>
          <a:bodyPr/>
          <a:lstStyle/>
          <a:p>
            <a:fld id="{E2DBAD1C-ADB9-4434-AEC0-6AA6ADA047B2}" type="slidenum">
              <a:rPr lang="de-DE" smtClean="0"/>
              <a:pPr/>
              <a:t>17</a:t>
            </a:fld>
            <a:endParaRPr lang="de-DE" smtClean="0"/>
          </a:p>
        </p:txBody>
      </p:sp>
      <p:sp>
        <p:nvSpPr>
          <p:cNvPr id="62468" name="Folienbildplatzhalter 13"/>
          <p:cNvSpPr>
            <a:spLocks noGrp="1" noRot="1" noChangeAspect="1" noTextEdit="1"/>
          </p:cNvSpPr>
          <p:nvPr>
            <p:ph type="sldImg"/>
          </p:nvPr>
        </p:nvSpPr>
        <p:spPr>
          <a:xfrm>
            <a:off x="546100" y="312738"/>
            <a:ext cx="5730875" cy="4297362"/>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xfrm>
            <a:off x="546100" y="312738"/>
            <a:ext cx="5730875" cy="4297362"/>
          </a:xfrm>
          <a:ln/>
        </p:spPr>
      </p:sp>
      <p:sp>
        <p:nvSpPr>
          <p:cNvPr id="63491" name="Notizenplatzhalter 2"/>
          <p:cNvSpPr>
            <a:spLocks noGrp="1"/>
          </p:cNvSpPr>
          <p:nvPr>
            <p:ph type="body" idx="1"/>
          </p:nvPr>
        </p:nvSpPr>
        <p:spPr>
          <a:noFill/>
          <a:ln/>
        </p:spPr>
        <p:txBody>
          <a:bodyPr/>
          <a:lstStyle/>
          <a:p>
            <a:pPr lvl="1">
              <a:buFont typeface="Wingdings" pitchFamily="2" charset="2"/>
              <a:buNone/>
            </a:pPr>
            <a:r>
              <a:rPr lang="es-MX" b="1" smtClean="0">
                <a:ea typeface="Adobe Fangsong Std R" charset="0"/>
              </a:rPr>
              <a:t>Si usted también muestra la diapositiva 36, haga la referencia</a:t>
            </a:r>
          </a:p>
          <a:p>
            <a:pPr lvl="1">
              <a:buFont typeface="Wingdings" pitchFamily="2" charset="2"/>
              <a:buNone/>
            </a:pPr>
            <a:endParaRPr lang="es-MX" u="sng" smtClean="0">
              <a:ea typeface="Adobe Fangsong Std R" charset="0"/>
            </a:endParaRPr>
          </a:p>
          <a:p>
            <a:pPr lvl="1">
              <a:buFont typeface="Wingdings" pitchFamily="2" charset="2"/>
              <a:buNone/>
            </a:pPr>
            <a:r>
              <a:rPr lang="es-MX" u="sng" smtClean="0">
                <a:ea typeface="Adobe Fangsong Std R" charset="0"/>
              </a:rPr>
              <a:t>Mensaje principal</a:t>
            </a:r>
          </a:p>
          <a:p>
            <a:pPr lvl="1"/>
            <a:r>
              <a:rPr lang="es-MX" smtClean="0">
                <a:ea typeface="Adobe Fangsong Std R" charset="0"/>
              </a:rPr>
              <a:t>Existen diferentes futuros posibles.</a:t>
            </a:r>
          </a:p>
          <a:p>
            <a:pPr lvl="1"/>
            <a:r>
              <a:rPr lang="es-MX" smtClean="0">
                <a:ea typeface="Adobe Fangsong Std R" charset="0"/>
              </a:rPr>
              <a:t>Hoy se toman las decisiones sobre las rutas que se habrán de seguir. </a:t>
            </a:r>
          </a:p>
          <a:p>
            <a:pPr lvl="1"/>
            <a:endParaRPr lang="es-MX" smtClean="0">
              <a:ea typeface="Adobe Fangsong Std R" charset="0"/>
            </a:endParaRPr>
          </a:p>
          <a:p>
            <a:pPr lvl="1">
              <a:buFont typeface="Wingdings" pitchFamily="2" charset="2"/>
              <a:buNone/>
            </a:pPr>
            <a:r>
              <a:rPr lang="es-MX" u="sng" smtClean="0">
                <a:ea typeface="Adobe Fangsong Std R" charset="0"/>
              </a:rPr>
              <a:t>Explicar</a:t>
            </a:r>
          </a:p>
          <a:p>
            <a:pPr lvl="1"/>
            <a:r>
              <a:rPr lang="es-MX" smtClean="0">
                <a:ea typeface="Adobe Fangsong Std R" charset="0"/>
              </a:rPr>
              <a:t> Los escenarios de emisiones son imágenes alternativas de lo que podría ocurrir en el futuro. </a:t>
            </a:r>
          </a:p>
          <a:p>
            <a:pPr lvl="1"/>
            <a:r>
              <a:rPr lang="es-MX" smtClean="0">
                <a:ea typeface="Adobe Fangsong Std R" charset="0"/>
              </a:rPr>
              <a:t>La mayor parte de la variabilidad que se muestra en la gráfica, surge de las diversas rutas de emisiones subyacentes y no de las diferencias entre los modelos.</a:t>
            </a:r>
          </a:p>
          <a:p>
            <a:endParaRPr lang="de-DE" smtClean="0">
              <a:ea typeface="Arial" pitchFamily="34" charset="0"/>
            </a:endParaRPr>
          </a:p>
        </p:txBody>
      </p:sp>
      <p:sp>
        <p:nvSpPr>
          <p:cNvPr id="63492" name="Foliennummernplatzhalter 3"/>
          <p:cNvSpPr>
            <a:spLocks noGrp="1"/>
          </p:cNvSpPr>
          <p:nvPr>
            <p:ph type="sldNum" sz="quarter" idx="5"/>
          </p:nvPr>
        </p:nvSpPr>
        <p:spPr/>
        <p:txBody>
          <a:bodyPr/>
          <a:lstStyle/>
          <a:p>
            <a:fld id="{AFE9EAD1-0717-4357-A286-8B0A527099A3}" type="slidenum">
              <a:rPr lang="de-DE" smtClean="0"/>
              <a:pPr/>
              <a:t>18</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xfrm>
            <a:off x="546100" y="312738"/>
            <a:ext cx="5730875" cy="4297362"/>
          </a:xfrm>
          <a:ln/>
        </p:spPr>
      </p:sp>
      <p:sp>
        <p:nvSpPr>
          <p:cNvPr id="64515" name="Notizenplatzhalter 2"/>
          <p:cNvSpPr>
            <a:spLocks noGrp="1"/>
          </p:cNvSpPr>
          <p:nvPr>
            <p:ph type="body" idx="1"/>
          </p:nvPr>
        </p:nvSpPr>
        <p:spPr>
          <a:noFill/>
          <a:ln/>
        </p:spPr>
        <p:txBody>
          <a:bodyPr/>
          <a:lstStyle/>
          <a:p>
            <a:pPr>
              <a:lnSpc>
                <a:spcPct val="90000"/>
              </a:lnSpc>
            </a:pPr>
            <a:r>
              <a:rPr lang="es-MX" smtClean="0">
                <a:latin typeface="Arial Narrow" pitchFamily="34" charset="0"/>
                <a:ea typeface="Arial" pitchFamily="34" charset="0"/>
              </a:rPr>
              <a:t>SÓLO si hay tiempo</a:t>
            </a:r>
          </a:p>
          <a:p>
            <a:pPr>
              <a:lnSpc>
                <a:spcPct val="90000"/>
              </a:lnSpc>
            </a:pPr>
            <a:endParaRPr lang="es-MX" b="0" u="sng" smtClean="0">
              <a:latin typeface="Arial Narrow" pitchFamily="34" charset="0"/>
              <a:ea typeface="Arial" pitchFamily="34" charset="0"/>
            </a:endParaRPr>
          </a:p>
          <a:p>
            <a:pPr>
              <a:lnSpc>
                <a:spcPct val="90000"/>
              </a:lnSpc>
            </a:pPr>
            <a:r>
              <a:rPr lang="es-MX" b="0" u="sng" smtClean="0">
                <a:latin typeface="Arial Narrow" pitchFamily="34" charset="0"/>
                <a:ea typeface="Arial" pitchFamily="34" charset="0"/>
              </a:rPr>
              <a:t>Mensaje principal</a:t>
            </a:r>
          </a:p>
          <a:p>
            <a:pPr>
              <a:lnSpc>
                <a:spcPct val="90000"/>
              </a:lnSpc>
              <a:buFontTx/>
              <a:buChar char="•"/>
            </a:pPr>
            <a:r>
              <a:rPr lang="es-MX" b="0" smtClean="0">
                <a:latin typeface="Arial Narrow" pitchFamily="34" charset="0"/>
                <a:ea typeface="Arial" pitchFamily="34" charset="0"/>
              </a:rPr>
              <a:t> Las Rutas de Concentración Relativa (RCP, por sus siglas en inglés) constituyen el principio del proceso para desarrollar nuevos escenarios para la 5ª evaluación del IPCC</a:t>
            </a:r>
          </a:p>
          <a:p>
            <a:pPr>
              <a:lnSpc>
                <a:spcPct val="90000"/>
              </a:lnSpc>
              <a:buFontTx/>
              <a:buChar char="•"/>
            </a:pPr>
            <a:r>
              <a:rPr lang="es-MX" b="0" smtClean="0">
                <a:latin typeface="Arial Narrow" pitchFamily="34" charset="0"/>
                <a:ea typeface="Arial" pitchFamily="34" charset="0"/>
              </a:rPr>
              <a:t> La pregunta a explorar es “¿de qué forma tendría que evolucionar el planeta para alcanzar un RCP en particular?”</a:t>
            </a:r>
          </a:p>
          <a:p>
            <a:pPr>
              <a:lnSpc>
                <a:spcPct val="90000"/>
              </a:lnSpc>
            </a:pPr>
            <a:endParaRPr lang="es-MX" b="0" u="sng" smtClean="0">
              <a:latin typeface="Arial Narrow" pitchFamily="34" charset="0"/>
              <a:ea typeface="Arial" pitchFamily="34" charset="0"/>
            </a:endParaRPr>
          </a:p>
          <a:p>
            <a:pPr>
              <a:lnSpc>
                <a:spcPct val="90000"/>
              </a:lnSpc>
            </a:pPr>
            <a:r>
              <a:rPr lang="es-MX" b="0" u="sng" smtClean="0">
                <a:latin typeface="Arial Narrow" pitchFamily="34" charset="0"/>
                <a:ea typeface="Arial" pitchFamily="34" charset="0"/>
              </a:rPr>
              <a:t>Explicar</a:t>
            </a:r>
            <a:endParaRPr lang="es-MX" smtClean="0">
              <a:latin typeface="Arial Narrow" pitchFamily="34" charset="0"/>
              <a:ea typeface="Arial" pitchFamily="34" charset="0"/>
            </a:endParaRPr>
          </a:p>
          <a:p>
            <a:pPr>
              <a:lnSpc>
                <a:spcPct val="90000"/>
              </a:lnSpc>
              <a:buFontTx/>
              <a:buChar char="•"/>
            </a:pPr>
            <a:r>
              <a:rPr lang="es-MX" b="0" smtClean="0">
                <a:latin typeface="Arial Narrow" pitchFamily="34" charset="0"/>
                <a:ea typeface="Arial" pitchFamily="34" charset="0"/>
              </a:rPr>
              <a:t> Existen cuatro RCPs principales para grupos de trabajo diferentes</a:t>
            </a:r>
          </a:p>
          <a:p>
            <a:pPr>
              <a:lnSpc>
                <a:spcPct val="90000"/>
              </a:lnSpc>
              <a:buFontTx/>
              <a:buChar char="•"/>
            </a:pPr>
            <a:r>
              <a:rPr lang="es-MX" b="0" smtClean="0">
                <a:latin typeface="Arial Narrow" pitchFamily="34" charset="0"/>
                <a:ea typeface="Arial" pitchFamily="34" charset="0"/>
              </a:rPr>
              <a:t> Los RCP no son escenarios nuevos completamente integrados, sino enfocados en los factores clave que influyen en el forzamiento radiativo (no en el cambio de uso del suelo, ni en el polvo mineral), es decir, el cambio en el equilibrio entre la radiación que entra y sale de la atmósfera provocada por los cambios en los constituyentes atmosféricos, como el dióxido de carbono. </a:t>
            </a:r>
          </a:p>
          <a:p>
            <a:pPr>
              <a:lnSpc>
                <a:spcPct val="90000"/>
              </a:lnSpc>
              <a:buFontTx/>
              <a:buChar char="•"/>
            </a:pPr>
            <a:r>
              <a:rPr lang="es-MX" b="0" smtClean="0">
                <a:latin typeface="Arial Narrow" pitchFamily="34" charset="0"/>
                <a:ea typeface="Arial" pitchFamily="34" charset="0"/>
              </a:rPr>
              <a:t> En un proceso paralelo se desarrollan procesos socioeconómicos para complementar los RCPs. La integración está planeada para el 2012. </a:t>
            </a:r>
          </a:p>
          <a:p>
            <a:pPr>
              <a:lnSpc>
                <a:spcPct val="90000"/>
              </a:lnSpc>
              <a:buFontTx/>
              <a:buChar char="•"/>
            </a:pPr>
            <a:r>
              <a:rPr lang="es-MX" b="0" smtClean="0">
                <a:latin typeface="Arial Narrow" pitchFamily="34" charset="0"/>
                <a:ea typeface="Arial" pitchFamily="34" charset="0"/>
              </a:rPr>
              <a:t> NUEVO: Los RCPs también toman en cuenta las respuestas humanas (mitigación, adaptación) en lugar de los escenarios tradicionales “sin políticas climáticas”.</a:t>
            </a:r>
          </a:p>
          <a:p>
            <a:pPr>
              <a:lnSpc>
                <a:spcPct val="90000"/>
              </a:lnSpc>
              <a:buFontTx/>
              <a:buChar char="•"/>
            </a:pPr>
            <a:endParaRPr lang="es-MX" b="0" smtClean="0">
              <a:latin typeface="Arial Narrow" pitchFamily="34" charset="0"/>
              <a:ea typeface="Arial" pitchFamily="34" charset="0"/>
            </a:endParaRPr>
          </a:p>
          <a:p>
            <a:pPr>
              <a:lnSpc>
                <a:spcPct val="90000"/>
              </a:lnSpc>
            </a:pPr>
            <a:r>
              <a:rPr lang="es-MX" b="0" i="1" u="sng" smtClean="0">
                <a:latin typeface="Arial Narrow" pitchFamily="34" charset="0"/>
                <a:ea typeface="Arial" pitchFamily="34" charset="0"/>
              </a:rPr>
              <a:t>Información adicional</a:t>
            </a:r>
          </a:p>
          <a:p>
            <a:pPr>
              <a:lnSpc>
                <a:spcPct val="90000"/>
              </a:lnSpc>
              <a:buFontTx/>
              <a:buChar char="•"/>
            </a:pPr>
            <a:r>
              <a:rPr lang="es-MX" b="0" i="1" smtClean="0">
                <a:latin typeface="Arial Narrow" pitchFamily="34" charset="0"/>
                <a:ea typeface="Arial" pitchFamily="34" charset="0"/>
              </a:rPr>
              <a:t>Desde el 2001 los modelos climáticos se han vuelto más completos, incorporando los ciclos oceánicos y terrestres del carbono, aerosoles, química atmosférica, placas de hielo, vegetación dinámica. Ya que los procesos físicos se pueden modelar con mayor precisión, se requiere información detallada sobre los escenarios de emisiones, junto con datos de mayor resolución.  </a:t>
            </a:r>
          </a:p>
          <a:p>
            <a:pPr>
              <a:lnSpc>
                <a:spcPct val="90000"/>
              </a:lnSpc>
              <a:buFontTx/>
              <a:buChar char="•"/>
            </a:pPr>
            <a:r>
              <a:rPr lang="es-MX" i="1" smtClean="0">
                <a:latin typeface="Arial Narrow" pitchFamily="34" charset="0"/>
                <a:ea typeface="Arial" pitchFamily="34" charset="0"/>
              </a:rPr>
              <a:t>  (a) </a:t>
            </a:r>
            <a:r>
              <a:rPr lang="es-MX" b="0" i="1" smtClean="0">
                <a:latin typeface="Arial Narrow" pitchFamily="34" charset="0"/>
                <a:ea typeface="Arial" pitchFamily="34" charset="0"/>
              </a:rPr>
              <a:t>Las líneas gruesas muestran los cuatro RCPs: las líneas delgadas muestran los escenarios individuales de aproximadamente 30 escenarios RCP candidatos que proporcionan información sobre todos los factores clave que afectan al forzamiento radiativo y el conjunto más grande analizado por el Grupo de Trabajo III del IPCC durante el desarrollo del Cuarto Informe de Evaluación </a:t>
            </a:r>
          </a:p>
          <a:p>
            <a:pPr>
              <a:lnSpc>
                <a:spcPct val="90000"/>
              </a:lnSpc>
              <a:buFontTx/>
              <a:buChar char="•"/>
            </a:pPr>
            <a:r>
              <a:rPr lang="es-MX" b="0" smtClean="0">
                <a:latin typeface="Arial Narrow" pitchFamily="34" charset="0"/>
                <a:ea typeface="Arial" pitchFamily="34" charset="0"/>
              </a:rPr>
              <a:t> </a:t>
            </a:r>
            <a:r>
              <a:rPr lang="es-MX" i="1" smtClean="0">
                <a:latin typeface="Arial Narrow" pitchFamily="34" charset="0"/>
                <a:ea typeface="Arial" pitchFamily="34" charset="0"/>
              </a:rPr>
              <a:t>(b) </a:t>
            </a:r>
            <a:r>
              <a:rPr lang="es-MX" b="0" i="1" smtClean="0">
                <a:latin typeface="Arial Narrow" pitchFamily="34" charset="0"/>
                <a:ea typeface="Arial" pitchFamily="34" charset="0"/>
              </a:rPr>
              <a:t>El rango de las emisiones en la literatura post-SRES se presenta para el máximo y mínimo (línea gruesa de puntos) y percentil de 10 a 90 (área sombreada). El área azul corresponde a los escenarios de mitigación; la zona sombreada en gris corresponde a los escenarios de referencia; la zona rosa representa la superposición entre los escenarios de referencia y los escenarios de mitigación.</a:t>
            </a:r>
          </a:p>
          <a:p>
            <a:pPr>
              <a:lnSpc>
                <a:spcPct val="90000"/>
              </a:lnSpc>
              <a:buFontTx/>
              <a:buChar char="•"/>
            </a:pPr>
            <a:endParaRPr lang="de-DE" b="0" smtClean="0">
              <a:ea typeface="Arial" pitchFamily="34" charset="0"/>
            </a:endParaRPr>
          </a:p>
        </p:txBody>
      </p:sp>
      <p:sp>
        <p:nvSpPr>
          <p:cNvPr id="64516" name="Foliennummernplatzhalter 3"/>
          <p:cNvSpPr>
            <a:spLocks noGrp="1"/>
          </p:cNvSpPr>
          <p:nvPr>
            <p:ph type="sldNum" sz="quarter" idx="5"/>
          </p:nvPr>
        </p:nvSpPr>
        <p:spPr/>
        <p:txBody>
          <a:bodyPr/>
          <a:lstStyle/>
          <a:p>
            <a:fld id="{3AF5B51E-7E5C-473D-AF13-AE7979B7823F}" type="slidenum">
              <a:rPr lang="de-DE" smtClean="0"/>
              <a:pPr/>
              <a:t>19</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nummernplatzhalter 3"/>
          <p:cNvSpPr>
            <a:spLocks noGrp="1"/>
          </p:cNvSpPr>
          <p:nvPr>
            <p:ph type="sldNum" sz="quarter" idx="5"/>
          </p:nvPr>
        </p:nvSpPr>
        <p:spPr/>
        <p:txBody>
          <a:bodyPr/>
          <a:lstStyle/>
          <a:p>
            <a:fld id="{06B5166C-775C-4900-92FA-8617EF57F0AE}" type="slidenum">
              <a:rPr smtClean="0">
                <a:latin typeface="Arial" charset="0"/>
                <a:cs typeface="Arial" charset="0"/>
              </a:rPr>
              <a:pPr/>
              <a:t>2</a:t>
            </a:fld>
            <a:endParaRPr smtClean="0">
              <a:latin typeface="Arial" charset="0"/>
              <a:cs typeface="Arial" charset="0"/>
            </a:endParaRPr>
          </a:p>
        </p:txBody>
      </p:sp>
      <p:sp>
        <p:nvSpPr>
          <p:cNvPr id="47107" name="Folienbildplatzhalter 5"/>
          <p:cNvSpPr>
            <a:spLocks noGrp="1" noRot="1" noChangeAspect="1" noTextEdit="1"/>
          </p:cNvSpPr>
          <p:nvPr>
            <p:ph type="sldImg"/>
          </p:nvPr>
        </p:nvSpPr>
        <p:spPr>
          <a:xfrm>
            <a:off x="546100" y="312738"/>
            <a:ext cx="5730875" cy="4297362"/>
          </a:xfrm>
          <a:ln/>
        </p:spPr>
      </p:sp>
      <p:sp>
        <p:nvSpPr>
          <p:cNvPr id="47108" name="Notizenplatzhalter 6"/>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otizenplatzhalter 2"/>
          <p:cNvSpPr>
            <a:spLocks noGrp="1"/>
          </p:cNvSpPr>
          <p:nvPr>
            <p:ph type="body" idx="1"/>
          </p:nvPr>
        </p:nvSpPr>
        <p:spPr>
          <a:noFill/>
          <a:ln/>
        </p:spPr>
        <p:txBody>
          <a:bodyPr/>
          <a:lstStyle/>
          <a:p>
            <a:pPr>
              <a:lnSpc>
                <a:spcPct val="90000"/>
              </a:lnSpc>
            </a:pPr>
            <a:r>
              <a:rPr lang="es-MX" sz="900" b="0" u="sng" smtClean="0">
                <a:latin typeface="Arial Narrow" pitchFamily="34" charset="0"/>
                <a:ea typeface="Arial" pitchFamily="34" charset="0"/>
              </a:rPr>
              <a:t>Mensaje principal</a:t>
            </a:r>
          </a:p>
          <a:p>
            <a:pPr>
              <a:lnSpc>
                <a:spcPct val="90000"/>
              </a:lnSpc>
              <a:buFontTx/>
              <a:buChar char="•"/>
            </a:pPr>
            <a:r>
              <a:rPr lang="es-MX" sz="900" b="0" smtClean="0">
                <a:latin typeface="Arial Narrow" pitchFamily="34" charset="0"/>
                <a:ea typeface="Arial" pitchFamily="34" charset="0"/>
              </a:rPr>
              <a:t> Los modelos de circulación global (GCM) son representaciones del sistema de la Tierra – no son fotografías</a:t>
            </a:r>
          </a:p>
          <a:p>
            <a:pPr>
              <a:lnSpc>
                <a:spcPct val="90000"/>
              </a:lnSpc>
              <a:buFontTx/>
              <a:buChar char="•"/>
            </a:pPr>
            <a:r>
              <a:rPr lang="es-MX" sz="900" b="0" smtClean="0">
                <a:latin typeface="Arial Narrow" pitchFamily="34" charset="0"/>
                <a:ea typeface="Arial" pitchFamily="34" charset="0"/>
              </a:rPr>
              <a:t> Los resultados diferentes no se deben a errores de los científicos, sino a la complejidad y la dinámica del sistema de la Tierra. Los diversos enfoques de modelado conllevan resultados diferentes. </a:t>
            </a:r>
          </a:p>
          <a:p>
            <a:pPr>
              <a:lnSpc>
                <a:spcPct val="90000"/>
              </a:lnSpc>
              <a:buFontTx/>
              <a:buChar char="•"/>
            </a:pPr>
            <a:endParaRPr lang="es-MX" sz="900" b="0" smtClean="0">
              <a:latin typeface="Arial Narrow" pitchFamily="34" charset="0"/>
              <a:ea typeface="Arial" pitchFamily="34" charset="0"/>
            </a:endParaRPr>
          </a:p>
          <a:p>
            <a:pPr>
              <a:lnSpc>
                <a:spcPct val="90000"/>
              </a:lnSpc>
            </a:pPr>
            <a:r>
              <a:rPr lang="es-MX" sz="900" b="0" u="sng" smtClean="0">
                <a:latin typeface="Arial Narrow" pitchFamily="34" charset="0"/>
                <a:ea typeface="Arial" pitchFamily="34" charset="0"/>
              </a:rPr>
              <a:t>Explicar</a:t>
            </a:r>
          </a:p>
          <a:p>
            <a:pPr>
              <a:lnSpc>
                <a:spcPct val="90000"/>
              </a:lnSpc>
              <a:buFontTx/>
              <a:buChar char="•"/>
            </a:pPr>
            <a:r>
              <a:rPr lang="es-MX" sz="900" b="0" smtClean="0">
                <a:latin typeface="Arial Narrow" pitchFamily="34" charset="0"/>
                <a:ea typeface="Arial" pitchFamily="34" charset="0"/>
              </a:rPr>
              <a:t> Un modelo climático pretende describir un comportamiento climático al integrar una variedad de ecuaciones de dinámicas de fluidos, químicas o incluso biológicas en la atmósfera, océanos, tierra y criosfera. </a:t>
            </a:r>
          </a:p>
          <a:p>
            <a:pPr>
              <a:lnSpc>
                <a:spcPct val="90000"/>
              </a:lnSpc>
              <a:buFontTx/>
              <a:buChar char="•"/>
            </a:pPr>
            <a:r>
              <a:rPr lang="es-MX" sz="900" b="0" smtClean="0">
                <a:latin typeface="Arial Narrow" pitchFamily="34" charset="0"/>
                <a:ea typeface="Arial" pitchFamily="34" charset="0"/>
              </a:rPr>
              <a:t> La información de dichos procesos se deriva directamente de las leyes físicas (por ejemplo, la ley de Newton) o proviene de medios más empíricos (por ejemplo, la discretización matemática). </a:t>
            </a:r>
          </a:p>
          <a:p>
            <a:pPr>
              <a:lnSpc>
                <a:spcPct val="90000"/>
              </a:lnSpc>
              <a:buFontTx/>
              <a:buChar char="•"/>
            </a:pPr>
            <a:r>
              <a:rPr lang="es-MX" sz="900" b="0" smtClean="0">
                <a:latin typeface="Arial Narrow" pitchFamily="34" charset="0"/>
                <a:ea typeface="Arial" pitchFamily="34" charset="0"/>
              </a:rPr>
              <a:t> Para “ejecutar” un modelo, los científicos dividen al planeta en una rejilla tridimensional, aplican ecuaciones básicas y evalúan los resultados (gráfica a la izquierda). Dependiendo de la capacidad de una computadora, los análisis se han perfeccionado (gráfica a la derecha)</a:t>
            </a:r>
          </a:p>
          <a:p>
            <a:pPr>
              <a:lnSpc>
                <a:spcPct val="90000"/>
              </a:lnSpc>
              <a:buFontTx/>
              <a:buChar char="•"/>
            </a:pPr>
            <a:r>
              <a:rPr lang="es-MX" sz="900" b="0" smtClean="0">
                <a:latin typeface="Arial Narrow" pitchFamily="34" charset="0"/>
                <a:ea typeface="Arial" pitchFamily="34" charset="0"/>
              </a:rPr>
              <a:t> Los modelos de circulación general representan componentes. Los modelos de circulación general acoplados atmósfera-océano (AOGCM), con la adición de otros componentes (tales como un modelo de hielo marino o un modelo de tierra) son la base de un modelo climático completo. Sin embargo, con frecuencia son tan difíciles de analizar como el sistema climático real.</a:t>
            </a:r>
          </a:p>
          <a:p>
            <a:pPr>
              <a:lnSpc>
                <a:spcPct val="90000"/>
              </a:lnSpc>
              <a:buFontTx/>
              <a:buChar char="•"/>
            </a:pPr>
            <a:r>
              <a:rPr lang="es-MX" sz="900" b="0" smtClean="0">
                <a:latin typeface="Arial Narrow" pitchFamily="34" charset="0"/>
                <a:ea typeface="Arial" pitchFamily="34" charset="0"/>
              </a:rPr>
              <a:t> Se consideraron 23 modelos diferentes para los últimos informes de evaluación del IPCC. Dichos informes variaron de acuerdo a la acentuación de los procesos físicos representados, así como en los términos de las resoluciones de la rejilla.</a:t>
            </a:r>
          </a:p>
          <a:p>
            <a:pPr>
              <a:lnSpc>
                <a:spcPct val="90000"/>
              </a:lnSpc>
              <a:buFontTx/>
              <a:buChar char="•"/>
            </a:pPr>
            <a:r>
              <a:rPr lang="es-MX" sz="900" b="0" smtClean="0">
                <a:latin typeface="Arial Narrow" pitchFamily="34" charset="0"/>
                <a:ea typeface="Arial" pitchFamily="34" charset="0"/>
              </a:rPr>
              <a:t> Los modelos climáticos globales ofrecen información sobre los cambios en cantidades promediadas durante largos periodos de tiempo (30 años) – los pronósticos de los GCM para periodos cortos carecen de significado real.</a:t>
            </a:r>
            <a:r>
              <a:rPr lang="es-MX" sz="900" smtClean="0">
                <a:latin typeface="Arial Narrow" pitchFamily="34" charset="0"/>
                <a:ea typeface="Arial" pitchFamily="34" charset="0"/>
              </a:rPr>
              <a:t> </a:t>
            </a:r>
          </a:p>
          <a:p>
            <a:pPr>
              <a:lnSpc>
                <a:spcPct val="90000"/>
              </a:lnSpc>
              <a:buFontTx/>
              <a:buChar char="•"/>
            </a:pPr>
            <a:r>
              <a:rPr lang="es-MX" sz="900" b="0" smtClean="0">
                <a:latin typeface="Arial Narrow" pitchFamily="34" charset="0"/>
                <a:ea typeface="Arial" pitchFamily="34" charset="0"/>
              </a:rPr>
              <a:t> Los retos del modelado</a:t>
            </a:r>
          </a:p>
          <a:p>
            <a:pPr lvl="2">
              <a:lnSpc>
                <a:spcPct val="90000"/>
              </a:lnSpc>
            </a:pPr>
            <a:r>
              <a:rPr lang="es-MX" sz="900" smtClean="0">
                <a:latin typeface="Arial Narrow" pitchFamily="34" charset="0"/>
                <a:ea typeface="Adobe Fangsong Std R" charset="0"/>
                <a:cs typeface="Arial" pitchFamily="34" charset="0"/>
              </a:rPr>
              <a:t>Limitantes computacionales  </a:t>
            </a:r>
          </a:p>
          <a:p>
            <a:pPr lvl="2">
              <a:lnSpc>
                <a:spcPct val="90000"/>
              </a:lnSpc>
            </a:pPr>
            <a:r>
              <a:rPr lang="es-MX" sz="900" smtClean="0">
                <a:latin typeface="Arial Narrow" pitchFamily="34" charset="0"/>
                <a:ea typeface="Adobe Fangsong Std R" charset="0"/>
                <a:cs typeface="Arial" pitchFamily="34" charset="0"/>
              </a:rPr>
              <a:t>Procesos físicos, tales como aquellos relacionados con las nubes, también ocurren a menor escala y no se pueden modelar adecuadamente. En cambio, sus propiedades conocidas se deben calcular a lo largo de la escala más grande en una técnica conocida como parametrización. </a:t>
            </a:r>
          </a:p>
          <a:p>
            <a:pPr lvl="2">
              <a:lnSpc>
                <a:spcPct val="90000"/>
              </a:lnSpc>
            </a:pPr>
            <a:r>
              <a:rPr lang="es-MX" sz="900" smtClean="0">
                <a:latin typeface="Arial Narrow" pitchFamily="34" charset="0"/>
                <a:ea typeface="Adobe Fangsong Std R" charset="0"/>
                <a:cs typeface="Arial" pitchFamily="34" charset="0"/>
              </a:rPr>
              <a:t>Las dificultades para modelar los mecanismos de realimentación (por ejemplo, las nubes y la radiación; la circulación del océano y el albedo de hielo y nieve)</a:t>
            </a:r>
          </a:p>
          <a:p>
            <a:pPr lvl="2">
              <a:lnSpc>
                <a:spcPct val="90000"/>
              </a:lnSpc>
            </a:pPr>
            <a:r>
              <a:rPr lang="es-MX" sz="900" smtClean="0">
                <a:latin typeface="Arial Narrow" pitchFamily="34" charset="0"/>
                <a:ea typeface="Adobe Fangsong Std R" charset="0"/>
                <a:cs typeface="Arial" pitchFamily="34" charset="0"/>
              </a:rPr>
              <a:t>Las proyecciones poco confiables a menor escala</a:t>
            </a:r>
          </a:p>
          <a:p>
            <a:pPr>
              <a:lnSpc>
                <a:spcPct val="90000"/>
              </a:lnSpc>
            </a:pPr>
            <a:endParaRPr lang="es-MX" sz="900" b="0" i="1" smtClean="0">
              <a:latin typeface="Arial Narrow" pitchFamily="34" charset="0"/>
              <a:ea typeface="Arial" pitchFamily="34" charset="0"/>
            </a:endParaRPr>
          </a:p>
          <a:p>
            <a:pPr>
              <a:lnSpc>
                <a:spcPct val="90000"/>
              </a:lnSpc>
            </a:pPr>
            <a:r>
              <a:rPr lang="es-MX" sz="900" b="0" i="1" u="sng" smtClean="0">
                <a:latin typeface="Arial Narrow" pitchFamily="34" charset="0"/>
                <a:ea typeface="Arial" pitchFamily="34" charset="0"/>
              </a:rPr>
              <a:t>información adicional</a:t>
            </a:r>
          </a:p>
          <a:p>
            <a:pPr>
              <a:lnSpc>
                <a:spcPct val="90000"/>
              </a:lnSpc>
              <a:buFontTx/>
              <a:buChar char="•"/>
            </a:pPr>
            <a:r>
              <a:rPr lang="es-MX" sz="900" b="0" i="1" smtClean="0">
                <a:latin typeface="Arial Narrow" pitchFamily="34" charset="0"/>
                <a:ea typeface="Arial" pitchFamily="34" charset="0"/>
              </a:rPr>
              <a:t> Una tendencia reciente en los GCMs</a:t>
            </a:r>
          </a:p>
          <a:p>
            <a:pPr lvl="1">
              <a:lnSpc>
                <a:spcPct val="90000"/>
              </a:lnSpc>
              <a:buFont typeface="Arial" pitchFamily="34" charset="0"/>
              <a:buChar char="•"/>
            </a:pPr>
            <a:r>
              <a:rPr lang="es-MX" sz="900" i="1" smtClean="0">
                <a:latin typeface="Arial Narrow" pitchFamily="34" charset="0"/>
                <a:ea typeface="Adobe Fangsong Std R" charset="0"/>
              </a:rPr>
              <a:t>es hacerlas extensivas para convertirlas en modelos del sistema de la Tierra, que incluyen cosas, tales como, los submodelos para la química atmosférica o un modelo del ciclo del carbono para predecir mejor los cambios en las concentraciones de dióxido de carbono resultantes de los cambios en las emisiones.</a:t>
            </a:r>
          </a:p>
          <a:p>
            <a:pPr lvl="1">
              <a:lnSpc>
                <a:spcPct val="90000"/>
              </a:lnSpc>
              <a:buFont typeface="Arial" pitchFamily="34" charset="0"/>
              <a:buChar char="•"/>
            </a:pPr>
            <a:endParaRPr lang="es-MX" sz="900" i="1" smtClean="0">
              <a:latin typeface="Arial Narrow" pitchFamily="34" charset="0"/>
              <a:ea typeface="Adobe Fangsong Std R" charset="0"/>
            </a:endParaRPr>
          </a:p>
          <a:p>
            <a:pPr lvl="1">
              <a:lnSpc>
                <a:spcPct val="90000"/>
              </a:lnSpc>
              <a:buFont typeface="Arial" pitchFamily="34" charset="0"/>
              <a:buChar char="•"/>
            </a:pPr>
            <a:endParaRPr lang="es-MX" sz="900" i="1" smtClean="0">
              <a:latin typeface="Arial Narrow" pitchFamily="34" charset="0"/>
              <a:ea typeface="Adobe Fangsong Std R" charset="0"/>
            </a:endParaRPr>
          </a:p>
          <a:p>
            <a:pPr lvl="1">
              <a:lnSpc>
                <a:spcPct val="90000"/>
              </a:lnSpc>
              <a:buFont typeface="Arial" pitchFamily="34" charset="0"/>
              <a:buChar char="•"/>
            </a:pPr>
            <a:endParaRPr lang="es-MX" sz="900" i="1" smtClean="0">
              <a:latin typeface="Arial Narrow" pitchFamily="34" charset="0"/>
              <a:ea typeface="Adobe Fangsong Std R" charset="0"/>
            </a:endParaRPr>
          </a:p>
          <a:p>
            <a:pPr>
              <a:lnSpc>
                <a:spcPct val="90000"/>
              </a:lnSpc>
              <a:buFontTx/>
              <a:buChar char="•"/>
            </a:pPr>
            <a:r>
              <a:rPr lang="es-MX" sz="900" b="0" i="1" smtClean="0">
                <a:latin typeface="Arial Narrow" pitchFamily="34" charset="0"/>
                <a:ea typeface="Arial" pitchFamily="34" charset="0"/>
              </a:rPr>
              <a:t> Resolución</a:t>
            </a:r>
          </a:p>
          <a:p>
            <a:pPr lvl="1">
              <a:lnSpc>
                <a:spcPct val="90000"/>
              </a:lnSpc>
              <a:buFont typeface="Arial" pitchFamily="34" charset="0"/>
              <a:buChar char="•"/>
            </a:pPr>
            <a:r>
              <a:rPr lang="es-MX" sz="900" i="1" smtClean="0">
                <a:latin typeface="Arial Narrow" pitchFamily="34" charset="0"/>
                <a:ea typeface="Adobe Fangsong Std R" charset="0"/>
              </a:rPr>
              <a:t>Los modelos suelen tener una resolución horizontal de entre 250 y 600 km, de 10 a 20 capas verticales en la atmósfera y, a veces, hasta 30 capas en los océanos</a:t>
            </a:r>
          </a:p>
          <a:p>
            <a:pPr lvl="1">
              <a:lnSpc>
                <a:spcPct val="90000"/>
              </a:lnSpc>
              <a:buFont typeface="Arial" pitchFamily="34" charset="0"/>
              <a:buChar char="•"/>
            </a:pPr>
            <a:r>
              <a:rPr lang="es-MX" sz="900" i="1" smtClean="0">
                <a:latin typeface="Arial Narrow" pitchFamily="34" charset="0"/>
                <a:ea typeface="Adobe Fangsong Std R" charset="0"/>
              </a:rPr>
              <a:t>Componentes del modelo </a:t>
            </a:r>
          </a:p>
          <a:p>
            <a:pPr lvl="2">
              <a:lnSpc>
                <a:spcPct val="90000"/>
              </a:lnSpc>
            </a:pPr>
            <a:r>
              <a:rPr lang="es-MX" sz="900" i="1" smtClean="0">
                <a:latin typeface="Arial Narrow" pitchFamily="34" charset="0"/>
                <a:ea typeface="Adobe Fangsong Std R" charset="0"/>
                <a:cs typeface="Arial" pitchFamily="34" charset="0"/>
              </a:rPr>
              <a:t>Los AGCMs consisten en un núcleo dinámico que integra las ecuaciones de movimiento de fluidos, generalmente para:</a:t>
            </a:r>
          </a:p>
          <a:p>
            <a:pPr lvl="3">
              <a:lnSpc>
                <a:spcPct val="90000"/>
              </a:lnSpc>
            </a:pPr>
            <a:r>
              <a:rPr lang="es-MX" sz="900" i="1" smtClean="0">
                <a:latin typeface="Arial Narrow" pitchFamily="34" charset="0"/>
                <a:ea typeface="Adobe Fangsong Std R" charset="0"/>
                <a:cs typeface="Arial" pitchFamily="34" charset="0"/>
              </a:rPr>
              <a:t>La presión de la superficie</a:t>
            </a:r>
          </a:p>
          <a:p>
            <a:pPr lvl="3">
              <a:lnSpc>
                <a:spcPct val="90000"/>
              </a:lnSpc>
            </a:pPr>
            <a:r>
              <a:rPr lang="es-MX" sz="900" i="1" smtClean="0">
                <a:latin typeface="Arial Narrow" pitchFamily="34" charset="0"/>
                <a:ea typeface="Adobe Fangsong Std R" charset="0"/>
                <a:cs typeface="Arial" pitchFamily="34" charset="0"/>
              </a:rPr>
              <a:t>Los componentes horizontales de velocidad en las capas</a:t>
            </a:r>
          </a:p>
          <a:p>
            <a:pPr lvl="3">
              <a:lnSpc>
                <a:spcPct val="90000"/>
              </a:lnSpc>
            </a:pPr>
            <a:r>
              <a:rPr lang="es-MX" sz="900" i="1" smtClean="0">
                <a:latin typeface="Arial Narrow" pitchFamily="34" charset="0"/>
                <a:ea typeface="Adobe Fangsong Std R" charset="0"/>
                <a:cs typeface="Arial" pitchFamily="34" charset="0"/>
              </a:rPr>
              <a:t>La temperatura y el vapor de agua en las capas</a:t>
            </a:r>
          </a:p>
          <a:p>
            <a:pPr lvl="2">
              <a:lnSpc>
                <a:spcPct val="90000"/>
              </a:lnSpc>
            </a:pPr>
            <a:r>
              <a:rPr lang="es-MX" sz="900" i="1" smtClean="0">
                <a:latin typeface="Arial Narrow" pitchFamily="34" charset="0"/>
                <a:ea typeface="Adobe Fangsong Std R" charset="0"/>
                <a:cs typeface="Arial" pitchFamily="34" charset="0"/>
              </a:rPr>
              <a:t>Los GCMs oceánicos (OGCMs) modelan el océano (con flujos de la atmósfera impuesta) y pueden o no contener un modelo de hielo marino. </a:t>
            </a:r>
          </a:p>
          <a:p>
            <a:pPr lvl="1">
              <a:lnSpc>
                <a:spcPct val="90000"/>
              </a:lnSpc>
            </a:pPr>
            <a:r>
              <a:rPr lang="es-MX" sz="900" i="1" smtClean="0">
                <a:latin typeface="Arial Narrow" pitchFamily="34" charset="0"/>
                <a:ea typeface="Adobe Fangsong Std R" charset="0"/>
              </a:rPr>
              <a:t>Fiabilidad </a:t>
            </a:r>
          </a:p>
          <a:p>
            <a:pPr lvl="2">
              <a:lnSpc>
                <a:spcPct val="90000"/>
              </a:lnSpc>
            </a:pPr>
            <a:r>
              <a:rPr lang="es-MX" sz="900" i="1" smtClean="0">
                <a:latin typeface="Arial Narrow" pitchFamily="34" charset="0"/>
                <a:ea typeface="Adobe Fangsong Std R" charset="0"/>
                <a:cs typeface="Arial" pitchFamily="34" charset="0"/>
              </a:rPr>
              <a:t> Los modelos están basados en las leyes físicas establecidas</a:t>
            </a:r>
          </a:p>
          <a:p>
            <a:pPr lvl="2">
              <a:lnSpc>
                <a:spcPct val="90000"/>
              </a:lnSpc>
            </a:pPr>
            <a:r>
              <a:rPr lang="es-MX" sz="900" i="1" smtClean="0">
                <a:latin typeface="Arial Narrow" pitchFamily="34" charset="0"/>
                <a:ea typeface="Adobe Fangsong Std R" charset="0"/>
                <a:cs typeface="Arial" pitchFamily="34" charset="0"/>
              </a:rPr>
              <a:t>Los modelos son evaluados rutinaria y extensivamente mediante la comparación de sus simulaciones con las observaciones de la atmósfera, el océano, la criosfera y la superficie terrestre- </a:t>
            </a:r>
          </a:p>
          <a:p>
            <a:pPr lvl="2">
              <a:lnSpc>
                <a:spcPct val="90000"/>
              </a:lnSpc>
            </a:pPr>
            <a:r>
              <a:rPr lang="es-MX" sz="900" i="1" smtClean="0">
                <a:latin typeface="Arial Narrow" pitchFamily="34" charset="0"/>
                <a:ea typeface="Adobe Fangsong Std R" charset="0"/>
                <a:cs typeface="Arial" pitchFamily="34" charset="0"/>
              </a:rPr>
              <a:t>Los modelos pueden reproducir características de climas pasados y cambios climáticos.</a:t>
            </a:r>
          </a:p>
          <a:p>
            <a:pPr lvl="2">
              <a:lnSpc>
                <a:spcPct val="90000"/>
              </a:lnSpc>
            </a:pPr>
            <a:r>
              <a:rPr lang="es-MX" sz="900" i="1" smtClean="0">
                <a:latin typeface="Arial Narrow" pitchFamily="34" charset="0"/>
                <a:ea typeface="Adobe Fangsong Std R" charset="0"/>
                <a:cs typeface="Arial" pitchFamily="34" charset="0"/>
              </a:rPr>
              <a:t>Generalmente, los resultados de todos los modelos son consistentes, lo que aumenta considerablemente su aparente veracidad, como se muestra en el último informe del IPCC (2007). </a:t>
            </a:r>
            <a:endParaRPr lang="es-MX" i="1" smtClean="0">
              <a:latin typeface="Arial Narrow" pitchFamily="34" charset="0"/>
              <a:ea typeface="Adobe Fangsong Std R" charset="0"/>
              <a:cs typeface="Arial" pitchFamily="34" charset="0"/>
            </a:endParaRPr>
          </a:p>
          <a:p>
            <a:pPr>
              <a:lnSpc>
                <a:spcPct val="90000"/>
              </a:lnSpc>
            </a:pPr>
            <a:endParaRPr lang="en-US" b="0" i="1" smtClean="0">
              <a:ea typeface="Arial" pitchFamily="34" charset="0"/>
            </a:endParaRPr>
          </a:p>
        </p:txBody>
      </p:sp>
      <p:sp>
        <p:nvSpPr>
          <p:cNvPr id="65539" name="Foliennummernplatzhalter 3"/>
          <p:cNvSpPr>
            <a:spLocks noGrp="1"/>
          </p:cNvSpPr>
          <p:nvPr>
            <p:ph type="sldNum" sz="quarter" idx="5"/>
          </p:nvPr>
        </p:nvSpPr>
        <p:spPr/>
        <p:txBody>
          <a:bodyPr/>
          <a:lstStyle/>
          <a:p>
            <a:fld id="{30973B1F-ABAC-4508-9681-350E698A67C4}" type="slidenum">
              <a:rPr lang="de-DE" smtClean="0"/>
              <a:pPr/>
              <a:t>20</a:t>
            </a:fld>
            <a:endParaRPr lang="de-DE" smtClean="0"/>
          </a:p>
        </p:txBody>
      </p:sp>
      <p:sp>
        <p:nvSpPr>
          <p:cNvPr id="65540" name="Folienbildplatzhalter 9"/>
          <p:cNvSpPr>
            <a:spLocks noGrp="1" noRot="1" noChangeAspect="1" noTextEdit="1"/>
          </p:cNvSpPr>
          <p:nvPr>
            <p:ph type="sldImg"/>
          </p:nvPr>
        </p:nvSpPr>
        <p:spPr>
          <a:xfrm>
            <a:off x="546100" y="312738"/>
            <a:ext cx="5730875" cy="4297362"/>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a:xfrm>
            <a:off x="546100" y="312738"/>
            <a:ext cx="5730875" cy="4297362"/>
          </a:xfrm>
          <a:ln/>
        </p:spPr>
      </p:sp>
      <p:sp>
        <p:nvSpPr>
          <p:cNvPr id="66563" name="Notizenplatzhalter 2"/>
          <p:cNvSpPr>
            <a:spLocks noGrp="1"/>
          </p:cNvSpPr>
          <p:nvPr>
            <p:ph type="body" idx="1"/>
          </p:nvPr>
        </p:nvSpPr>
        <p:spPr>
          <a:noFill/>
          <a:ln/>
        </p:spPr>
        <p:txBody>
          <a:bodyPr/>
          <a:lstStyle/>
          <a:p>
            <a:pPr>
              <a:lnSpc>
                <a:spcPct val="90000"/>
              </a:lnSpc>
            </a:pPr>
            <a:r>
              <a:rPr lang="es-MX" smtClean="0">
                <a:ea typeface="Arial" pitchFamily="34" charset="0"/>
              </a:rPr>
              <a:t>SÓLO si hay tiempo</a:t>
            </a:r>
          </a:p>
          <a:p>
            <a:pPr>
              <a:lnSpc>
                <a:spcPct val="90000"/>
              </a:lnSpc>
            </a:pPr>
            <a:endParaRPr lang="es-MX" smtClean="0">
              <a:ea typeface="Arial" pitchFamily="34" charset="0"/>
            </a:endParaRPr>
          </a:p>
          <a:p>
            <a:pPr>
              <a:lnSpc>
                <a:spcPct val="90000"/>
              </a:lnSpc>
            </a:pPr>
            <a:r>
              <a:rPr lang="es-MX" b="0" u="sng" smtClean="0">
                <a:ea typeface="Arial" pitchFamily="34" charset="0"/>
              </a:rPr>
              <a:t>Mensaje principal</a:t>
            </a:r>
          </a:p>
          <a:p>
            <a:pPr>
              <a:lnSpc>
                <a:spcPct val="90000"/>
              </a:lnSpc>
            </a:pPr>
            <a:r>
              <a:rPr lang="es-MX" b="0" smtClean="0">
                <a:ea typeface="Arial" pitchFamily="34" charset="0"/>
              </a:rPr>
              <a:t>El sistema de la Tierra es altamente complejo y, por lo tanto, es difícil representarlo en un modelo</a:t>
            </a:r>
          </a:p>
          <a:p>
            <a:pPr>
              <a:lnSpc>
                <a:spcPct val="90000"/>
              </a:lnSpc>
            </a:pPr>
            <a:endParaRPr lang="es-MX" b="0" smtClean="0">
              <a:ea typeface="Arial" pitchFamily="34" charset="0"/>
            </a:endParaRPr>
          </a:p>
          <a:p>
            <a:pPr>
              <a:lnSpc>
                <a:spcPct val="90000"/>
              </a:lnSpc>
            </a:pPr>
            <a:r>
              <a:rPr lang="es-MX" b="0" u="sng" smtClean="0">
                <a:ea typeface="Arial" pitchFamily="34" charset="0"/>
              </a:rPr>
              <a:t>Explicar</a:t>
            </a:r>
          </a:p>
          <a:p>
            <a:pPr>
              <a:lnSpc>
                <a:spcPct val="90000"/>
              </a:lnSpc>
              <a:buFontTx/>
              <a:buChar char="•"/>
            </a:pPr>
            <a:r>
              <a:rPr lang="es-MX" b="0" smtClean="0">
                <a:ea typeface="Arial" pitchFamily="34" charset="0"/>
              </a:rPr>
              <a:t>El sistema climático está compuesto por cinco componentes interactivos: la atmósfera, la hidrósfera, la criosfera, la superficie terrestre y la biosfera. </a:t>
            </a:r>
          </a:p>
          <a:p>
            <a:pPr>
              <a:lnSpc>
                <a:spcPct val="90000"/>
              </a:lnSpc>
              <a:buFontTx/>
              <a:buChar char="•"/>
            </a:pPr>
            <a:r>
              <a:rPr lang="es-MX" b="0" smtClean="0">
                <a:ea typeface="Arial" pitchFamily="34" charset="0"/>
              </a:rPr>
              <a:t>Los escenarios de emisiones y otros controladores se utilizan para evaluar el impacto que diversas actividades humanas tienen sobre estos componentes.</a:t>
            </a:r>
            <a:endParaRPr lang="de-DE" b="0" smtClean="0">
              <a:ea typeface="Arial" pitchFamily="34" charset="0"/>
            </a:endParaRPr>
          </a:p>
        </p:txBody>
      </p:sp>
      <p:sp>
        <p:nvSpPr>
          <p:cNvPr id="66564" name="Foliennummernplatzhalter 3"/>
          <p:cNvSpPr>
            <a:spLocks noGrp="1"/>
          </p:cNvSpPr>
          <p:nvPr>
            <p:ph type="sldNum" sz="quarter" idx="5"/>
          </p:nvPr>
        </p:nvSpPr>
        <p:spPr/>
        <p:txBody>
          <a:bodyPr/>
          <a:lstStyle/>
          <a:p>
            <a:fld id="{6C586D56-EE79-48C2-9950-1A647A466F9A}" type="slidenum">
              <a:rPr lang="de-DE" smtClean="0"/>
              <a:pPr/>
              <a:t>21</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otizenplatzhalter 2"/>
          <p:cNvSpPr>
            <a:spLocks noGrp="1"/>
          </p:cNvSpPr>
          <p:nvPr>
            <p:ph type="body" idx="1"/>
          </p:nvPr>
        </p:nvSpPr>
        <p:spPr>
          <a:noFill/>
          <a:ln/>
        </p:spPr>
        <p:txBody>
          <a:bodyPr/>
          <a:lstStyle/>
          <a:p>
            <a:pPr lvl="1">
              <a:buFont typeface="Wingdings" pitchFamily="2" charset="2"/>
              <a:buNone/>
            </a:pPr>
            <a:r>
              <a:rPr lang="es-MX" sz="900" u="sng" smtClean="0">
                <a:latin typeface="Arial Narrow" pitchFamily="34" charset="0"/>
                <a:ea typeface="Adobe Fangsong Std R" charset="0"/>
              </a:rPr>
              <a:t>Mensaje principal</a:t>
            </a:r>
          </a:p>
          <a:p>
            <a:pPr lvl="1"/>
            <a:r>
              <a:rPr lang="es-MX" sz="900" smtClean="0">
                <a:latin typeface="Arial Narrow" pitchFamily="34" charset="0"/>
                <a:ea typeface="Adobe Fangsong Std R" charset="0"/>
              </a:rPr>
              <a:t> Los modelos climáticos regionales se han desarrollado para incluir caracetrísticas locales importantes, así como para dar información en la escala requerida. </a:t>
            </a:r>
          </a:p>
          <a:p>
            <a:pPr lvl="1"/>
            <a:endParaRPr lang="es-MX" sz="500" smtClean="0">
              <a:latin typeface="Arial Narrow" pitchFamily="34" charset="0"/>
              <a:ea typeface="Adobe Fangsong Std R" charset="0"/>
            </a:endParaRPr>
          </a:p>
          <a:p>
            <a:pPr lvl="1">
              <a:buFont typeface="Wingdings" pitchFamily="2" charset="2"/>
              <a:buNone/>
            </a:pPr>
            <a:r>
              <a:rPr lang="es-MX" sz="900" u="sng" smtClean="0">
                <a:latin typeface="Arial Narrow" pitchFamily="34" charset="0"/>
                <a:ea typeface="Adobe Fangsong Std R" charset="0"/>
              </a:rPr>
              <a:t>Explicar</a:t>
            </a:r>
          </a:p>
          <a:p>
            <a:pPr lvl="1"/>
            <a:r>
              <a:rPr lang="es-MX" sz="900" smtClean="0">
                <a:latin typeface="Arial Narrow" pitchFamily="34" charset="0"/>
                <a:ea typeface="Adobe Fangsong Std R" charset="0"/>
              </a:rPr>
              <a:t>La evaluación local requiere de información más detallada que la que se encuentra disponible en los GCM. </a:t>
            </a:r>
          </a:p>
          <a:p>
            <a:pPr lvl="1"/>
            <a:r>
              <a:rPr lang="es-MX" sz="900" smtClean="0">
                <a:latin typeface="Arial Narrow" pitchFamily="34" charset="0"/>
                <a:ea typeface="Adobe Fangsong Std R" charset="0"/>
              </a:rPr>
              <a:t>Los climas locales están influenciados significativamente por características y procesos a una  menor escala, tales como montañas, bosques o lagos, el efecto de isla de calor en grandes ciudades, etc. These features are not represented in detail in global climate models. </a:t>
            </a:r>
          </a:p>
          <a:p>
            <a:pPr lvl="1"/>
            <a:r>
              <a:rPr lang="es-MX" sz="900" smtClean="0">
                <a:latin typeface="Arial Narrow" pitchFamily="34" charset="0"/>
                <a:ea typeface="Adobe Fangsong Std R" charset="0"/>
              </a:rPr>
              <a:t>Por esta razón, se han desarrollado  modelos climáticos regionales. Existen dos tipo de modelos climáticos regionales: estadístico y dinámico. </a:t>
            </a:r>
          </a:p>
          <a:p>
            <a:pPr lvl="2"/>
            <a:r>
              <a:rPr lang="es-MX" sz="900" smtClean="0">
                <a:latin typeface="Arial Narrow" pitchFamily="34" charset="0"/>
                <a:ea typeface="Adobe Fangsong Std R" charset="0"/>
                <a:cs typeface="Arial" pitchFamily="34" charset="0"/>
              </a:rPr>
              <a:t>El modelo estadístico analiza un modelo climático empírico y extrapola los resultados en el futuro usando las tendencias climáticas de los MCGs. </a:t>
            </a:r>
          </a:p>
          <a:p>
            <a:pPr lvl="3"/>
            <a:r>
              <a:rPr lang="es-MX" sz="900" smtClean="0">
                <a:latin typeface="Arial Narrow" pitchFamily="34" charset="0"/>
                <a:ea typeface="Adobe Fangsong Std R" charset="0"/>
                <a:cs typeface="Arial" pitchFamily="34" charset="0"/>
              </a:rPr>
              <a:t>Ventaja: que se basan en parte en el conocimiento climático empírico local.</a:t>
            </a:r>
          </a:p>
          <a:p>
            <a:pPr lvl="3"/>
            <a:r>
              <a:rPr lang="es-MX" sz="900" smtClean="0">
                <a:latin typeface="Arial Narrow" pitchFamily="34" charset="0"/>
                <a:ea typeface="Adobe Fangsong Std R" charset="0"/>
                <a:cs typeface="Arial" pitchFamily="34" charset="0"/>
              </a:rPr>
              <a:t>Desventajas: para países en desarrollo, los datos climáticos empíricos no están disponibles a menudo para periodos largos  y sin vacíos o huecos , esto es debido a la falta de cobertura de las observaciones</a:t>
            </a:r>
          </a:p>
          <a:p>
            <a:pPr lvl="2"/>
            <a:r>
              <a:rPr lang="es-MX" sz="900" smtClean="0">
                <a:latin typeface="Arial Narrow" pitchFamily="34" charset="0"/>
                <a:ea typeface="Adobe Fangsong Std R" charset="0"/>
                <a:cs typeface="Arial" pitchFamily="34" charset="0"/>
              </a:rPr>
              <a:t>Modelos dinámicos (p.ej. PRECIS, CCLM; REMO) trabajan de manera similar al MCG. </a:t>
            </a:r>
          </a:p>
          <a:p>
            <a:pPr lvl="3"/>
            <a:r>
              <a:rPr lang="es-MX" sz="900" smtClean="0">
                <a:latin typeface="Arial Narrow" pitchFamily="34" charset="0"/>
                <a:ea typeface="Adobe Fangsong Std R" charset="0"/>
                <a:cs typeface="Arial" pitchFamily="34" charset="0"/>
              </a:rPr>
              <a:t>Ventaja: toman en cuenta las especificaciones regionales</a:t>
            </a:r>
          </a:p>
          <a:p>
            <a:pPr lvl="3"/>
            <a:r>
              <a:rPr lang="es-MX" sz="900" smtClean="0">
                <a:latin typeface="Arial Narrow" pitchFamily="34" charset="0"/>
                <a:ea typeface="Adobe Fangsong Std R" charset="0"/>
                <a:cs typeface="Arial" pitchFamily="34" charset="0"/>
              </a:rPr>
              <a:t>Desventaja: el tiempo de simulación que necesita debido a los procesos adicionales que se representan a mayor detalle; requiere habilidades computacionales significativas.</a:t>
            </a:r>
          </a:p>
          <a:p>
            <a:pPr lvl="3">
              <a:spcBef>
                <a:spcPts val="300"/>
              </a:spcBef>
              <a:buFont typeface="Wingdings" pitchFamily="2" charset="2"/>
              <a:buNone/>
            </a:pPr>
            <a:endParaRPr lang="es-MX" sz="500" b="1" smtClean="0">
              <a:latin typeface="Arial Narrow" pitchFamily="34" charset="0"/>
              <a:ea typeface="Adobe Fangsong Std R" charset="0"/>
              <a:cs typeface="Arial" pitchFamily="34" charset="0"/>
            </a:endParaRPr>
          </a:p>
          <a:p>
            <a:r>
              <a:rPr lang="es-MX" sz="900" b="0" i="1" u="sng" smtClean="0">
                <a:latin typeface="Arial Narrow" pitchFamily="34" charset="0"/>
                <a:ea typeface="Arial" pitchFamily="34" charset="0"/>
              </a:rPr>
              <a:t>Información adicional</a:t>
            </a:r>
          </a:p>
          <a:p>
            <a:pPr>
              <a:buFontTx/>
              <a:buChar char="•"/>
            </a:pPr>
            <a:r>
              <a:rPr lang="es-MX" sz="900" b="0" i="1" smtClean="0">
                <a:latin typeface="Arial Narrow" pitchFamily="34" charset="0"/>
                <a:ea typeface="Arial" pitchFamily="34" charset="0"/>
              </a:rPr>
              <a:t> El avance más significativo en las actividades jerarquizadas de la modelación climática regional fue la producción de continuas simulaciones climáticas plurianuales de RCM.</a:t>
            </a:r>
          </a:p>
          <a:p>
            <a:pPr>
              <a:buFontTx/>
              <a:buChar char="•"/>
            </a:pPr>
            <a:r>
              <a:rPr lang="es-MX" sz="900" b="0" i="1" smtClean="0">
                <a:latin typeface="Arial Narrow" pitchFamily="34" charset="0"/>
                <a:ea typeface="Arial" pitchFamily="34" charset="0"/>
              </a:rPr>
              <a:t>  La principal mejora representada por continuas simulaciones a largo plazo, consiste en el equilibrio del modelo climático con la hidrología de la superficie y la simulación del ciclo completo de la temporada para su uso en los modelos de impacto. </a:t>
            </a:r>
          </a:p>
          <a:p>
            <a:pPr>
              <a:buFontTx/>
              <a:buChar char="•"/>
            </a:pPr>
            <a:r>
              <a:rPr lang="es-MX" sz="900" b="0" i="1" smtClean="0">
                <a:latin typeface="Arial Narrow" pitchFamily="34" charset="0"/>
                <a:ea typeface="Arial" pitchFamily="34" charset="0"/>
              </a:rPr>
              <a:t> Además, la capacidad de producir corridas a largo plazo facilita el acoplamiento de los RCMs con otros modelos de procesos regionales, como los modelos de los lagos, los modelos dinámicos de hielo marino y los posibles modelos regionales de océanos (o costeros) y los modelos de ecosistemas.</a:t>
            </a:r>
          </a:p>
          <a:p>
            <a:pPr>
              <a:buFontTx/>
              <a:buChar char="•"/>
            </a:pPr>
            <a:endParaRPr lang="es-MX" sz="900" b="0" i="1" smtClean="0">
              <a:latin typeface="Arial Narrow" pitchFamily="34" charset="0"/>
              <a:ea typeface="Arial" pitchFamily="34" charset="0"/>
            </a:endParaRPr>
          </a:p>
          <a:p>
            <a:pPr>
              <a:buFontTx/>
              <a:buChar char="•"/>
            </a:pPr>
            <a:r>
              <a:rPr lang="es-MX" sz="900" b="0" i="1" smtClean="0">
                <a:latin typeface="Arial Narrow" pitchFamily="34" charset="0"/>
                <a:ea typeface="Arial" pitchFamily="34" charset="0"/>
              </a:rPr>
              <a:t> el espaciado de los puntos de la rejilla del modelo horizontal varían en un rango de 15 a 125 kms. </a:t>
            </a:r>
          </a:p>
          <a:p>
            <a:pPr>
              <a:buFontTx/>
              <a:buChar char="•"/>
            </a:pPr>
            <a:endParaRPr lang="es-MX" sz="900" b="0" smtClean="0">
              <a:latin typeface="Arial Narrow" pitchFamily="34" charset="0"/>
              <a:ea typeface="Arial" pitchFamily="34" charset="0"/>
            </a:endParaRPr>
          </a:p>
          <a:p>
            <a:endParaRPr lang="de-DE" smtClean="0">
              <a:ea typeface="Arial" pitchFamily="34" charset="0"/>
            </a:endParaRPr>
          </a:p>
        </p:txBody>
      </p:sp>
      <p:sp>
        <p:nvSpPr>
          <p:cNvPr id="67587" name="Foliennummernplatzhalter 3"/>
          <p:cNvSpPr>
            <a:spLocks noGrp="1"/>
          </p:cNvSpPr>
          <p:nvPr>
            <p:ph type="sldNum" sz="quarter" idx="5"/>
          </p:nvPr>
        </p:nvSpPr>
        <p:spPr/>
        <p:txBody>
          <a:bodyPr/>
          <a:lstStyle/>
          <a:p>
            <a:fld id="{0670F9EA-D70A-4DCA-8CFE-0C1BC4F8FD04}" type="slidenum">
              <a:rPr lang="de-DE" smtClean="0"/>
              <a:pPr/>
              <a:t>22</a:t>
            </a:fld>
            <a:endParaRPr lang="de-DE" smtClean="0"/>
          </a:p>
        </p:txBody>
      </p:sp>
      <p:sp>
        <p:nvSpPr>
          <p:cNvPr id="67588" name="Folienbildplatzhalter 6"/>
          <p:cNvSpPr>
            <a:spLocks noGrp="1" noRot="1" noChangeAspect="1" noTextEdit="1"/>
          </p:cNvSpPr>
          <p:nvPr>
            <p:ph type="sldImg"/>
          </p:nvPr>
        </p:nvSpPr>
        <p:spPr>
          <a:xfrm>
            <a:off x="546100" y="312738"/>
            <a:ext cx="5730875" cy="4297362"/>
          </a:xfr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otizenplatzhalter 2"/>
          <p:cNvSpPr>
            <a:spLocks noGrp="1"/>
          </p:cNvSpPr>
          <p:nvPr>
            <p:ph type="body" idx="1"/>
          </p:nvPr>
        </p:nvSpPr>
        <p:spPr>
          <a:noFill/>
          <a:ln/>
        </p:spPr>
        <p:txBody>
          <a:bodyPr/>
          <a:lstStyle/>
          <a:p>
            <a:pPr lvl="1">
              <a:buFont typeface="Wingdings" pitchFamily="2" charset="2"/>
              <a:buNone/>
            </a:pPr>
            <a:r>
              <a:rPr lang="es-MX" b="1" smtClean="0">
                <a:ea typeface="Adobe Fangsong Std R" charset="0"/>
              </a:rPr>
              <a:t>SOLO si hay tiempo</a:t>
            </a:r>
          </a:p>
          <a:p>
            <a:pPr lvl="1">
              <a:buFont typeface="Wingdings" pitchFamily="2" charset="2"/>
              <a:buNone/>
            </a:pPr>
            <a:endParaRPr lang="es-MX" smtClean="0">
              <a:ea typeface="Adobe Fangsong Std R" charset="0"/>
            </a:endParaRPr>
          </a:p>
          <a:p>
            <a:pPr lvl="1">
              <a:buFont typeface="Wingdings" pitchFamily="2" charset="2"/>
              <a:buNone/>
            </a:pPr>
            <a:r>
              <a:rPr lang="es-MX" u="sng" smtClean="0">
                <a:ea typeface="Adobe Fangsong Std R" charset="0"/>
              </a:rPr>
              <a:t>Mensaje principal </a:t>
            </a:r>
          </a:p>
          <a:p>
            <a:pPr lvl="1"/>
            <a:r>
              <a:rPr lang="es-MX" smtClean="0">
                <a:ea typeface="Adobe Fangsong Std R" charset="0"/>
              </a:rPr>
              <a:t>Los escenarios climáticos tampoco pueden predecir los cambios climáticos en el futuro.</a:t>
            </a:r>
          </a:p>
          <a:p>
            <a:pPr lvl="1"/>
            <a:r>
              <a:rPr lang="es-MX" smtClean="0">
                <a:ea typeface="Adobe Fangsong Std R" charset="0"/>
              </a:rPr>
              <a:t>En el mejor de los casos pueden ofrecer tendencias.</a:t>
            </a:r>
          </a:p>
          <a:p>
            <a:pPr lvl="1"/>
            <a:endParaRPr lang="es-MX" smtClean="0">
              <a:ea typeface="Adobe Fangsong Std R" charset="0"/>
            </a:endParaRPr>
          </a:p>
          <a:p>
            <a:pPr lvl="1">
              <a:buFont typeface="Wingdings" pitchFamily="2" charset="2"/>
              <a:buNone/>
            </a:pPr>
            <a:r>
              <a:rPr lang="es-MX" u="sng" smtClean="0">
                <a:ea typeface="Adobe Fangsong Std R" charset="0"/>
              </a:rPr>
              <a:t>Explicar</a:t>
            </a:r>
          </a:p>
          <a:p>
            <a:pPr lvl="1"/>
            <a:r>
              <a:rPr lang="es-MX" smtClean="0">
                <a:ea typeface="Adobe Fangsong Std R" charset="0"/>
              </a:rPr>
              <a:t>La gráfica muestra un promedio de múltiples modelos del calentamiento medio anual de la superficie (cambio en la temperatura del aire de la superficie, °C) para los escenarios B1 (superior), A1B (al centro) y A2 (inferior), y periodos de tres tiempos, 2011 a 2030 (izquierda), 2046 a 2065 (centro) y 2080 a 2099 (derecha). Las anomalías son relativas al promedio del periodo de 1980 a 1999. </a:t>
            </a:r>
          </a:p>
          <a:p>
            <a:pPr lvl="1"/>
            <a:r>
              <a:rPr lang="es-MX" smtClean="0">
                <a:ea typeface="Adobe Fangsong Std R" charset="0"/>
              </a:rPr>
              <a:t>Los efectos del cambio climático en las sociedades y los ecosistemas se investigan más a fondo en los análisis de impacto, vulnerabilidad o adaptación</a:t>
            </a:r>
            <a:r>
              <a:rPr lang="en-GB" smtClean="0">
                <a:ea typeface="Adobe Fangsong Std R" charset="0"/>
              </a:rPr>
              <a:t>. </a:t>
            </a:r>
            <a:endParaRPr lang="en-US" smtClean="0">
              <a:ea typeface="Adobe Fangsong Std R" charset="0"/>
            </a:endParaRPr>
          </a:p>
          <a:p>
            <a:endParaRPr lang="de-DE" smtClean="0">
              <a:ea typeface="Arial" pitchFamily="34" charset="0"/>
            </a:endParaRPr>
          </a:p>
        </p:txBody>
      </p:sp>
      <p:sp>
        <p:nvSpPr>
          <p:cNvPr id="68611" name="Foliennummernplatzhalter 3"/>
          <p:cNvSpPr>
            <a:spLocks noGrp="1"/>
          </p:cNvSpPr>
          <p:nvPr>
            <p:ph type="sldNum" sz="quarter" idx="5"/>
          </p:nvPr>
        </p:nvSpPr>
        <p:spPr/>
        <p:txBody>
          <a:bodyPr/>
          <a:lstStyle/>
          <a:p>
            <a:fld id="{99C2A2C6-5D49-43F5-8B78-27AFAB3E799A}" type="slidenum">
              <a:rPr lang="de-DE" smtClean="0"/>
              <a:pPr/>
              <a:t>23</a:t>
            </a:fld>
            <a:endParaRPr lang="de-DE" smtClean="0"/>
          </a:p>
        </p:txBody>
      </p:sp>
      <p:sp>
        <p:nvSpPr>
          <p:cNvPr id="68612" name="Folienbildplatzhalter 9"/>
          <p:cNvSpPr>
            <a:spLocks noGrp="1" noRot="1" noChangeAspect="1" noTextEdit="1"/>
          </p:cNvSpPr>
          <p:nvPr>
            <p:ph type="sldImg"/>
          </p:nvPr>
        </p:nvSpPr>
        <p:spPr>
          <a:xfrm>
            <a:off x="546100" y="312738"/>
            <a:ext cx="5730875" cy="4297362"/>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otizenplatzhalter 2"/>
          <p:cNvSpPr>
            <a:spLocks noGrp="1"/>
          </p:cNvSpPr>
          <p:nvPr>
            <p:ph type="body" idx="1"/>
          </p:nvPr>
        </p:nvSpPr>
        <p:spPr>
          <a:noFill/>
          <a:ln/>
        </p:spPr>
        <p:txBody>
          <a:bodyPr/>
          <a:lstStyle/>
          <a:p>
            <a:pPr lvl="1">
              <a:lnSpc>
                <a:spcPct val="90000"/>
              </a:lnSpc>
              <a:buFont typeface="Wingdings" pitchFamily="2" charset="2"/>
              <a:buNone/>
            </a:pPr>
            <a:r>
              <a:rPr lang="es-ES_tradnl" sz="1000" b="1" smtClean="0">
                <a:ea typeface="Adobe Fangsong Std R" charset="0"/>
              </a:rPr>
              <a:t>SÓLO si hay tiempo</a:t>
            </a:r>
          </a:p>
          <a:p>
            <a:pPr lvl="1">
              <a:lnSpc>
                <a:spcPct val="90000"/>
              </a:lnSpc>
              <a:buFont typeface="Wingdings" pitchFamily="2" charset="2"/>
              <a:buNone/>
            </a:pPr>
            <a:endParaRPr lang="es-ES_tradnl" sz="1000" b="1" smtClean="0">
              <a:ea typeface="Adobe Fangsong Std R" charset="0"/>
            </a:endParaRPr>
          </a:p>
          <a:p>
            <a:pPr lvl="1">
              <a:lnSpc>
                <a:spcPct val="90000"/>
              </a:lnSpc>
              <a:buFont typeface="Wingdings" pitchFamily="2" charset="2"/>
              <a:buNone/>
            </a:pPr>
            <a:r>
              <a:rPr lang="es-ES_tradnl" sz="1000" u="sng" smtClean="0">
                <a:ea typeface="Adobe Fangsong Std R" charset="0"/>
              </a:rPr>
              <a:t>Mensaje principal</a:t>
            </a:r>
          </a:p>
          <a:p>
            <a:pPr lvl="1">
              <a:lnSpc>
                <a:spcPct val="90000"/>
              </a:lnSpc>
            </a:pPr>
            <a:r>
              <a:rPr lang="es-ES_tradnl" sz="1000" smtClean="0">
                <a:ea typeface="Adobe Fangsong Std R" charset="0"/>
              </a:rPr>
              <a:t>Una importante fuente de información pero que a menudo se descuida. </a:t>
            </a:r>
          </a:p>
          <a:p>
            <a:pPr lvl="1">
              <a:lnSpc>
                <a:spcPct val="90000"/>
              </a:lnSpc>
            </a:pPr>
            <a:endParaRPr lang="es-ES_tradnl" sz="1000" smtClean="0">
              <a:ea typeface="Adobe Fangsong Std R" charset="0"/>
            </a:endParaRPr>
          </a:p>
          <a:p>
            <a:pPr lvl="1">
              <a:lnSpc>
                <a:spcPct val="90000"/>
              </a:lnSpc>
              <a:buFont typeface="Wingdings" pitchFamily="2" charset="2"/>
              <a:buNone/>
            </a:pPr>
            <a:r>
              <a:rPr lang="es-ES_tradnl" sz="1000" u="sng" smtClean="0">
                <a:ea typeface="Adobe Fangsong Std R" charset="0"/>
              </a:rPr>
              <a:t>Explicar</a:t>
            </a:r>
          </a:p>
          <a:p>
            <a:pPr lvl="1">
              <a:lnSpc>
                <a:spcPct val="90000"/>
              </a:lnSpc>
            </a:pPr>
            <a:r>
              <a:rPr lang="es-ES_tradnl" sz="1000" smtClean="0">
                <a:ea typeface="Adobe Fangsong Std R" charset="0"/>
              </a:rPr>
              <a:t>A nivel mundial, por un milenio, la humanidad ha respondido a eventos climáticos catastróficos y cambiantes condiciones climáticas.</a:t>
            </a:r>
          </a:p>
          <a:p>
            <a:pPr lvl="1">
              <a:lnSpc>
                <a:spcPct val="90000"/>
              </a:lnSpc>
            </a:pPr>
            <a:r>
              <a:rPr lang="es-ES_tradnl" sz="1000" smtClean="0">
                <a:ea typeface="Adobe Fangsong Std R" charset="0"/>
              </a:rPr>
              <a:t>Este es el tipo de conocimiento que tiene la ventaja de ser específico y comprehensivo localmente  y regionalmente. </a:t>
            </a:r>
          </a:p>
          <a:p>
            <a:pPr lvl="1">
              <a:lnSpc>
                <a:spcPct val="90000"/>
              </a:lnSpc>
            </a:pPr>
            <a:r>
              <a:rPr lang="es-ES_tradnl" sz="1000" smtClean="0">
                <a:ea typeface="Adobe Fangsong Std R" charset="0"/>
              </a:rPr>
              <a:t>Parámetros del clima específicos a las vulnerabilidades locales y las estratégicas de adaptación. Ejemplos: </a:t>
            </a:r>
          </a:p>
          <a:p>
            <a:pPr lvl="2">
              <a:lnSpc>
                <a:spcPct val="90000"/>
              </a:lnSpc>
            </a:pPr>
            <a:r>
              <a:rPr lang="es-ES_tradnl" smtClean="0">
                <a:ea typeface="Adobe Fangsong Std R" charset="0"/>
                <a:cs typeface="Arial" pitchFamily="34" charset="0"/>
              </a:rPr>
              <a:t>Población en Mozambique ha sido capaz de predecir exitosamente las inundaciones mediante la observación de hormigas, cuando el agua en la superficie se eleva, las hormigas dejan sus nidos – y la gente sabe que el agua se ha elevado. </a:t>
            </a:r>
          </a:p>
          <a:p>
            <a:pPr lvl="2">
              <a:lnSpc>
                <a:spcPct val="90000"/>
              </a:lnSpc>
            </a:pPr>
            <a:r>
              <a:rPr lang="es-ES_tradnl" smtClean="0">
                <a:ea typeface="Adobe Fangsong Std R" charset="0"/>
                <a:cs typeface="Arial" pitchFamily="34" charset="0"/>
              </a:rPr>
              <a:t>La predicción tradicional en los Andes: agricultores en algunas comunidades peruanas y bolivianas usan las observaciones de la constelación de Pléyades para predecir las lluvias durante la estación de crecimiento. Los agricultores observan en general cuán brillante, el tamaño y la fecha de la primera aparición y la posición de la estrella más brillante para saber cuándo plantar y obtener una exitosa cosecha de papas. Los científicos han encontrado que la visibilidad de la constelación está asociadas con las fases calientes de el Niño.  Los agricultores en los andes han venido en efecto “prediciendo” El Niño por al menos 400 años. </a:t>
            </a:r>
          </a:p>
          <a:p>
            <a:pPr>
              <a:lnSpc>
                <a:spcPct val="90000"/>
              </a:lnSpc>
              <a:buFontTx/>
              <a:buChar char="•"/>
            </a:pPr>
            <a:r>
              <a:rPr lang="es-ES_tradnl" sz="1000" b="0" smtClean="0">
                <a:ea typeface="Arial" pitchFamily="34" charset="0"/>
              </a:rPr>
              <a:t> Notar:  Esta clase de información tradicional se está volviendo cada vez más un problema. En muchos países, la predicción de manera tradicional no funciona más. El cambio climático está cambiando estas “viejas reglas”. </a:t>
            </a:r>
          </a:p>
        </p:txBody>
      </p:sp>
      <p:sp>
        <p:nvSpPr>
          <p:cNvPr id="69635" name="Foliennummernplatzhalter 3"/>
          <p:cNvSpPr>
            <a:spLocks noGrp="1"/>
          </p:cNvSpPr>
          <p:nvPr>
            <p:ph type="sldNum" sz="quarter" idx="5"/>
          </p:nvPr>
        </p:nvSpPr>
        <p:spPr/>
        <p:txBody>
          <a:bodyPr/>
          <a:lstStyle/>
          <a:p>
            <a:fld id="{6E297533-873B-4A19-BE3D-5512EA0D99B5}" type="slidenum">
              <a:rPr lang="de-DE" smtClean="0"/>
              <a:pPr/>
              <a:t>24</a:t>
            </a:fld>
            <a:endParaRPr lang="de-DE" smtClean="0"/>
          </a:p>
        </p:txBody>
      </p:sp>
      <p:sp>
        <p:nvSpPr>
          <p:cNvPr id="69636" name="Folienbildplatzhalter 9"/>
          <p:cNvSpPr>
            <a:spLocks noGrp="1" noRot="1" noChangeAspect="1" noTextEdit="1"/>
          </p:cNvSpPr>
          <p:nvPr>
            <p:ph type="sldImg"/>
          </p:nvPr>
        </p:nvSpPr>
        <p:spPr>
          <a:xfrm>
            <a:off x="546100" y="312738"/>
            <a:ext cx="5730875" cy="4297362"/>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546100" y="312738"/>
            <a:ext cx="5730875" cy="4297362"/>
          </a:xfrm>
          <a:ln/>
        </p:spPr>
      </p:sp>
      <p:sp>
        <p:nvSpPr>
          <p:cNvPr id="70659" name="Notes Placeholder 2"/>
          <p:cNvSpPr>
            <a:spLocks noGrp="1"/>
          </p:cNvSpPr>
          <p:nvPr>
            <p:ph type="body" idx="1"/>
          </p:nvPr>
        </p:nvSpPr>
        <p:spPr>
          <a:noFill/>
          <a:ln/>
        </p:spPr>
        <p:txBody>
          <a:bodyPr/>
          <a:lstStyle/>
          <a:p>
            <a:endParaRPr lang="en-US" smtClean="0">
              <a:ea typeface="Arial" pitchFamily="34" charset="0"/>
            </a:endParaRPr>
          </a:p>
        </p:txBody>
      </p:sp>
      <p:sp>
        <p:nvSpPr>
          <p:cNvPr id="70660" name="Slide Number Placeholder 3"/>
          <p:cNvSpPr>
            <a:spLocks noGrp="1"/>
          </p:cNvSpPr>
          <p:nvPr>
            <p:ph type="sldNum" sz="quarter" idx="5"/>
          </p:nvPr>
        </p:nvSpPr>
        <p:spPr/>
        <p:txBody>
          <a:bodyPr/>
          <a:lstStyle/>
          <a:p>
            <a:fld id="{5A2C3E0F-90FC-4044-9504-1A36223E7A8D}" type="slidenum">
              <a:rPr lang="de-DE" smtClean="0"/>
              <a:pPr/>
              <a:t>25</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xfrm>
            <a:off x="546100" y="312738"/>
            <a:ext cx="5730875" cy="4297362"/>
          </a:xfrm>
          <a:ln/>
        </p:spPr>
      </p:sp>
      <p:sp>
        <p:nvSpPr>
          <p:cNvPr id="71683" name="Notizenplatzhalter 2"/>
          <p:cNvSpPr>
            <a:spLocks noGrp="1"/>
          </p:cNvSpPr>
          <p:nvPr>
            <p:ph type="body" idx="1"/>
          </p:nvPr>
        </p:nvSpPr>
        <p:spPr>
          <a:noFill/>
          <a:ln/>
        </p:spPr>
        <p:txBody>
          <a:bodyPr/>
          <a:lstStyle/>
          <a:p>
            <a:r>
              <a:rPr lang="de-DE" b="0" u="sng" smtClean="0">
                <a:ea typeface="Arial" pitchFamily="34" charset="0"/>
              </a:rPr>
              <a:t>Mensaje principal</a:t>
            </a:r>
          </a:p>
          <a:p>
            <a:pPr>
              <a:buFontTx/>
              <a:buChar char="•"/>
            </a:pPr>
            <a:r>
              <a:rPr lang="de-DE" b="0" smtClean="0">
                <a:ea typeface="Arial" pitchFamily="34" charset="0"/>
              </a:rPr>
              <a:t> Es importante saber lo que los que elaboran las políticas necesitan saber: comunicación objetivo</a:t>
            </a:r>
          </a:p>
          <a:p>
            <a:pPr>
              <a:buFontTx/>
              <a:buChar char="•"/>
            </a:pPr>
            <a:r>
              <a:rPr lang="de-DE" b="0" smtClean="0">
                <a:ea typeface="Arial" pitchFamily="34" charset="0"/>
              </a:rPr>
              <a:t> Tenga en cuenta: ¡La base de la mejor información no equivale a una decisión! </a:t>
            </a:r>
          </a:p>
          <a:p>
            <a:pPr>
              <a:buFontTx/>
              <a:buChar char="•"/>
            </a:pPr>
            <a:endParaRPr lang="de-DE" b="0" smtClean="0">
              <a:ea typeface="Arial" pitchFamily="34" charset="0"/>
            </a:endParaRPr>
          </a:p>
          <a:p>
            <a:r>
              <a:rPr lang="de-DE" b="0" i="1" u="sng" smtClean="0">
                <a:ea typeface="Arial" pitchFamily="34" charset="0"/>
              </a:rPr>
              <a:t>Si hay tiempo</a:t>
            </a:r>
          </a:p>
          <a:p>
            <a:pPr>
              <a:buFontTx/>
              <a:buChar char="•"/>
            </a:pPr>
            <a:r>
              <a:rPr lang="de-DE" b="0" i="1" smtClean="0">
                <a:ea typeface="Arial" pitchFamily="34" charset="0"/>
              </a:rPr>
              <a:t> Usted </a:t>
            </a:r>
            <a:r>
              <a:rPr lang="es-MX" b="0" i="1" smtClean="0">
                <a:ea typeface="Arial" pitchFamily="34" charset="0"/>
              </a:rPr>
              <a:t>puede discutir con los participantes sobre sus antecedentes culturales, si ellos creen vivir en una sociedad que tiende a ignorar la incertidumbre (que se caracteriza por un exceso de normas) o, por el contrario, que creen vivir en una sociedad tolerante a la incertidumbre (“que va con la corriente") y cómo esto se refleja en las decisiones individuales y políticas</a:t>
            </a:r>
            <a:r>
              <a:rPr lang="de-DE" b="0" i="1" u="sng" smtClean="0">
                <a:ea typeface="Arial" pitchFamily="34" charset="0"/>
              </a:rPr>
              <a:t> </a:t>
            </a:r>
          </a:p>
          <a:p>
            <a:endParaRPr lang="de-DE" b="0" i="1" smtClean="0">
              <a:ea typeface="Arial" pitchFamily="34" charset="0"/>
            </a:endParaRPr>
          </a:p>
        </p:txBody>
      </p:sp>
      <p:sp>
        <p:nvSpPr>
          <p:cNvPr id="71684" name="Foliennummernplatzhalter 3"/>
          <p:cNvSpPr>
            <a:spLocks noGrp="1"/>
          </p:cNvSpPr>
          <p:nvPr>
            <p:ph type="sldNum" sz="quarter" idx="5"/>
          </p:nvPr>
        </p:nvSpPr>
        <p:spPr/>
        <p:txBody>
          <a:bodyPr/>
          <a:lstStyle/>
          <a:p>
            <a:fld id="{66F78278-9A85-4AF0-BA5D-C09E6950FCD7}" type="slidenum">
              <a:rPr lang="de-DE" smtClean="0"/>
              <a:pPr/>
              <a:t>26</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546100" y="312738"/>
            <a:ext cx="5730875" cy="4297362"/>
          </a:xfrm>
          <a:ln/>
        </p:spPr>
      </p:sp>
      <p:sp>
        <p:nvSpPr>
          <p:cNvPr id="72707" name="Notes Placeholder 2"/>
          <p:cNvSpPr>
            <a:spLocks noGrp="1"/>
          </p:cNvSpPr>
          <p:nvPr>
            <p:ph type="body" idx="1"/>
          </p:nvPr>
        </p:nvSpPr>
        <p:spPr>
          <a:noFill/>
          <a:ln/>
        </p:spPr>
        <p:txBody>
          <a:bodyPr/>
          <a:lstStyle/>
          <a:p>
            <a:endParaRPr lang="en-US" smtClean="0">
              <a:ea typeface="Arial" pitchFamily="34" charset="0"/>
            </a:endParaRPr>
          </a:p>
        </p:txBody>
      </p:sp>
      <p:sp>
        <p:nvSpPr>
          <p:cNvPr id="72708" name="Slide Number Placeholder 3"/>
          <p:cNvSpPr>
            <a:spLocks noGrp="1"/>
          </p:cNvSpPr>
          <p:nvPr>
            <p:ph type="sldNum" sz="quarter" idx="5"/>
          </p:nvPr>
        </p:nvSpPr>
        <p:spPr/>
        <p:txBody>
          <a:bodyPr/>
          <a:lstStyle/>
          <a:p>
            <a:fld id="{B3A27B68-3F60-4F46-B1C6-AA3462B62370}" type="slidenum">
              <a:rPr lang="de-DE" smtClean="0"/>
              <a:pPr/>
              <a:t>27</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xfrm>
            <a:off x="546100" y="312738"/>
            <a:ext cx="5730875" cy="4297362"/>
          </a:xfrm>
          <a:ln/>
        </p:spPr>
      </p:sp>
      <p:sp>
        <p:nvSpPr>
          <p:cNvPr id="73731" name="Notizenplatzhalter 2"/>
          <p:cNvSpPr>
            <a:spLocks noGrp="1"/>
          </p:cNvSpPr>
          <p:nvPr>
            <p:ph type="body" idx="1"/>
          </p:nvPr>
        </p:nvSpPr>
        <p:spPr>
          <a:noFill/>
          <a:ln/>
        </p:spPr>
        <p:txBody>
          <a:bodyPr/>
          <a:lstStyle/>
          <a:p>
            <a:r>
              <a:rPr lang="es-MX" b="0" i="1" u="sng" smtClean="0">
                <a:ea typeface="Arial" pitchFamily="34" charset="0"/>
              </a:rPr>
              <a:t>Información adicional</a:t>
            </a:r>
          </a:p>
          <a:p>
            <a:r>
              <a:rPr lang="es-MX" b="0" i="1" smtClean="0">
                <a:ea typeface="Arial" pitchFamily="34" charset="0"/>
              </a:rPr>
              <a:t>El Centro Nacional de Nieve y Hielo, Colorado, Estados Unidos http://nsidc.org/data/glacier_photo/special_high_res_muir.html </a:t>
            </a:r>
          </a:p>
          <a:p>
            <a:r>
              <a:rPr lang="de-DE" b="0" i="1" smtClean="0">
                <a:ea typeface="Arial" pitchFamily="34" charset="0"/>
              </a:rPr>
              <a:t> </a:t>
            </a:r>
          </a:p>
        </p:txBody>
      </p:sp>
      <p:sp>
        <p:nvSpPr>
          <p:cNvPr id="73732" name="Foliennummernplatzhalter 3"/>
          <p:cNvSpPr>
            <a:spLocks noGrp="1"/>
          </p:cNvSpPr>
          <p:nvPr>
            <p:ph type="sldNum" sz="quarter" idx="5"/>
          </p:nvPr>
        </p:nvSpPr>
        <p:spPr/>
        <p:txBody>
          <a:bodyPr/>
          <a:lstStyle/>
          <a:p>
            <a:fld id="{D071200B-ABA7-49CA-BA41-AE7A8CE04A6E}" type="slidenum">
              <a:rPr lang="de-DE" smtClean="0"/>
              <a:pPr/>
              <a:t>28</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xfrm>
            <a:off x="546100" y="312738"/>
            <a:ext cx="5730875" cy="4297362"/>
          </a:xfrm>
          <a:ln/>
        </p:spPr>
      </p:sp>
      <p:sp>
        <p:nvSpPr>
          <p:cNvPr id="74755" name="Notizenplatzhalter 2"/>
          <p:cNvSpPr>
            <a:spLocks noGrp="1"/>
          </p:cNvSpPr>
          <p:nvPr>
            <p:ph type="body" idx="1"/>
          </p:nvPr>
        </p:nvSpPr>
        <p:spPr>
          <a:noFill/>
          <a:ln/>
        </p:spPr>
        <p:txBody>
          <a:bodyPr/>
          <a:lstStyle/>
          <a:p>
            <a:endParaRPr lang="es-MX" b="0" i="1" smtClean="0">
              <a:ea typeface="Arial" pitchFamily="34" charset="0"/>
            </a:endParaRPr>
          </a:p>
        </p:txBody>
      </p:sp>
      <p:sp>
        <p:nvSpPr>
          <p:cNvPr id="74756" name="Foliennummernplatzhalter 3"/>
          <p:cNvSpPr>
            <a:spLocks noGrp="1"/>
          </p:cNvSpPr>
          <p:nvPr>
            <p:ph type="sldNum" sz="quarter" idx="5"/>
          </p:nvPr>
        </p:nvSpPr>
        <p:spPr/>
        <p:txBody>
          <a:bodyPr/>
          <a:lstStyle/>
          <a:p>
            <a:fld id="{001A7FF3-4CF2-4EAC-AF2A-A14D2B3FE45F}" type="slidenum">
              <a:rPr lang="de-DE" smtClean="0"/>
              <a:pPr/>
              <a:t>29</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3"/>
          <p:cNvSpPr>
            <a:spLocks noGrp="1" noRot="1" noChangeAspect="1" noTextEdit="1"/>
          </p:cNvSpPr>
          <p:nvPr>
            <p:ph type="sldImg"/>
          </p:nvPr>
        </p:nvSpPr>
        <p:spPr>
          <a:xfrm>
            <a:off x="547688" y="312738"/>
            <a:ext cx="5726112" cy="4295775"/>
          </a:xfrm>
          <a:ln/>
        </p:spPr>
      </p:sp>
      <p:sp>
        <p:nvSpPr>
          <p:cNvPr id="48131" name="Notizenplatzhalter 4"/>
          <p:cNvSpPr>
            <a:spLocks noGrp="1"/>
          </p:cNvSpPr>
          <p:nvPr>
            <p:ph type="body" idx="1"/>
          </p:nvPr>
        </p:nvSpPr>
        <p:spPr>
          <a:noFill/>
          <a:ln/>
        </p:spPr>
        <p:txBody>
          <a:bodyPr/>
          <a:lstStyle/>
          <a:p>
            <a:endParaRPr lang="en-GB" b="0" i="1" smtClean="0">
              <a:solidFill>
                <a:srgbClr val="000000"/>
              </a:solidFill>
              <a:ea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3"/>
          <p:cNvSpPr>
            <a:spLocks noGrp="1" noRot="1" noChangeAspect="1" noTextEdit="1"/>
          </p:cNvSpPr>
          <p:nvPr>
            <p:ph type="sldImg"/>
          </p:nvPr>
        </p:nvSpPr>
        <p:spPr>
          <a:xfrm>
            <a:off x="546100" y="312738"/>
            <a:ext cx="5730875" cy="4297362"/>
          </a:xfrm>
          <a:ln/>
        </p:spPr>
      </p:sp>
      <p:sp>
        <p:nvSpPr>
          <p:cNvPr id="75779" name="Notizenplatzhalter 4"/>
          <p:cNvSpPr>
            <a:spLocks noGrp="1"/>
          </p:cNvSpPr>
          <p:nvPr>
            <p:ph type="body" idx="1"/>
          </p:nvPr>
        </p:nvSpPr>
        <p:spPr>
          <a:noFill/>
          <a:ln/>
        </p:spPr>
        <p:txBody>
          <a:bodyPr/>
          <a:lstStyle/>
          <a:p>
            <a:r>
              <a:rPr lang="es-MX" b="0" u="sng" smtClean="0">
                <a:ea typeface="Arial" pitchFamily="34" charset="0"/>
              </a:rPr>
              <a:t>Mensaje principal</a:t>
            </a:r>
          </a:p>
          <a:p>
            <a:pPr>
              <a:buFontTx/>
              <a:buChar char="•"/>
            </a:pPr>
            <a:r>
              <a:rPr lang="es-MX" b="0" smtClean="0">
                <a:ea typeface="Arial" pitchFamily="34" charset="0"/>
              </a:rPr>
              <a:t> Sí, existen las incertidumbres</a:t>
            </a:r>
          </a:p>
          <a:p>
            <a:pPr>
              <a:buFontTx/>
              <a:buChar char="•"/>
            </a:pPr>
            <a:r>
              <a:rPr lang="es-MX" b="0" smtClean="0">
                <a:ea typeface="Arial" pitchFamily="34" charset="0"/>
              </a:rPr>
              <a:t> La ciencia hace lo que puede para ofrecer protección</a:t>
            </a:r>
          </a:p>
          <a:p>
            <a:pPr>
              <a:buFontTx/>
              <a:buChar char="•"/>
            </a:pPr>
            <a:endParaRPr lang="es-MX" b="0" smtClean="0">
              <a:ea typeface="Arial" pitchFamily="34" charset="0"/>
            </a:endParaRPr>
          </a:p>
          <a:p>
            <a:r>
              <a:rPr lang="es-MX" b="0" u="sng" smtClean="0">
                <a:ea typeface="Arial" pitchFamily="34" charset="0"/>
              </a:rPr>
              <a:t>Explicar</a:t>
            </a:r>
          </a:p>
          <a:p>
            <a:pPr>
              <a:buFontTx/>
              <a:buChar char="•"/>
            </a:pPr>
            <a:r>
              <a:rPr lang="es-MX" b="0" smtClean="0">
                <a:ea typeface="Arial" pitchFamily="34" charset="0"/>
              </a:rPr>
              <a:t> Las restricciones del modelo: por ejemplo, limitaciones de la memoria computacional</a:t>
            </a:r>
          </a:p>
          <a:p>
            <a:pPr>
              <a:buFontTx/>
              <a:buChar char="•"/>
            </a:pPr>
            <a:r>
              <a:rPr lang="es-MX" b="0" smtClean="0">
                <a:ea typeface="Arial" pitchFamily="34" charset="0"/>
              </a:rPr>
              <a:t> Falta de entendimiento: por ejemplo, mecanismos de realimentación, elementos críticos</a:t>
            </a:r>
          </a:p>
          <a:p>
            <a:pPr>
              <a:buFontTx/>
              <a:buChar char="•"/>
            </a:pPr>
            <a:r>
              <a:rPr lang="es-MX" b="0" smtClean="0">
                <a:ea typeface="Arial" pitchFamily="34" charset="0"/>
              </a:rPr>
              <a:t> Disponibilidad de información: por ejemplo, datos en pequeña escala para RCM, datos de observación para validar los resultados del modelo, especialmente en los países en vías de desarrollo</a:t>
            </a:r>
          </a:p>
          <a:p>
            <a:pPr>
              <a:buFontTx/>
              <a:buChar char="•"/>
            </a:pPr>
            <a:r>
              <a:rPr lang="es-MX" b="0" smtClean="0">
                <a:ea typeface="Arial" pitchFamily="34" charset="0"/>
              </a:rPr>
              <a:t> Calidad de los datos: validación</a:t>
            </a:r>
          </a:p>
          <a:p>
            <a:pPr>
              <a:buFontTx/>
              <a:buChar char="•"/>
            </a:pPr>
            <a:r>
              <a:rPr lang="es-MX" b="0" smtClean="0">
                <a:ea typeface="Arial" pitchFamily="34" charset="0"/>
              </a:rPr>
              <a:t> Lagunas jurídicas: discutan nuevamente todas las suposiciones que surgieron para verificar si cambiaría el resultado</a:t>
            </a:r>
          </a:p>
          <a:p>
            <a:pPr>
              <a:buFontTx/>
              <a:buChar char="•"/>
            </a:pPr>
            <a:r>
              <a:rPr lang="es-MX" b="0" smtClean="0">
                <a:ea typeface="Arial" pitchFamily="34" charset="0"/>
              </a:rPr>
              <a:t> Evaluación de validez: El IPCC evalúa todos los datos utilizados por el criterio, tales como la probabilidad, los acuerdos y la determinación del nivel de fiabilidad de una declaración</a:t>
            </a:r>
          </a:p>
          <a:p>
            <a:pPr>
              <a:buFontTx/>
              <a:buChar char="•"/>
            </a:pPr>
            <a:r>
              <a:rPr lang="es-MX" b="0" smtClean="0">
                <a:ea typeface="Arial" pitchFamily="34" charset="0"/>
              </a:rPr>
              <a:t> Conjuntos: Coteje los resultados entre los modelos individuales y el promedio para verificar si podría haber resultados significativamente diferentes</a:t>
            </a:r>
          </a:p>
          <a:p>
            <a:pPr>
              <a:buFontTx/>
              <a:buChar char="•"/>
            </a:pPr>
            <a:endParaRPr lang="en-GB" b="0" smtClean="0">
              <a:ea typeface="Arial" pitchFamily="34" charset="0"/>
            </a:endParaRPr>
          </a:p>
          <a:p>
            <a:pPr>
              <a:buFontTx/>
              <a:buChar char="•"/>
            </a:pPr>
            <a:endParaRPr lang="en-GB" b="0" smtClean="0">
              <a:ea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Notizenplatzhalter 2"/>
          <p:cNvSpPr>
            <a:spLocks noGrp="1"/>
          </p:cNvSpPr>
          <p:nvPr>
            <p:ph type="body" idx="1"/>
          </p:nvPr>
        </p:nvSpPr>
        <p:spPr>
          <a:noFill/>
          <a:ln/>
        </p:spPr>
        <p:txBody>
          <a:bodyPr/>
          <a:lstStyle/>
          <a:p>
            <a:pPr lvl="1">
              <a:buFont typeface="Wingdings" pitchFamily="2" charset="2"/>
              <a:buNone/>
            </a:pPr>
            <a:r>
              <a:rPr lang="es-MX" u="sng" smtClean="0">
                <a:ea typeface="Adobe Fangsong Std R" charset="0"/>
              </a:rPr>
              <a:t>Mensaje principal</a:t>
            </a:r>
          </a:p>
          <a:p>
            <a:pPr lvl="1"/>
            <a:r>
              <a:rPr lang="es-MX" smtClean="0">
                <a:ea typeface="Adobe Fangsong Std R" charset="0"/>
              </a:rPr>
              <a:t>La incertidumbre más importante surge del desarrollo de las emisiones</a:t>
            </a:r>
          </a:p>
          <a:p>
            <a:pPr lvl="1"/>
            <a:r>
              <a:rPr lang="es-MX" smtClean="0">
                <a:ea typeface="Adobe Fangsong Std R" charset="0"/>
              </a:rPr>
              <a:t>Estas se ven influenciadas por lo que se decida hoy</a:t>
            </a:r>
          </a:p>
          <a:p>
            <a:pPr lvl="1"/>
            <a:endParaRPr lang="es-MX" smtClean="0">
              <a:ea typeface="Adobe Fangsong Std R" charset="0"/>
            </a:endParaRPr>
          </a:p>
          <a:p>
            <a:pPr lvl="1">
              <a:buFont typeface="Wingdings" pitchFamily="2" charset="2"/>
              <a:buNone/>
            </a:pPr>
            <a:r>
              <a:rPr lang="es-MX" u="sng" smtClean="0">
                <a:ea typeface="Adobe Fangsong Std R" charset="0"/>
              </a:rPr>
              <a:t>Explicar</a:t>
            </a:r>
          </a:p>
          <a:p>
            <a:pPr lvl="1"/>
            <a:r>
              <a:rPr lang="es-MX" smtClean="0">
                <a:ea typeface="Adobe Fangsong Std R" charset="0"/>
              </a:rPr>
              <a:t>Las líneas de color indican los resultados diferentes del modelo para el calentamiento de la superficie</a:t>
            </a:r>
          </a:p>
          <a:p>
            <a:pPr lvl="1"/>
            <a:r>
              <a:rPr lang="es-MX" smtClean="0">
                <a:ea typeface="Adobe Fangsong Std R" charset="0"/>
              </a:rPr>
              <a:t>La variación en los resultados del modelo por escenario, es menor a la variación entre los escenarios</a:t>
            </a:r>
          </a:p>
          <a:p>
            <a:pPr lvl="1"/>
            <a:r>
              <a:rPr lang="es-MX" smtClean="0">
                <a:ea typeface="Adobe Fangsong Std R" charset="0"/>
              </a:rPr>
              <a:t>Para algunas zonas del mundo, así como para algunas señales climáticas, los resultados del modelo difícilmente mostrarán alguna diferencia. </a:t>
            </a:r>
          </a:p>
          <a:p>
            <a:pPr lvl="1"/>
            <a:r>
              <a:rPr lang="es-MX" smtClean="0">
                <a:ea typeface="Adobe Fangsong Std R" charset="0"/>
              </a:rPr>
              <a:t>Las fuerzas impulsoras determinan las emisiones, por ejemplo, el desarrollo demográfico y socioeconómico y el cambio tecnológico. </a:t>
            </a:r>
          </a:p>
          <a:p>
            <a:pPr lvl="2"/>
            <a:r>
              <a:rPr lang="es-MX" sz="1200" smtClean="0">
                <a:ea typeface="Adobe Fangsong Std R" charset="0"/>
                <a:cs typeface="Arial" pitchFamily="34" charset="0"/>
              </a:rPr>
              <a:t>Una población mundial de 15 mil millones de personas; una economía basada principalmente en los combustibles fósiles; un ajuste en el nivel de ingresos para que coincida con todos los países desarrollados para el 2050: todo esto aumentaría las emisiones de gases de efecto invernadero.</a:t>
            </a:r>
          </a:p>
          <a:p>
            <a:pPr lvl="2"/>
            <a:r>
              <a:rPr lang="es-MX" sz="1200" smtClean="0">
                <a:ea typeface="Adobe Fangsong Std R" charset="0"/>
                <a:cs typeface="Arial" pitchFamily="34" charset="0"/>
              </a:rPr>
              <a:t>Por el contrario, una transformación hacia una economía baja en carbono, con siete mil millones de personas y aumentos moderados en los ingresos, estabilizaría las emisiones de gases de efecto invernadero.</a:t>
            </a:r>
          </a:p>
          <a:p>
            <a:endParaRPr lang="de-DE" smtClean="0">
              <a:ea typeface="Arial" pitchFamily="34" charset="0"/>
            </a:endParaRPr>
          </a:p>
        </p:txBody>
      </p:sp>
      <p:sp>
        <p:nvSpPr>
          <p:cNvPr id="76803" name="Foliennummernplatzhalter 3"/>
          <p:cNvSpPr>
            <a:spLocks noGrp="1"/>
          </p:cNvSpPr>
          <p:nvPr>
            <p:ph type="sldNum" sz="quarter" idx="5"/>
          </p:nvPr>
        </p:nvSpPr>
        <p:spPr/>
        <p:txBody>
          <a:bodyPr/>
          <a:lstStyle/>
          <a:p>
            <a:fld id="{906FE49F-BE37-4BFA-95EF-5E3B9F999299}" type="slidenum">
              <a:rPr lang="de-DE" smtClean="0"/>
              <a:pPr/>
              <a:t>31</a:t>
            </a:fld>
            <a:endParaRPr lang="de-DE" smtClean="0"/>
          </a:p>
        </p:txBody>
      </p:sp>
      <p:sp>
        <p:nvSpPr>
          <p:cNvPr id="76804" name="Folienbildplatzhalter 9"/>
          <p:cNvSpPr>
            <a:spLocks noGrp="1" noRot="1" noChangeAspect="1" noTextEdit="1"/>
          </p:cNvSpPr>
          <p:nvPr>
            <p:ph type="sldImg"/>
          </p:nvPr>
        </p:nvSpPr>
        <p:spPr>
          <a:xfrm>
            <a:off x="546100" y="312738"/>
            <a:ext cx="5730875" cy="4297362"/>
          </a:xfr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xfrm>
            <a:off x="546100" y="312738"/>
            <a:ext cx="5730875" cy="4297362"/>
          </a:xfrm>
          <a:ln/>
        </p:spPr>
      </p:sp>
      <p:sp>
        <p:nvSpPr>
          <p:cNvPr id="77827" name="Notizenplatzhalter 2"/>
          <p:cNvSpPr>
            <a:spLocks noGrp="1"/>
          </p:cNvSpPr>
          <p:nvPr>
            <p:ph type="body" idx="1"/>
          </p:nvPr>
        </p:nvSpPr>
        <p:spPr>
          <a:noFill/>
          <a:ln/>
        </p:spPr>
        <p:txBody>
          <a:bodyPr/>
          <a:lstStyle/>
          <a:p>
            <a:endParaRPr lang="en-US" sz="1100" smtClean="0">
              <a:ea typeface="Arial" pitchFamily="34" charset="0"/>
            </a:endParaRPr>
          </a:p>
        </p:txBody>
      </p:sp>
      <p:sp>
        <p:nvSpPr>
          <p:cNvPr id="77828" name="Foliennummernplatzhalter 3"/>
          <p:cNvSpPr>
            <a:spLocks noGrp="1"/>
          </p:cNvSpPr>
          <p:nvPr>
            <p:ph type="sldNum" sz="quarter" idx="5"/>
          </p:nvPr>
        </p:nvSpPr>
        <p:spPr/>
        <p:txBody>
          <a:bodyPr/>
          <a:lstStyle/>
          <a:p>
            <a:fld id="{44D48044-4DF8-4AEB-95DD-1FDBBAFA3992}" type="slidenum">
              <a:rPr lang="de-DE" smtClean="0"/>
              <a:pPr/>
              <a:t>32</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3"/>
          <p:cNvSpPr>
            <a:spLocks noGrp="1" noRot="1" noChangeAspect="1" noTextEdit="1"/>
          </p:cNvSpPr>
          <p:nvPr>
            <p:ph type="sldImg"/>
          </p:nvPr>
        </p:nvSpPr>
        <p:spPr>
          <a:xfrm>
            <a:off x="546100" y="312738"/>
            <a:ext cx="5730875" cy="4297362"/>
          </a:xfrm>
          <a:ln/>
        </p:spPr>
      </p:sp>
      <p:sp>
        <p:nvSpPr>
          <p:cNvPr id="78851" name="Notizenplatzhalter 4"/>
          <p:cNvSpPr>
            <a:spLocks noGrp="1"/>
          </p:cNvSpPr>
          <p:nvPr>
            <p:ph type="body" idx="1"/>
          </p:nvPr>
        </p:nvSpPr>
        <p:spPr>
          <a:noFill/>
          <a:ln/>
        </p:spPr>
        <p:txBody>
          <a:bodyPr/>
          <a:lstStyle/>
          <a:p>
            <a:r>
              <a:rPr lang="es-MX" i="1" smtClean="0">
                <a:ea typeface="Arial" pitchFamily="34" charset="0"/>
              </a:rPr>
              <a:t>Cómo llevar a cabo el ejercicio</a:t>
            </a:r>
          </a:p>
          <a:p>
            <a:pPr>
              <a:buFontTx/>
              <a:buChar char="•"/>
            </a:pPr>
            <a:r>
              <a:rPr lang="es-MX" b="0" i="1" smtClean="0">
                <a:ea typeface="Arial" pitchFamily="34" charset="0"/>
              </a:rPr>
              <a:t> Prepare los grupos de información (copie y corte las hojas preparadas, doble sobre el símbolo) </a:t>
            </a:r>
          </a:p>
          <a:p>
            <a:pPr>
              <a:buFontTx/>
              <a:buChar char="•"/>
            </a:pPr>
            <a:r>
              <a:rPr lang="es-MX" b="0" i="1" smtClean="0">
                <a:ea typeface="Arial" pitchFamily="34" charset="0"/>
              </a:rPr>
              <a:t> Explicar utilizando esta diapositiva</a:t>
            </a:r>
          </a:p>
          <a:p>
            <a:pPr>
              <a:buFontTx/>
              <a:buChar char="•"/>
            </a:pPr>
            <a:r>
              <a:rPr lang="es-MX" b="0" i="1" smtClean="0">
                <a:ea typeface="Arial" pitchFamily="34" charset="0"/>
              </a:rPr>
              <a:t> Hágales saber que usted está ahí para ayudarles, pero no participará activamente</a:t>
            </a:r>
          </a:p>
          <a:p>
            <a:pPr>
              <a:buFontTx/>
              <a:buChar char="•"/>
            </a:pPr>
            <a:r>
              <a:rPr lang="es-MX" b="0" i="1" smtClean="0">
                <a:ea typeface="Arial" pitchFamily="34" charset="0"/>
              </a:rPr>
              <a:t> Hágales saber que usted les avisará cuando queden sólo 2 minutos de trabajo</a:t>
            </a:r>
          </a:p>
          <a:p>
            <a:pPr>
              <a:buFontTx/>
              <a:buChar char="•"/>
            </a:pPr>
            <a:r>
              <a:rPr lang="es-MX" b="0" i="1" smtClean="0">
                <a:ea typeface="Arial" pitchFamily="34" charset="0"/>
              </a:rPr>
              <a:t> Muestre los dos grupos diferentes de información</a:t>
            </a:r>
          </a:p>
          <a:p>
            <a:pPr lvl="2">
              <a:buFont typeface="Arial" pitchFamily="34" charset="0"/>
              <a:buChar char="•"/>
            </a:pPr>
            <a:r>
              <a:rPr lang="es-MX" sz="1200" i="1" smtClean="0">
                <a:ea typeface="Adobe Fangsong Std R" charset="0"/>
                <a:cs typeface="Arial" pitchFamily="34" charset="0"/>
              </a:rPr>
              <a:t>Negritas y cursiva: declaración de los escépticos del clima</a:t>
            </a:r>
          </a:p>
          <a:p>
            <a:pPr lvl="2">
              <a:buFont typeface="Arial" pitchFamily="34" charset="0"/>
              <a:buChar char="•"/>
            </a:pPr>
            <a:r>
              <a:rPr lang="es-MX" sz="1200" i="1" smtClean="0">
                <a:ea typeface="Adobe Fangsong Std R" charset="0"/>
                <a:cs typeface="Arial" pitchFamily="34" charset="0"/>
              </a:rPr>
              <a:t>Fuente normal: argumentos por los científicos y expertos cambio climático</a:t>
            </a:r>
          </a:p>
          <a:p>
            <a:pPr lvl="1">
              <a:buFont typeface="Arial" pitchFamily="34" charset="0"/>
              <a:buChar char="•"/>
            </a:pPr>
            <a:r>
              <a:rPr lang="es-MX" i="1" smtClean="0">
                <a:ea typeface="Adobe Fangsong Std R" charset="0"/>
              </a:rPr>
              <a:t>Reparta la información</a:t>
            </a:r>
          </a:p>
          <a:p>
            <a:pPr lvl="1">
              <a:buFont typeface="Arial" pitchFamily="34" charset="0"/>
              <a:buChar char="•"/>
            </a:pPr>
            <a:r>
              <a:rPr lang="es-MX" i="1" smtClean="0">
                <a:ea typeface="Adobe Fangsong Std R" charset="0"/>
              </a:rPr>
              <a:t>Una vez que comiencen a formar parejas, pida a los participantes que las cotejen mediante los símbolos (desdoblándolos) para verificar que hayan encontrado las parejas que corresponden</a:t>
            </a:r>
          </a:p>
          <a:p>
            <a:pPr lvl="1">
              <a:buFont typeface="Arial" pitchFamily="34" charset="0"/>
              <a:buChar char="•"/>
            </a:pPr>
            <a:r>
              <a:rPr lang="es-MX" i="1" smtClean="0">
                <a:ea typeface="Adobe Fangsong Std R" charset="0"/>
              </a:rPr>
              <a:t>Permita que la gente trabaje por sí misma, pero permanezca atento en la sala por si surgen preguntas</a:t>
            </a:r>
          </a:p>
          <a:p>
            <a:pPr lvl="1">
              <a:buFont typeface="Arial" pitchFamily="34" charset="0"/>
              <a:buChar char="•"/>
            </a:pPr>
            <a:r>
              <a:rPr lang="es-MX" i="1" smtClean="0">
                <a:ea typeface="Adobe Fangsong Std R" charset="0"/>
              </a:rPr>
              <a:t>Hágales saber que quedan 2 minutos para terminar el ejercicio</a:t>
            </a:r>
          </a:p>
          <a:p>
            <a:pPr lvl="1">
              <a:buFont typeface="Arial" pitchFamily="34" charset="0"/>
              <a:buChar char="•"/>
            </a:pPr>
            <a:endParaRPr lang="en-GB" i="1" smtClean="0">
              <a:ea typeface="Adobe Fangsong Std R"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xfrm>
            <a:off x="546100" y="312738"/>
            <a:ext cx="5730875" cy="4297362"/>
          </a:xfrm>
          <a:ln/>
        </p:spPr>
      </p:sp>
      <p:sp>
        <p:nvSpPr>
          <p:cNvPr id="79875" name="Notizenplatzhalter 2"/>
          <p:cNvSpPr>
            <a:spLocks noGrp="1"/>
          </p:cNvSpPr>
          <p:nvPr>
            <p:ph type="body" idx="1"/>
          </p:nvPr>
        </p:nvSpPr>
        <p:spPr>
          <a:noFill/>
          <a:ln/>
        </p:spPr>
        <p:txBody>
          <a:bodyPr/>
          <a:lstStyle/>
          <a:p>
            <a:r>
              <a:rPr lang="es-ES_tradnl" sz="1100" i="1" smtClean="0">
                <a:ea typeface="Arial" pitchFamily="34" charset="0"/>
              </a:rPr>
              <a:t>Cómo ejecutar este ejercicio</a:t>
            </a:r>
          </a:p>
          <a:p>
            <a:r>
              <a:rPr lang="es-ES_tradnl" sz="1100" b="0" i="1" smtClean="0">
                <a:ea typeface="Arial" pitchFamily="34" charset="0"/>
              </a:rPr>
              <a:t>- prepare la exposición en tableros (según el tamaño del grupo usted necesitará 1 ó 2 juegos de las tres exposiciones, es decir 3 ó 6 tableros)</a:t>
            </a:r>
          </a:p>
          <a:p>
            <a:pPr>
              <a:buFontTx/>
              <a:buChar char="•"/>
            </a:pPr>
            <a:r>
              <a:rPr lang="es-ES_tradnl" sz="1100" b="0" i="1" smtClean="0">
                <a:ea typeface="Arial" pitchFamily="34" charset="0"/>
              </a:rPr>
              <a:t>Dependiendo del tamaño del grupo en general, divida a los participantes en subgrupos de 6 a 12 personas cada uno.</a:t>
            </a:r>
          </a:p>
          <a:p>
            <a:pPr>
              <a:buFontTx/>
              <a:buChar char="•"/>
            </a:pPr>
            <a:r>
              <a:rPr lang="es-ES_tradnl" sz="1100" b="0" i="1" smtClean="0">
                <a:ea typeface="Arial" pitchFamily="34" charset="0"/>
              </a:rPr>
              <a:t>Divida cada subgrupo en 3 grupos de trabajo (1,2,3) -&gt; cada uno deberá ahora de tener entre  2-4 personas</a:t>
            </a:r>
          </a:p>
          <a:p>
            <a:pPr>
              <a:buFontTx/>
              <a:buChar char="•"/>
            </a:pPr>
            <a:r>
              <a:rPr lang="es-ES_tradnl" sz="1100" b="0" i="1" smtClean="0">
                <a:ea typeface="Arial" pitchFamily="34" charset="0"/>
              </a:rPr>
              <a:t>Explicar que, para permitir que todos contribuyan, los dos subgrupos (a, b) harán las mismas 3 tareas, pero en dos círculos separados (a, b).</a:t>
            </a:r>
          </a:p>
          <a:p>
            <a:pPr>
              <a:buFontTx/>
              <a:buChar char="•"/>
            </a:pPr>
            <a:r>
              <a:rPr lang="es-ES_tradnl" sz="1100" b="0" i="1" smtClean="0">
                <a:ea typeface="Arial" pitchFamily="34" charset="0"/>
              </a:rPr>
              <a:t>Dar las instrucciones detalladas:</a:t>
            </a:r>
          </a:p>
          <a:p>
            <a:pPr lvl="2" indent="-180975"/>
            <a:r>
              <a:rPr lang="es-ES_tradnl" smtClean="0">
                <a:ea typeface="Adobe Fangsong Std R" charset="0"/>
                <a:cs typeface="Arial" pitchFamily="34" charset="0"/>
              </a:rPr>
              <a:t>el análisis del caso termina en el momento en que se presenta en el tablero</a:t>
            </a:r>
            <a:r>
              <a:rPr lang="es-ES_tradnl" sz="900" i="1" smtClean="0">
                <a:ea typeface="Adobe Fangsong Std R" charset="0"/>
                <a:cs typeface="Arial" pitchFamily="34" charset="0"/>
              </a:rPr>
              <a:t>.</a:t>
            </a:r>
          </a:p>
          <a:p>
            <a:pPr lvl="2" indent="-180975"/>
            <a:r>
              <a:rPr lang="es-ES_tradnl" sz="900" i="1" smtClean="0">
                <a:ea typeface="Adobe Fangsong Std R" charset="0"/>
                <a:cs typeface="Arial" pitchFamily="34" charset="0"/>
              </a:rPr>
              <a:t>Cada grupo (1,2,3) </a:t>
            </a:r>
            <a:r>
              <a:rPr lang="es-ES_tradnl" smtClean="0">
                <a:ea typeface="Adobe Fangsong Std R" charset="0"/>
                <a:cs typeface="Arial" pitchFamily="34" charset="0"/>
              </a:rPr>
              <a:t>comienza la interpretación de su respectiva exposición (1,2,3), es decir, los grupos a1 y b1, comienzan la presentación 1, los a2 y b2 comienzan la presentación 2 y A3 y B3 comienzan la presentación 3.</a:t>
            </a:r>
            <a:endParaRPr lang="es-ES_tradnl" sz="900" i="1" smtClean="0">
              <a:ea typeface="Adobe Fangsong Std R" charset="0"/>
              <a:cs typeface="Arial" pitchFamily="34" charset="0"/>
            </a:endParaRPr>
          </a:p>
          <a:p>
            <a:pPr lvl="2" indent="-180975"/>
            <a:r>
              <a:rPr lang="es-ES_tradnl" sz="900" i="1" smtClean="0">
                <a:ea typeface="Adobe Fangsong Std R" charset="0"/>
                <a:cs typeface="Arial" pitchFamily="34" charset="0"/>
              </a:rPr>
              <a:t>Los grupos se rotan (cada subgrupo en su círculo) de una exposición a la siguiente cada 10 minutos (el grupo a1 va a hacer la presentación 2, el grupo a2 va a hacer la presentación 3, etc.). Allí comentan sus conclusiones del grupo o grupos previos  y agregan sus propias ideas. </a:t>
            </a:r>
          </a:p>
          <a:p>
            <a:pPr>
              <a:buFontTx/>
              <a:buChar char="•"/>
            </a:pPr>
            <a:r>
              <a:rPr lang="es-ES_tradnl" sz="1100" b="0" i="1" smtClean="0">
                <a:ea typeface="Arial" pitchFamily="34" charset="0"/>
              </a:rPr>
              <a:t>Después de 30 min., los grupos regresan a su tablero inicial y los grupos que tienen el mismo tema se unen (a1 y b1 presentación 1), revisan las tarjetas con la finalidad de resaltar las principales ideas comunes, pero también las discrepancias en la interpretación.</a:t>
            </a:r>
          </a:p>
          <a:p>
            <a:pPr>
              <a:buFontTx/>
              <a:buChar char="•"/>
            </a:pPr>
            <a:endParaRPr lang="es-ES_tradnl" sz="1100" b="0" i="1" smtClean="0">
              <a:ea typeface="Arial" pitchFamily="34" charset="0"/>
            </a:endParaRPr>
          </a:p>
          <a:p>
            <a:pPr>
              <a:buFontTx/>
              <a:buChar char="•"/>
            </a:pPr>
            <a:r>
              <a:rPr lang="es-ES_tradnl" sz="1100" b="0" i="1" smtClean="0">
                <a:ea typeface="Arial" pitchFamily="34" charset="0"/>
              </a:rPr>
              <a:t>Vea el manual del capacitador para mayor información</a:t>
            </a:r>
          </a:p>
        </p:txBody>
      </p:sp>
      <p:sp>
        <p:nvSpPr>
          <p:cNvPr id="79876" name="Foliennummernplatzhalter 3"/>
          <p:cNvSpPr>
            <a:spLocks noGrp="1"/>
          </p:cNvSpPr>
          <p:nvPr>
            <p:ph type="sldNum" sz="quarter" idx="5"/>
          </p:nvPr>
        </p:nvSpPr>
        <p:spPr/>
        <p:txBody>
          <a:bodyPr/>
          <a:lstStyle/>
          <a:p>
            <a:fld id="{941F7C1A-9DD0-4238-B5DE-FD87449D6E44}" type="slidenum">
              <a:rPr lang="de-DE" smtClean="0"/>
              <a:pPr/>
              <a:t>34</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xfrm>
            <a:off x="546100" y="312738"/>
            <a:ext cx="5730875" cy="4297362"/>
          </a:xfrm>
          <a:ln/>
        </p:spPr>
      </p:sp>
      <p:sp>
        <p:nvSpPr>
          <p:cNvPr id="80899" name="Notizenplatzhalter 2"/>
          <p:cNvSpPr>
            <a:spLocks noGrp="1"/>
          </p:cNvSpPr>
          <p:nvPr>
            <p:ph type="body" idx="1"/>
          </p:nvPr>
        </p:nvSpPr>
        <p:spPr>
          <a:noFill/>
          <a:ln/>
        </p:spPr>
        <p:txBody>
          <a:bodyPr/>
          <a:lstStyle/>
          <a:p>
            <a:r>
              <a:rPr lang="de-DE" i="1" smtClean="0">
                <a:ea typeface="Arial" pitchFamily="34" charset="0"/>
              </a:rPr>
              <a:t>Cómo llevar a cabo este ejercicio</a:t>
            </a:r>
          </a:p>
          <a:p>
            <a:pPr>
              <a:buFontTx/>
              <a:buChar char="•"/>
            </a:pPr>
            <a:r>
              <a:rPr lang="de-DE" smtClean="0">
                <a:ea typeface="Arial" pitchFamily="34" charset="0"/>
              </a:rPr>
              <a:t> </a:t>
            </a:r>
            <a:r>
              <a:rPr lang="de-DE" b="0" i="1" smtClean="0">
                <a:ea typeface="Arial" pitchFamily="34" charset="0"/>
              </a:rPr>
              <a:t>preparar las exhibiciones en tableros (en caso de que su grupo sea mayor de 12 personas duplique y ponga cada exibición a ambos lados del tablero)</a:t>
            </a:r>
          </a:p>
          <a:p>
            <a:pPr>
              <a:buFontTx/>
              <a:buChar char="•"/>
            </a:pPr>
            <a:r>
              <a:rPr lang="de-DE" b="0" i="1" smtClean="0">
                <a:ea typeface="Arial" pitchFamily="34" charset="0"/>
              </a:rPr>
              <a:t> divida al grupo en tantos subgrupos como exhibiciones tenga en el tablero (3 ó 6)</a:t>
            </a:r>
          </a:p>
          <a:p>
            <a:pPr>
              <a:buFontTx/>
              <a:buChar char="•"/>
            </a:pPr>
            <a:r>
              <a:rPr lang="de-DE" b="0" i="1" smtClean="0">
                <a:ea typeface="Arial" pitchFamily="34" charset="0"/>
              </a:rPr>
              <a:t> el análisis del caso se realiza mientras permanece frente a los tableros</a:t>
            </a:r>
          </a:p>
          <a:p>
            <a:pPr>
              <a:buFontTx/>
              <a:buChar char="•"/>
            </a:pPr>
            <a:r>
              <a:rPr lang="de-DE" b="0" i="1" smtClean="0">
                <a:ea typeface="Arial" pitchFamily="34" charset="0"/>
              </a:rPr>
              <a:t> cada grupo comienza en un tablero, lo examina por 10 min. y anota los resultados en las tarjetas</a:t>
            </a:r>
          </a:p>
          <a:p>
            <a:pPr>
              <a:buFontTx/>
              <a:buChar char="•"/>
            </a:pPr>
            <a:r>
              <a:rPr lang="de-DE" b="0" i="1" smtClean="0">
                <a:ea typeface="Arial" pitchFamily="34" charset="0"/>
              </a:rPr>
              <a:t> después de las 10 min. pida a los grupos pasar al tablero siguiente para revisar los resultados de sus compañeros y añadir algo si lo ven necesario</a:t>
            </a:r>
          </a:p>
          <a:p>
            <a:pPr>
              <a:buFontTx/>
              <a:buChar char="•"/>
            </a:pPr>
            <a:r>
              <a:rPr lang="de-DE" b="0" i="1" smtClean="0">
                <a:ea typeface="Arial" pitchFamily="34" charset="0"/>
              </a:rPr>
              <a:t> Después de otros 10 mnutos, hacer lo mismo</a:t>
            </a:r>
          </a:p>
          <a:p>
            <a:pPr>
              <a:buFontTx/>
              <a:buChar char="•"/>
            </a:pPr>
            <a:r>
              <a:rPr lang="de-DE" b="0" i="1" smtClean="0">
                <a:ea typeface="Arial" pitchFamily="34" charset="0"/>
              </a:rPr>
              <a:t>Al final de los 30 minutos pida a los subgrupos regresen a su primer tablero (en caso de que loa haya duplicado, pida a los grupos que se unan al grupo correspondiente) y preparen una presentación para la plenaria</a:t>
            </a:r>
          </a:p>
          <a:p>
            <a:r>
              <a:rPr lang="de-DE" i="1" smtClean="0">
                <a:ea typeface="Arial" pitchFamily="34" charset="0"/>
              </a:rPr>
              <a:t>Si hay tiempo</a:t>
            </a:r>
          </a:p>
          <a:p>
            <a:pPr>
              <a:buFontTx/>
              <a:buChar char="•"/>
            </a:pPr>
            <a:r>
              <a:rPr lang="de-DE" i="1" smtClean="0">
                <a:ea typeface="Arial" pitchFamily="34" charset="0"/>
              </a:rPr>
              <a:t> </a:t>
            </a:r>
            <a:r>
              <a:rPr lang="de-DE" b="0" i="1" smtClean="0">
                <a:ea typeface="Arial" pitchFamily="34" charset="0"/>
              </a:rPr>
              <a:t>solicite fallos en los siguientes aspectos:</a:t>
            </a:r>
          </a:p>
          <a:p>
            <a:pPr>
              <a:buFontTx/>
              <a:buChar char="•"/>
            </a:pPr>
            <a:r>
              <a:rPr lang="de-DE" b="0" i="1" smtClean="0">
                <a:ea typeface="Arial" pitchFamily="34" charset="0"/>
              </a:rPr>
              <a:t>Impactos en los sectores Agrícola e Hídrico</a:t>
            </a:r>
          </a:p>
          <a:p>
            <a:pPr>
              <a:buFontTx/>
              <a:buChar char="•"/>
            </a:pPr>
            <a:r>
              <a:rPr lang="de-DE" b="0" i="1" smtClean="0">
                <a:ea typeface="Arial" pitchFamily="34" charset="0"/>
              </a:rPr>
              <a:t>nivel de confianza de la información</a:t>
            </a:r>
          </a:p>
          <a:p>
            <a:endParaRPr lang="de-DE" b="0" i="1" smtClean="0">
              <a:ea typeface="Arial" pitchFamily="34" charset="0"/>
            </a:endParaRPr>
          </a:p>
          <a:p>
            <a:endParaRPr lang="de-DE" b="0" i="1" smtClean="0">
              <a:ea typeface="Arial" pitchFamily="34" charset="0"/>
            </a:endParaRPr>
          </a:p>
          <a:p>
            <a:r>
              <a:rPr lang="de-DE" b="0" i="1" u="sng" smtClean="0">
                <a:ea typeface="Arial" pitchFamily="34" charset="0"/>
              </a:rPr>
              <a:t>Información adicional</a:t>
            </a:r>
          </a:p>
          <a:p>
            <a:r>
              <a:rPr lang="de-DE" b="0" i="1" smtClean="0">
                <a:ea typeface="Arial" pitchFamily="34" charset="0"/>
              </a:rPr>
              <a:t>Para un resumen de posibles conclusiones correctas vea la hoja extra</a:t>
            </a:r>
          </a:p>
        </p:txBody>
      </p:sp>
      <p:sp>
        <p:nvSpPr>
          <p:cNvPr id="80900" name="Foliennummernplatzhalter 3"/>
          <p:cNvSpPr>
            <a:spLocks noGrp="1"/>
          </p:cNvSpPr>
          <p:nvPr>
            <p:ph type="sldNum" sz="quarter" idx="5"/>
          </p:nvPr>
        </p:nvSpPr>
        <p:spPr/>
        <p:txBody>
          <a:bodyPr/>
          <a:lstStyle/>
          <a:p>
            <a:fld id="{B1065776-CBB4-4EA3-8282-25094BA25B62}" type="slidenum">
              <a:rPr lang="de-DE" smtClean="0"/>
              <a:pPr/>
              <a:t>35</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otes Placeholder 2"/>
          <p:cNvSpPr>
            <a:spLocks noGrp="1"/>
          </p:cNvSpPr>
          <p:nvPr>
            <p:ph type="body" idx="1"/>
          </p:nvPr>
        </p:nvSpPr>
        <p:spPr>
          <a:noFill/>
          <a:ln/>
        </p:spPr>
        <p:txBody>
          <a:bodyPr/>
          <a:lstStyle/>
          <a:p>
            <a:r>
              <a:rPr lang="es-ES" b="0" i="1" u="sng" smtClean="0">
                <a:ea typeface="Arial" pitchFamily="34" charset="0"/>
              </a:rPr>
              <a:t>Información adicional</a:t>
            </a:r>
          </a:p>
          <a:p>
            <a:r>
              <a:rPr lang="es-ES" b="0" i="1" smtClean="0">
                <a:ea typeface="Arial" pitchFamily="34" charset="0"/>
              </a:rPr>
              <a:t>Datos de precipitación histórica muestran la cantidad de la precipitación (mm) para cada periodo estacional de 3 meses (Marzo – May, Junio – Agosto, Setiembre – Noviembre y Diciembre- Febrero) basado en observaciones de la estación meteorológica en las afueas de Maja desde 1970 (izq.) al 2000 (der).</a:t>
            </a:r>
            <a:endParaRPr lang="en-US" b="0" i="1" smtClean="0">
              <a:ea typeface="Arial" pitchFamily="34" charset="0"/>
            </a:endParaRPr>
          </a:p>
          <a:p>
            <a:endParaRPr lang="en-US" smtClean="0">
              <a:ea typeface="Arial" pitchFamily="34" charset="0"/>
            </a:endParaRPr>
          </a:p>
          <a:p>
            <a:endParaRPr lang="en-US" smtClean="0">
              <a:ea typeface="Arial" pitchFamily="34" charset="0"/>
            </a:endParaRPr>
          </a:p>
        </p:txBody>
      </p:sp>
      <p:sp>
        <p:nvSpPr>
          <p:cNvPr id="81923" name="Slide Number Placeholder 3"/>
          <p:cNvSpPr>
            <a:spLocks noGrp="1"/>
          </p:cNvSpPr>
          <p:nvPr>
            <p:ph type="sldNum" sz="quarter" idx="5"/>
          </p:nvPr>
        </p:nvSpPr>
        <p:spPr/>
        <p:txBody>
          <a:bodyPr/>
          <a:lstStyle/>
          <a:p>
            <a:fld id="{4092C0E2-EF9A-4BC5-9EA0-478170A1EA12}" type="slidenum">
              <a:rPr lang="de-DE" smtClean="0"/>
              <a:pPr/>
              <a:t>36</a:t>
            </a:fld>
            <a:endParaRPr lang="de-DE" smtClean="0"/>
          </a:p>
        </p:txBody>
      </p:sp>
      <p:sp>
        <p:nvSpPr>
          <p:cNvPr id="81924" name="Folienbildplatzhalter 6"/>
          <p:cNvSpPr>
            <a:spLocks noGrp="1" noRot="1" noChangeAspect="1" noTextEdit="1"/>
          </p:cNvSpPr>
          <p:nvPr>
            <p:ph type="sldImg"/>
          </p:nvPr>
        </p:nvSpPr>
        <p:spPr>
          <a:xfrm>
            <a:off x="546100" y="312738"/>
            <a:ext cx="5730875" cy="4297362"/>
          </a:xfr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Notes Placeholder 2"/>
          <p:cNvSpPr>
            <a:spLocks noGrp="1"/>
          </p:cNvSpPr>
          <p:nvPr>
            <p:ph type="body" idx="1"/>
          </p:nvPr>
        </p:nvSpPr>
        <p:spPr>
          <a:noFill/>
          <a:ln/>
        </p:spPr>
        <p:txBody>
          <a:bodyPr/>
          <a:lstStyle/>
          <a:p>
            <a:r>
              <a:rPr lang="es-ES" b="0" i="1" u="sng" smtClean="0">
                <a:solidFill>
                  <a:srgbClr val="000000"/>
                </a:solidFill>
                <a:ea typeface="Arial" pitchFamily="34" charset="0"/>
              </a:rPr>
              <a:t>Información adicional</a:t>
            </a:r>
            <a:endParaRPr lang="es-PE" smtClean="0">
              <a:ea typeface="Arial" pitchFamily="34" charset="0"/>
            </a:endParaRPr>
          </a:p>
          <a:p>
            <a:pPr lvl="1"/>
            <a:r>
              <a:rPr lang="es-PE" i="1" smtClean="0">
                <a:ea typeface="Adobe Fangsong Std R" charset="0"/>
              </a:rPr>
              <a:t>El mapa muestra el patrón espacial de los cambios en la temperatura media anual para 2060s como proyección de los diferentes modelos disponibles. Se basa en el escenario A2 del IPCC. </a:t>
            </a:r>
            <a:r>
              <a:rPr lang="es-PE" i="1" smtClean="0">
                <a:ea typeface="Adobe Fangsong Std R" charset="0"/>
                <a:sym typeface="Wingdings" pitchFamily="2" charset="2"/>
              </a:rPr>
              <a:t></a:t>
            </a:r>
            <a:r>
              <a:rPr lang="es-PE" i="1" smtClean="0">
                <a:ea typeface="Adobe Fangsong Std R" charset="0"/>
              </a:rPr>
              <a:t> glosario</a:t>
            </a:r>
          </a:p>
          <a:p>
            <a:pPr lvl="1"/>
            <a:r>
              <a:rPr lang="es-PE" i="1" smtClean="0">
                <a:ea typeface="Adobe Fangsong Std R" charset="0"/>
              </a:rPr>
              <a:t>Los valores de las grillas son anomalías (cambios en la temperatura) relativa a la media climática de 1970 -  1999.</a:t>
            </a:r>
          </a:p>
          <a:p>
            <a:pPr lvl="1"/>
            <a:r>
              <a:rPr lang="es-PE" i="1" smtClean="0">
                <a:ea typeface="Adobe Fangsong Std R" charset="0"/>
              </a:rPr>
              <a:t>El mapa está desarrollado para cada grilla y en cada porción del tiempo, estación, valores mínimos, máximos y de anomalía media son tomados a lo largo de los modelos ensamblados.</a:t>
            </a:r>
          </a:p>
          <a:p>
            <a:pPr lvl="1"/>
            <a:r>
              <a:rPr lang="es-PE" i="1" smtClean="0">
                <a:ea typeface="Adobe Fangsong Std R" charset="0"/>
              </a:rPr>
              <a:t>En cada grilla, los valores centrales dan la mediana y los valores en las columnas superiores e inferiores dan los máximos y mínimos del rango de proyecciones de los modelos climáticos.</a:t>
            </a:r>
          </a:p>
          <a:p>
            <a:endParaRPr lang="en-US" smtClean="0">
              <a:ea typeface="Arial" pitchFamily="34" charset="0"/>
            </a:endParaRPr>
          </a:p>
          <a:p>
            <a:endParaRPr lang="en-US" smtClean="0">
              <a:ea typeface="Arial" pitchFamily="34" charset="0"/>
            </a:endParaRPr>
          </a:p>
        </p:txBody>
      </p:sp>
      <p:sp>
        <p:nvSpPr>
          <p:cNvPr id="82947" name="Slide Number Placeholder 3"/>
          <p:cNvSpPr>
            <a:spLocks noGrp="1"/>
          </p:cNvSpPr>
          <p:nvPr>
            <p:ph type="sldNum" sz="quarter" idx="5"/>
          </p:nvPr>
        </p:nvSpPr>
        <p:spPr/>
        <p:txBody>
          <a:bodyPr/>
          <a:lstStyle/>
          <a:p>
            <a:fld id="{814455DD-0129-4419-9783-9C10B22E709D}" type="slidenum">
              <a:rPr lang="de-DE" smtClean="0"/>
              <a:pPr/>
              <a:t>37</a:t>
            </a:fld>
            <a:endParaRPr lang="de-DE" smtClean="0"/>
          </a:p>
        </p:txBody>
      </p:sp>
      <p:sp>
        <p:nvSpPr>
          <p:cNvPr id="82948" name="Folienbildplatzhalter 9"/>
          <p:cNvSpPr>
            <a:spLocks noGrp="1" noRot="1" noChangeAspect="1" noTextEdit="1"/>
          </p:cNvSpPr>
          <p:nvPr>
            <p:ph type="sldImg"/>
          </p:nvPr>
        </p:nvSpPr>
        <p:spPr>
          <a:xfrm>
            <a:off x="546100" y="312738"/>
            <a:ext cx="5730875" cy="4297362"/>
          </a:xfr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otes Placeholder 2"/>
          <p:cNvSpPr>
            <a:spLocks noGrp="1"/>
          </p:cNvSpPr>
          <p:nvPr>
            <p:ph type="body" idx="1"/>
          </p:nvPr>
        </p:nvSpPr>
        <p:spPr>
          <a:noFill/>
          <a:ln/>
        </p:spPr>
        <p:txBody>
          <a:bodyPr/>
          <a:lstStyle/>
          <a:p>
            <a:pPr>
              <a:lnSpc>
                <a:spcPct val="80000"/>
              </a:lnSpc>
            </a:pPr>
            <a:endParaRPr lang="en-US" sz="1100" smtClean="0">
              <a:ea typeface="Arial" pitchFamily="34" charset="0"/>
            </a:endParaRPr>
          </a:p>
          <a:p>
            <a:pPr>
              <a:lnSpc>
                <a:spcPct val="80000"/>
              </a:lnSpc>
            </a:pPr>
            <a:r>
              <a:rPr lang="en-US" sz="1100" b="0" i="1" u="sng" smtClean="0">
                <a:ea typeface="Arial" pitchFamily="34" charset="0"/>
              </a:rPr>
              <a:t>Información adicional</a:t>
            </a:r>
          </a:p>
          <a:p>
            <a:pPr>
              <a:lnSpc>
                <a:spcPct val="80000"/>
              </a:lnSpc>
            </a:pPr>
            <a:r>
              <a:rPr lang="es-ES" sz="1100" b="0" i="1" smtClean="0">
                <a:ea typeface="Arial" pitchFamily="34" charset="0"/>
              </a:rPr>
              <a:t>Los datos promedio proyectados para el periodo 2040 -2069 en Junio, Julio y Agosto, Diciembre, Enero, Febrero respectivamente.</a:t>
            </a:r>
          </a:p>
          <a:p>
            <a:pPr>
              <a:lnSpc>
                <a:spcPct val="80000"/>
              </a:lnSpc>
            </a:pPr>
            <a:r>
              <a:rPr lang="en-US" sz="1100" b="0" i="1" smtClean="0">
                <a:ea typeface="Arial" pitchFamily="34" charset="0"/>
              </a:rPr>
              <a:t/>
            </a:r>
            <a:br>
              <a:rPr lang="en-US" sz="1100" b="0" i="1" smtClean="0">
                <a:ea typeface="Arial" pitchFamily="34" charset="0"/>
              </a:rPr>
            </a:br>
            <a:r>
              <a:rPr lang="en-US" sz="1100" b="0" i="1" smtClean="0">
                <a:ea typeface="Arial" pitchFamily="34" charset="0"/>
              </a:rPr>
              <a:t>La temperatura es proyectada en el eje x y el % de cambios en la precipitación en el eje y.</a:t>
            </a:r>
            <a:endParaRPr lang="de-DE" sz="1100" b="0" i="1" smtClean="0">
              <a:ea typeface="Arial" pitchFamily="34" charset="0"/>
            </a:endParaRPr>
          </a:p>
          <a:p>
            <a:pPr lvl="1">
              <a:lnSpc>
                <a:spcPct val="80000"/>
              </a:lnSpc>
            </a:pPr>
            <a:r>
              <a:rPr lang="es-ES" sz="1100" i="1" smtClean="0">
                <a:ea typeface="Adobe Fangsong Std R" charset="0"/>
              </a:rPr>
              <a:t>El diagrama de dispersión presenta los datos de siete modelos climáticos globales diferentes (diferentes símbolos ver la leyenda en la parte superior izquierda del diagrama b</a:t>
            </a:r>
            <a:r>
              <a:rPr lang="en-US" sz="1100" i="1" smtClean="0">
                <a:ea typeface="Adobe Fangsong Std R" charset="0"/>
              </a:rPr>
              <a:t>). </a:t>
            </a:r>
            <a:endParaRPr lang="de-DE" sz="1100" i="1" smtClean="0">
              <a:ea typeface="Adobe Fangsong Std R" charset="0"/>
            </a:endParaRPr>
          </a:p>
          <a:p>
            <a:pPr lvl="1">
              <a:lnSpc>
                <a:spcPct val="80000"/>
              </a:lnSpc>
            </a:pPr>
            <a:r>
              <a:rPr lang="es-ES" sz="1100" i="1" smtClean="0">
                <a:ea typeface="Adobe Fangsong Std R" charset="0"/>
              </a:rPr>
              <a:t>Los modelos se basan en cuatro escenarios de emisiones</a:t>
            </a:r>
            <a:r>
              <a:rPr lang="en-US" sz="1100" i="1" smtClean="0">
                <a:ea typeface="Adobe Fangsong Std R" charset="0"/>
              </a:rPr>
              <a:t>. </a:t>
            </a:r>
          </a:p>
          <a:p>
            <a:pPr lvl="1">
              <a:lnSpc>
                <a:spcPct val="80000"/>
              </a:lnSpc>
            </a:pPr>
            <a:r>
              <a:rPr lang="es-ES" sz="1100" i="1" smtClean="0">
                <a:ea typeface="Adobe Fangsong Std R" charset="0"/>
              </a:rPr>
              <a:t>Las elipses que se centran en el origen indican la variabilidad natural de la temperatura  y precipitación están basadas en dos salidas de modelos históricos</a:t>
            </a:r>
            <a:r>
              <a:rPr lang="en-US" sz="1100" i="1" smtClean="0">
                <a:ea typeface="Adobe Fangsong Std R" charset="0"/>
              </a:rPr>
              <a:t>. </a:t>
            </a:r>
            <a:endParaRPr lang="en-US" sz="1100" smtClean="0">
              <a:ea typeface="Adobe Fangsong Std R" charset="0"/>
            </a:endParaRPr>
          </a:p>
          <a:p>
            <a:pPr lvl="1">
              <a:lnSpc>
                <a:spcPct val="80000"/>
              </a:lnSpc>
            </a:pPr>
            <a:r>
              <a:rPr lang="es-MX" sz="1100" i="1" smtClean="0">
                <a:ea typeface="Adobe Fangsong Std R" charset="0"/>
              </a:rPr>
              <a:t>Cada punto indica un escenario específico proyectado y una combinación específica de modelos (promediado sobre 2040 – 2069)</a:t>
            </a:r>
          </a:p>
          <a:p>
            <a:pPr lvl="2">
              <a:lnSpc>
                <a:spcPct val="80000"/>
              </a:lnSpc>
            </a:pPr>
            <a:r>
              <a:rPr lang="es-MX" sz="900" i="1" smtClean="0">
                <a:ea typeface="Adobe Fangsong Std R" charset="0"/>
                <a:cs typeface="Arial" pitchFamily="34" charset="0"/>
              </a:rPr>
              <a:t>La temperatura (en el eje x en ºC) y</a:t>
            </a:r>
          </a:p>
          <a:p>
            <a:pPr lvl="2">
              <a:lnSpc>
                <a:spcPct val="80000"/>
              </a:lnSpc>
            </a:pPr>
            <a:r>
              <a:rPr lang="es-MX" sz="900" i="1" smtClean="0">
                <a:ea typeface="Adobe Fangsong Std R" charset="0"/>
                <a:cs typeface="Arial" pitchFamily="34" charset="0"/>
              </a:rPr>
              <a:t>Precipitación (en el eje y como un cambio en el % desde el promedio histórico)</a:t>
            </a:r>
          </a:p>
          <a:p>
            <a:pPr lvl="1">
              <a:lnSpc>
                <a:spcPct val="80000"/>
              </a:lnSpc>
            </a:pPr>
            <a:r>
              <a:rPr lang="es-MX" sz="1100" i="1" smtClean="0">
                <a:ea typeface="Adobe Fangsong Std R" charset="0"/>
              </a:rPr>
              <a:t>Si algunos puntos caen </a:t>
            </a:r>
            <a:r>
              <a:rPr lang="en-US" sz="1100" i="1" smtClean="0">
                <a:ea typeface="Adobe Fangsong Std R" charset="0"/>
              </a:rPr>
              <a:t>fuera de la elipse, es significativamente diferente del rango histórico de la variabilidad.</a:t>
            </a:r>
          </a:p>
          <a:p>
            <a:pPr>
              <a:lnSpc>
                <a:spcPct val="80000"/>
              </a:lnSpc>
            </a:pPr>
            <a:endParaRPr lang="en-US" sz="1100" smtClean="0">
              <a:ea typeface="Arial" pitchFamily="34" charset="0"/>
            </a:endParaRPr>
          </a:p>
        </p:txBody>
      </p:sp>
      <p:sp>
        <p:nvSpPr>
          <p:cNvPr id="83971" name="Slide Number Placeholder 3"/>
          <p:cNvSpPr>
            <a:spLocks noGrp="1"/>
          </p:cNvSpPr>
          <p:nvPr>
            <p:ph type="sldNum" sz="quarter" idx="5"/>
          </p:nvPr>
        </p:nvSpPr>
        <p:spPr/>
        <p:txBody>
          <a:bodyPr/>
          <a:lstStyle/>
          <a:p>
            <a:fld id="{440F07C2-457C-4B48-958B-6F96889CBFA6}" type="slidenum">
              <a:rPr lang="de-DE" smtClean="0"/>
              <a:pPr/>
              <a:t>38</a:t>
            </a:fld>
            <a:endParaRPr lang="de-DE" smtClean="0"/>
          </a:p>
        </p:txBody>
      </p:sp>
      <p:sp>
        <p:nvSpPr>
          <p:cNvPr id="83972" name="Folienbildplatzhalter 6"/>
          <p:cNvSpPr>
            <a:spLocks noGrp="1" noRot="1" noChangeAspect="1" noTextEdit="1"/>
          </p:cNvSpPr>
          <p:nvPr>
            <p:ph type="sldImg"/>
          </p:nvPr>
        </p:nvSpPr>
        <p:spPr>
          <a:xfrm>
            <a:off x="546100" y="312738"/>
            <a:ext cx="5730875" cy="4297362"/>
          </a:xfr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3"/>
          <p:cNvSpPr>
            <a:spLocks noGrp="1" noRot="1" noChangeAspect="1" noTextEdit="1"/>
          </p:cNvSpPr>
          <p:nvPr>
            <p:ph type="sldImg"/>
          </p:nvPr>
        </p:nvSpPr>
        <p:spPr>
          <a:xfrm>
            <a:off x="546100" y="312738"/>
            <a:ext cx="5730875" cy="4297362"/>
          </a:xfrm>
          <a:ln/>
        </p:spPr>
      </p:sp>
      <p:sp>
        <p:nvSpPr>
          <p:cNvPr id="84995" name="Notizenplatzhalter 4"/>
          <p:cNvSpPr>
            <a:spLocks noGrp="1"/>
          </p:cNvSpPr>
          <p:nvPr>
            <p:ph type="body" idx="1"/>
          </p:nvPr>
        </p:nvSpPr>
        <p:spPr>
          <a:noFill/>
          <a:ln/>
        </p:spPr>
        <p:txBody>
          <a:bodyPr/>
          <a:lstStyle/>
          <a:p>
            <a:r>
              <a:rPr lang="es-ES_tradnl" b="0" i="1" u="sng" smtClean="0">
                <a:ea typeface="Arial" pitchFamily="34" charset="0"/>
              </a:rPr>
              <a:t>Sugerencia</a:t>
            </a:r>
          </a:p>
          <a:p>
            <a:pPr>
              <a:buFontTx/>
              <a:buChar char="•"/>
            </a:pPr>
            <a:r>
              <a:rPr lang="es-ES_tradnl" b="0" i="1" smtClean="0">
                <a:ea typeface="Arial" pitchFamily="34" charset="0"/>
              </a:rPr>
              <a:t> haga esta última parte sin mostrar la diapositiva.</a:t>
            </a:r>
          </a:p>
          <a:p>
            <a:pPr>
              <a:buFontTx/>
              <a:buChar char="•"/>
            </a:pPr>
            <a:r>
              <a:rPr lang="es-ES_tradnl" b="0" i="1" smtClean="0">
                <a:ea typeface="Arial" pitchFamily="34" charset="0"/>
              </a:rPr>
              <a:t> haga primero una pequeña recapitulación sobre todo lo visto en el módulo (por ejemplo, diapositiva de información general)</a:t>
            </a:r>
          </a:p>
          <a:p>
            <a:pPr>
              <a:buFontTx/>
              <a:buChar char="•"/>
            </a:pPr>
            <a:r>
              <a:rPr lang="es-ES_tradnl" b="0" i="1" smtClean="0">
                <a:ea typeface="Arial" pitchFamily="34" charset="0"/>
              </a:rPr>
              <a:t> debatir en discusión plenaria</a:t>
            </a:r>
          </a:p>
          <a:p>
            <a:pPr>
              <a:buFontTx/>
              <a:buChar char="•"/>
            </a:pPr>
            <a:r>
              <a:rPr lang="es-ES_tradnl" b="0" i="1" smtClean="0">
                <a:ea typeface="Arial" pitchFamily="34" charset="0"/>
              </a:rPr>
              <a:t>asegúrese de visualizar este debate,</a:t>
            </a:r>
          </a:p>
          <a:p>
            <a:endParaRPr lang="es-ES_tradnl" b="0" i="1" smtClean="0">
              <a:ea typeface="Arial" pitchFamily="34" charset="0"/>
            </a:endParaRPr>
          </a:p>
          <a:p>
            <a:pPr>
              <a:buFontTx/>
              <a:buChar char="•"/>
            </a:pPr>
            <a:r>
              <a:rPr lang="es-ES_tradnl" b="0" i="1" smtClean="0">
                <a:ea typeface="Arial" pitchFamily="34" charset="0"/>
              </a:rPr>
              <a:t> Los principales mensajes que deben de salir de este módulo son:</a:t>
            </a:r>
          </a:p>
          <a:p>
            <a:pPr lvl="2">
              <a:buFont typeface="Arial" pitchFamily="34" charset="0"/>
              <a:buChar char="•"/>
            </a:pPr>
            <a:r>
              <a:rPr lang="es-ES_tradnl" i="1" smtClean="0">
                <a:ea typeface="Adobe Fangsong Std R" charset="0"/>
                <a:cs typeface="Arial" pitchFamily="34" charset="0"/>
              </a:rPr>
              <a:t>Incluso sin ser científicos del clima podemos entender los fundamentos de la ciencia del clima </a:t>
            </a:r>
          </a:p>
          <a:p>
            <a:pPr lvl="2">
              <a:buFont typeface="Arial" pitchFamily="34" charset="0"/>
              <a:buChar char="•"/>
            </a:pPr>
            <a:r>
              <a:rPr lang="es-ES_tradnl" i="1" smtClean="0">
                <a:ea typeface="Adobe Fangsong Std R" charset="0"/>
                <a:cs typeface="Arial" pitchFamily="34" charset="0"/>
              </a:rPr>
              <a:t>Esto nos da cierta orientación básica para tomar nuestras decisiones</a:t>
            </a:r>
          </a:p>
          <a:p>
            <a:pPr lvl="2">
              <a:buFont typeface="Arial" pitchFamily="34" charset="0"/>
              <a:buChar char="•"/>
            </a:pPr>
            <a:r>
              <a:rPr lang="es-ES_tradnl" i="1" smtClean="0">
                <a:ea typeface="Adobe Fangsong Std R" charset="0"/>
                <a:cs typeface="Arial" pitchFamily="34" charset="0"/>
              </a:rPr>
              <a:t>Nos ayuda trabajar con expertos en el clima (por ejemplo, reconocer la información que traen y cuestionar de manera crítica sus conclusiones)</a:t>
            </a:r>
          </a:p>
          <a:p>
            <a:pPr lvl="2">
              <a:buFont typeface="Arial" pitchFamily="34" charset="0"/>
              <a:buChar char="•"/>
            </a:pPr>
            <a:r>
              <a:rPr lang="es-ES_tradnl" i="1" smtClean="0">
                <a:ea typeface="Adobe Fangsong Std R" charset="0"/>
                <a:cs typeface="Arial" pitchFamily="34" charset="0"/>
              </a:rPr>
              <a:t>La información climática no es igual a tener una decisión, pero prepara el terreno para actuar. </a:t>
            </a:r>
          </a:p>
          <a:p>
            <a:endParaRPr lang="es-ES_tradnl" smtClean="0">
              <a:ea typeface="Arial" pitchFamily="34" charset="0"/>
            </a:endParaRPr>
          </a:p>
          <a:p>
            <a:pPr lvl="2">
              <a:buFont typeface="Arial" pitchFamily="34" charset="0"/>
              <a:buChar char="•"/>
            </a:pPr>
            <a:endParaRPr lang="en-GB" i="1" smtClean="0">
              <a:ea typeface="Adobe Fangsong Std R" charset="0"/>
              <a:cs typeface="Arial" pitchFamily="34" charset="0"/>
            </a:endParaRPr>
          </a:p>
          <a:p>
            <a:pPr lvl="2">
              <a:buFont typeface="Arial" pitchFamily="34" charset="0"/>
              <a:buNone/>
            </a:pPr>
            <a:endParaRPr lang="en-GB" i="1" smtClean="0">
              <a:ea typeface="Adobe Fangsong Std R"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3"/>
          <p:cNvSpPr>
            <a:spLocks noGrp="1" noRot="1" noChangeAspect="1" noTextEdit="1"/>
          </p:cNvSpPr>
          <p:nvPr>
            <p:ph type="sldImg"/>
          </p:nvPr>
        </p:nvSpPr>
        <p:spPr>
          <a:xfrm>
            <a:off x="546100" y="312738"/>
            <a:ext cx="5730875" cy="4297362"/>
          </a:xfrm>
          <a:ln/>
        </p:spPr>
      </p:sp>
      <p:sp>
        <p:nvSpPr>
          <p:cNvPr id="49155" name="Notizenplatzhalter 4"/>
          <p:cNvSpPr>
            <a:spLocks noGrp="1"/>
          </p:cNvSpPr>
          <p:nvPr>
            <p:ph type="body" idx="1"/>
          </p:nvPr>
        </p:nvSpPr>
        <p:spPr>
          <a:noFill/>
          <a:ln/>
        </p:spPr>
        <p:txBody>
          <a:bodyPr/>
          <a:lstStyle/>
          <a:p>
            <a:r>
              <a:rPr lang="es-MX" b="0" i="1" smtClean="0">
                <a:ea typeface="Arial" pitchFamily="34" charset="0"/>
              </a:rPr>
              <a:t>Sugerencia</a:t>
            </a:r>
          </a:p>
          <a:p>
            <a:r>
              <a:rPr lang="es-MX" b="0" i="1" smtClean="0">
                <a:ea typeface="Arial" pitchFamily="34" charset="0"/>
              </a:rPr>
              <a:t>Modifique esta diapositiva con los contenidos seleccionados en los que trabajará. Esta versión incluye todas las diapositivas y ejercicios posibles</a:t>
            </a:r>
            <a:r>
              <a:rPr lang="en-GB" b="0" i="1" smtClean="0">
                <a:ea typeface="Arial" pitchFamily="34"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nummernplatzhalter 3"/>
          <p:cNvSpPr>
            <a:spLocks noGrp="1"/>
          </p:cNvSpPr>
          <p:nvPr>
            <p:ph type="sldNum" sz="quarter" idx="5"/>
          </p:nvPr>
        </p:nvSpPr>
        <p:spPr/>
        <p:txBody>
          <a:bodyPr/>
          <a:lstStyle/>
          <a:p>
            <a:fld id="{3C888F25-145E-4D20-AFDD-A656DB7F15C4}" type="slidenum">
              <a:rPr lang="de-DE" smtClean="0"/>
              <a:pPr/>
              <a:t>5</a:t>
            </a:fld>
            <a:endParaRPr lang="de-DE" smtClean="0"/>
          </a:p>
        </p:txBody>
      </p:sp>
      <p:sp>
        <p:nvSpPr>
          <p:cNvPr id="50179" name="Folienbildplatzhalter 5"/>
          <p:cNvSpPr>
            <a:spLocks noGrp="1" noRot="1" noChangeAspect="1" noTextEdit="1"/>
          </p:cNvSpPr>
          <p:nvPr>
            <p:ph type="sldImg"/>
          </p:nvPr>
        </p:nvSpPr>
        <p:spPr>
          <a:xfrm>
            <a:off x="546100" y="312738"/>
            <a:ext cx="5730875" cy="4297362"/>
          </a:xfrm>
          <a:ln/>
        </p:spPr>
      </p:sp>
      <p:sp>
        <p:nvSpPr>
          <p:cNvPr id="50180" name="Notizenplatzhalter 6"/>
          <p:cNvSpPr>
            <a:spLocks noGrp="1"/>
          </p:cNvSpPr>
          <p:nvPr>
            <p:ph type="body" idx="1"/>
          </p:nvPr>
        </p:nvSpPr>
        <p:spPr>
          <a:noFill/>
          <a:ln/>
        </p:spPr>
        <p:txBody>
          <a:bodyPr/>
          <a:lstStyle/>
          <a:p>
            <a:r>
              <a:rPr lang="es-MX" b="0" i="1" u="sng" smtClean="0">
                <a:ea typeface="Arial" pitchFamily="34" charset="0"/>
              </a:rPr>
              <a:t>Sugerencia</a:t>
            </a:r>
          </a:p>
          <a:p>
            <a:r>
              <a:rPr lang="es-MX" b="0" i="1" smtClean="0">
                <a:ea typeface="Arial" pitchFamily="34" charset="0"/>
              </a:rPr>
              <a:t>Trabaje estas definiciones con los participantes: pregúnteles primero y después divulgue</a:t>
            </a:r>
          </a:p>
          <a:p>
            <a:endParaRPr lang="es-MX" b="0" i="1" smtClean="0">
              <a:ea typeface="Arial" pitchFamily="34" charset="0"/>
            </a:endParaRPr>
          </a:p>
          <a:p>
            <a:r>
              <a:rPr lang="es-MX" b="0" i="1" u="sng" smtClean="0">
                <a:ea typeface="Arial" pitchFamily="34" charset="0"/>
              </a:rPr>
              <a:t>Información adicional:</a:t>
            </a:r>
          </a:p>
          <a:p>
            <a:r>
              <a:rPr lang="es-MX" b="0" i="1" smtClean="0">
                <a:ea typeface="Arial" pitchFamily="34" charset="0"/>
              </a:rPr>
              <a:t>Para comparar el pronóstico del tiempo contra la proyección climática, usted puede utilizar un ben ejemplo:</a:t>
            </a:r>
          </a:p>
          <a:p>
            <a:r>
              <a:rPr lang="es-MX" b="0" i="1" smtClean="0">
                <a:ea typeface="Arial" pitchFamily="34" charset="0"/>
              </a:rPr>
              <a:t>Imagine una olla con agua hirviendo. El pronóstico del tiempo indicaría en dónde aparecerá la siguiente burbuja. En comparación, una exposición del clima sería “la temperatura media del agua hirviendo bajo condiciones normales de presión es de 100°C. En altitudes elevadas (con presión de aire más baja) el agua hierve a 90°C. </a:t>
            </a:r>
          </a:p>
          <a:p>
            <a:r>
              <a:rPr lang="es-MX" b="0" i="1" smtClean="0">
                <a:ea typeface="Arial" pitchFamily="34" charset="0"/>
              </a:rPr>
              <a:t>(refiérase a: Rahmstorf/Schellnhuber: Der Klimawandel. 2007) </a:t>
            </a:r>
          </a:p>
          <a:p>
            <a:endParaRPr lang="en-GB" b="0" i="1" smtClean="0">
              <a:ea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a:xfrm>
            <a:off x="546100" y="312738"/>
            <a:ext cx="5730875" cy="4297362"/>
          </a:xfrm>
          <a:ln/>
        </p:spPr>
      </p:sp>
      <p:sp>
        <p:nvSpPr>
          <p:cNvPr id="51203" name="2 Marcador de notas"/>
          <p:cNvSpPr>
            <a:spLocks noGrp="1"/>
          </p:cNvSpPr>
          <p:nvPr>
            <p:ph type="body" idx="1"/>
          </p:nvPr>
        </p:nvSpPr>
        <p:spPr>
          <a:noFill/>
          <a:ln/>
        </p:spPr>
        <p:txBody>
          <a:bodyPr/>
          <a:lstStyle/>
          <a:p>
            <a:endParaRPr lang="es-MX" smtClean="0">
              <a:ea typeface="Arial" pitchFamily="34" charset="0"/>
            </a:endParaRPr>
          </a:p>
        </p:txBody>
      </p:sp>
      <p:sp>
        <p:nvSpPr>
          <p:cNvPr id="51204" name="3 Marcador de número de diapositiva"/>
          <p:cNvSpPr>
            <a:spLocks noGrp="1"/>
          </p:cNvSpPr>
          <p:nvPr>
            <p:ph type="sldNum" sz="quarter" idx="5"/>
          </p:nvPr>
        </p:nvSpPr>
        <p:spPr/>
        <p:txBody>
          <a:bodyPr/>
          <a:lstStyle/>
          <a:p>
            <a:fld id="{30B7E210-F626-4864-9F48-180F350E3C94}" type="slidenum">
              <a:rPr lang="de-DE" smtClean="0"/>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3"/>
          <p:cNvSpPr>
            <a:spLocks noGrp="1" noRot="1" noChangeAspect="1" noTextEdit="1"/>
          </p:cNvSpPr>
          <p:nvPr>
            <p:ph type="sldImg"/>
          </p:nvPr>
        </p:nvSpPr>
        <p:spPr>
          <a:xfrm>
            <a:off x="546100" y="312738"/>
            <a:ext cx="5730875" cy="4297362"/>
          </a:xfrm>
          <a:ln/>
        </p:spPr>
      </p:sp>
      <p:sp>
        <p:nvSpPr>
          <p:cNvPr id="52227" name="Notizenplatzhalter 4"/>
          <p:cNvSpPr>
            <a:spLocks noGrp="1"/>
          </p:cNvSpPr>
          <p:nvPr>
            <p:ph type="body" idx="1"/>
          </p:nvPr>
        </p:nvSpPr>
        <p:spPr>
          <a:noFill/>
          <a:ln/>
        </p:spPr>
        <p:txBody>
          <a:bodyPr/>
          <a:lstStyle/>
          <a:p>
            <a:r>
              <a:rPr lang="es-MX" b="0" u="sng" smtClean="0">
                <a:ea typeface="Arial" pitchFamily="34" charset="0"/>
              </a:rPr>
              <a:t>Mensaje principal:</a:t>
            </a:r>
          </a:p>
          <a:p>
            <a:pPr>
              <a:buFontTx/>
              <a:buChar char="•"/>
            </a:pPr>
            <a:r>
              <a:rPr lang="es-MX" b="0" smtClean="0">
                <a:ea typeface="Arial" pitchFamily="34" charset="0"/>
              </a:rPr>
              <a:t> El efecto invernadero en la atmósfera de la Tierra es un efecto natural y necesario para la vida en el planeta</a:t>
            </a:r>
          </a:p>
          <a:p>
            <a:pPr>
              <a:buFontTx/>
              <a:buChar char="•"/>
            </a:pPr>
            <a:r>
              <a:rPr lang="es-MX" b="0" smtClean="0">
                <a:ea typeface="Arial" pitchFamily="34" charset="0"/>
              </a:rPr>
              <a:t> Las emisiones adicionales de los gases de efecto invernadero cambian la composición de la atmósfera y conducen al calentamiento global</a:t>
            </a:r>
          </a:p>
          <a:p>
            <a:endParaRPr lang="es-MX" b="0" smtClean="0">
              <a:ea typeface="Arial" pitchFamily="34" charset="0"/>
            </a:endParaRPr>
          </a:p>
          <a:p>
            <a:r>
              <a:rPr lang="es-MX" b="0" u="sng" smtClean="0">
                <a:ea typeface="Arial" pitchFamily="34" charset="0"/>
              </a:rPr>
              <a:t>Explicar</a:t>
            </a:r>
          </a:p>
          <a:p>
            <a:pPr>
              <a:buFontTx/>
              <a:buChar char="•"/>
            </a:pPr>
            <a:r>
              <a:rPr lang="es-MX" b="0" smtClean="0">
                <a:ea typeface="Arial" pitchFamily="34" charset="0"/>
              </a:rPr>
              <a:t> La radiación entra y sale tal como se describe en la gráfica</a:t>
            </a:r>
          </a:p>
          <a:p>
            <a:pPr>
              <a:buFontTx/>
              <a:buChar char="•"/>
            </a:pPr>
            <a:r>
              <a:rPr lang="es-MX" b="0" smtClean="0">
                <a:ea typeface="Arial" pitchFamily="34" charset="0"/>
              </a:rPr>
              <a:t> El efecto invernadero consiste en los gases de efecto invernadero que trabajan como escudo</a:t>
            </a:r>
          </a:p>
          <a:p>
            <a:pPr>
              <a:buFontTx/>
              <a:buChar char="•"/>
            </a:pPr>
            <a:r>
              <a:rPr lang="es-MX" b="0" smtClean="0">
                <a:ea typeface="Arial" pitchFamily="34" charset="0"/>
              </a:rPr>
              <a:t> Sin las temperaturas del efecto invernadero, en la Tierra tendríamos una temperatura media de -18°C (en base al equilibrio radiativo, calculado por la Ley Stefan-Boltzmann. </a:t>
            </a:r>
            <a:r>
              <a:rPr lang="es-MX" b="0" i="1" smtClean="0">
                <a:ea typeface="Arial" pitchFamily="34" charset="0"/>
              </a:rPr>
              <a:t>Para mayor información refiérase a la siguiente diapositiva.</a:t>
            </a:r>
            <a:r>
              <a:rPr lang="es-MX" b="0" smtClean="0">
                <a:ea typeface="Arial" pitchFamily="34" charset="0"/>
              </a:rPr>
              <a:t>)</a:t>
            </a:r>
          </a:p>
          <a:p>
            <a:pPr>
              <a:buFontTx/>
              <a:buChar char="•"/>
            </a:pPr>
            <a:r>
              <a:rPr lang="es-MX" b="0" smtClean="0">
                <a:ea typeface="Arial" pitchFamily="34" charset="0"/>
              </a:rPr>
              <a:t>El calentamiento más allá del equilibrio radiativo debido al efecto invernadero: 33°C - lo que significa que las temperaturas promedio en la Tierra oscilan los 15°C </a:t>
            </a:r>
          </a:p>
          <a:p>
            <a:pPr>
              <a:buFontTx/>
              <a:buChar char="•"/>
            </a:pPr>
            <a:r>
              <a:rPr lang="es-MX" b="0" smtClean="0">
                <a:ea typeface="Arial" pitchFamily="34" charset="0"/>
              </a:rPr>
              <a:t> Los cambos en la atmósfera = incremento en el calentamiento</a:t>
            </a:r>
          </a:p>
          <a:p>
            <a:pPr>
              <a:buFontTx/>
              <a:buChar char="•"/>
            </a:pPr>
            <a:endParaRPr lang="es-MX" b="0" smtClean="0">
              <a:ea typeface="Arial" pitchFamily="34" charset="0"/>
            </a:endParaRPr>
          </a:p>
          <a:p>
            <a:r>
              <a:rPr lang="es-MX" b="0" i="1" u="sng" smtClean="0">
                <a:ea typeface="Arial" pitchFamily="34" charset="0"/>
              </a:rPr>
              <a:t>Sugerencias</a:t>
            </a:r>
          </a:p>
          <a:p>
            <a:pPr>
              <a:buFontTx/>
              <a:buChar char="•"/>
            </a:pPr>
            <a:r>
              <a:rPr lang="es-MX" b="0" i="1" smtClean="0">
                <a:ea typeface="Arial" pitchFamily="34" charset="0"/>
              </a:rPr>
              <a:t>Dé ejemplos para el “efecto invernadero” en la vida real, por ejemplo, sentarse en un autobús de pasajeros contra la ventana con la calefacción interior en aumento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xfrm>
            <a:off x="546100" y="312738"/>
            <a:ext cx="5730875" cy="4297362"/>
          </a:xfrm>
          <a:ln/>
        </p:spPr>
      </p:sp>
      <p:sp>
        <p:nvSpPr>
          <p:cNvPr id="53251" name="Notizenplatzhalter 2"/>
          <p:cNvSpPr>
            <a:spLocks noGrp="1"/>
          </p:cNvSpPr>
          <p:nvPr>
            <p:ph type="body" idx="1"/>
          </p:nvPr>
        </p:nvSpPr>
        <p:spPr>
          <a:noFill/>
          <a:ln/>
        </p:spPr>
        <p:txBody>
          <a:bodyPr/>
          <a:lstStyle/>
          <a:p>
            <a:r>
              <a:rPr lang="es-MX" sz="1100" smtClean="0">
                <a:ea typeface="Arial" pitchFamily="34" charset="0"/>
              </a:rPr>
              <a:t>SÓLO si hay tiempo – avanzado</a:t>
            </a:r>
          </a:p>
          <a:p>
            <a:endParaRPr lang="es-MX" sz="800" b="0" u="sng" smtClean="0">
              <a:ea typeface="Arial" pitchFamily="34" charset="0"/>
            </a:endParaRPr>
          </a:p>
          <a:p>
            <a:r>
              <a:rPr lang="es-MX" sz="1100" b="0" u="sng" smtClean="0">
                <a:ea typeface="Arial" pitchFamily="34" charset="0"/>
              </a:rPr>
              <a:t>Mensaje principal</a:t>
            </a:r>
          </a:p>
          <a:p>
            <a:pPr>
              <a:buFontTx/>
              <a:buChar char="•"/>
            </a:pPr>
            <a:r>
              <a:rPr lang="es-MX" sz="1100" b="0" smtClean="0">
                <a:ea typeface="Arial" pitchFamily="34" charset="0"/>
              </a:rPr>
              <a:t>El clima en la Tierra es un proceso físico</a:t>
            </a:r>
          </a:p>
          <a:p>
            <a:endParaRPr lang="es-MX" sz="800" b="0" smtClean="0">
              <a:ea typeface="Arial" pitchFamily="34" charset="0"/>
            </a:endParaRPr>
          </a:p>
          <a:p>
            <a:r>
              <a:rPr lang="es-MX" sz="1100" b="0" u="sng" smtClean="0">
                <a:ea typeface="Arial" pitchFamily="34" charset="0"/>
              </a:rPr>
              <a:t>Explicar</a:t>
            </a:r>
          </a:p>
          <a:p>
            <a:r>
              <a:rPr lang="es-MX" sz="1100" b="0" smtClean="0">
                <a:ea typeface="Arial" pitchFamily="34" charset="0"/>
              </a:rPr>
              <a:t>Los siguientes factores influyen sobre el clima de la Tierra. </a:t>
            </a:r>
          </a:p>
          <a:p>
            <a:pPr>
              <a:buFontTx/>
              <a:buChar char="•"/>
            </a:pPr>
            <a:r>
              <a:rPr lang="es-MX" sz="1100" b="0" smtClean="0">
                <a:ea typeface="Arial" pitchFamily="34" charset="0"/>
              </a:rPr>
              <a:t>La radiación proviene del sol. Los cambios en los procesos propios del sol o los movimientos orbitales influyen en la perspectiva a largo plazo pero no son responsables de los recientes cambios climáticos (refiérase a la sección </a:t>
            </a:r>
            <a:r>
              <a:rPr lang="es-MX" sz="1100" b="0" i="1" smtClean="0">
                <a:ea typeface="Arial" pitchFamily="34" charset="0"/>
              </a:rPr>
              <a:t>información adicional</a:t>
            </a:r>
            <a:r>
              <a:rPr lang="es-MX" sz="1100" b="0" smtClean="0">
                <a:ea typeface="Arial" pitchFamily="34" charset="0"/>
              </a:rPr>
              <a:t> más adelante).</a:t>
            </a:r>
          </a:p>
          <a:p>
            <a:pPr>
              <a:buFontTx/>
              <a:buChar char="•"/>
            </a:pPr>
            <a:r>
              <a:rPr lang="es-MX" sz="1100" b="0" smtClean="0">
                <a:ea typeface="Arial" pitchFamily="34" charset="0"/>
              </a:rPr>
              <a:t>Parte de la radiación se refleja de regreso directamente sin absorción, a esto se le llama albedo. El albedo de la Tierra se ve influenciado por la cobertura de nubes, así como por el color de la superficie. Los colores oscuros (por ejemplo, el bosque, las tierra baldías) reflejan menos que los colores claros (por ejemplo, el hielo). Ejemplo: Las tierras agrícolas reflejan el 10%, la cobertura de hielo refleja el 90%.</a:t>
            </a:r>
          </a:p>
          <a:p>
            <a:pPr>
              <a:buFontTx/>
              <a:buChar char="•"/>
            </a:pPr>
            <a:r>
              <a:rPr lang="es-MX" sz="1100" b="0" smtClean="0">
                <a:ea typeface="Arial" pitchFamily="34" charset="0"/>
              </a:rPr>
              <a:t>La radiación de retorno de la Tierra es proporcional a la temperatura de la Tierra (el equilibrio radiativo). </a:t>
            </a:r>
          </a:p>
          <a:p>
            <a:pPr>
              <a:buFontTx/>
              <a:buChar char="•"/>
            </a:pPr>
            <a:r>
              <a:rPr lang="es-MX" sz="1100" b="0" smtClean="0">
                <a:ea typeface="Arial" pitchFamily="34" charset="0"/>
              </a:rPr>
              <a:t>El equilibrio radiativo de un cuerpo (por ejemplo, la Tierra) está relacionado con la ley física de Stefan-Boltzmann (también conocida como Ley de Stefan). (Para mayor información, refiérase a </a:t>
            </a:r>
            <a:r>
              <a:rPr lang="es-MX" sz="1100" b="0" i="1" smtClean="0">
                <a:ea typeface="Arial" pitchFamily="34" charset="0"/>
              </a:rPr>
              <a:t>información adicional </a:t>
            </a:r>
            <a:r>
              <a:rPr lang="es-MX" sz="1100" b="0" smtClean="0">
                <a:ea typeface="Arial" pitchFamily="34" charset="0"/>
              </a:rPr>
              <a:t>más adelante)  </a:t>
            </a:r>
            <a:br>
              <a:rPr lang="es-MX" sz="1100" b="0" smtClean="0">
                <a:ea typeface="Arial" pitchFamily="34" charset="0"/>
              </a:rPr>
            </a:br>
            <a:r>
              <a:rPr lang="es-MX" sz="1100" b="0" smtClean="0">
                <a:ea typeface="Arial" pitchFamily="34" charset="0"/>
              </a:rPr>
              <a:t>Forzamiento </a:t>
            </a:r>
            <a:r>
              <a:rPr lang="es-ES_tradnl" sz="1100" b="0" smtClean="0">
                <a:ea typeface="Arial" pitchFamily="34" charset="0"/>
              </a:rPr>
              <a:t>radiativo = el cambio en el equilibrio entre la radiación solar entrante en la atmósfera y la radiación saliente de la Tierra. El forzamiento radiativo positivo tiende a calentar la superficie de la Tierra, mientras que el forzamiento negativo tiende a enfriarla. Las emisiones de gases de efecto invernadero conducen a un forzamiento radiativo positivo. </a:t>
            </a:r>
            <a:endParaRPr lang="es-ES_tradnl" b="0" smtClean="0">
              <a:ea typeface="Arial" pitchFamily="34" charset="0"/>
            </a:endParaRPr>
          </a:p>
          <a:p>
            <a:pPr>
              <a:buFontTx/>
              <a:buChar char="•"/>
            </a:pPr>
            <a:r>
              <a:rPr lang="es-ES_tradnl" sz="1100" b="0" smtClean="0">
                <a:ea typeface="Arial" pitchFamily="34" charset="0"/>
              </a:rPr>
              <a:t>El efecto invernadero de la Tierra (un escudo de gas conformado por los gases de efecto invernadero) absorbe y refleja la radiación de retorno de la Tierra. Sin las temperaturas del efecto invernadero, la Tierra tendría una media de -18°C (en base al equilibrio radiativo), las temperaturas </a:t>
            </a:r>
          </a:p>
          <a:p>
            <a:r>
              <a:rPr lang="es-ES_tradnl" sz="1100" b="0" smtClean="0">
                <a:ea typeface="Arial" pitchFamily="34" charset="0"/>
              </a:rPr>
              <a:t>se incrementan debido al efecto invernadero en 33°C – lo que significa que las temperaturas promedio de la Tierra oscilan entre los 15°C.</a:t>
            </a:r>
          </a:p>
          <a:p>
            <a:pPr>
              <a:buFontTx/>
              <a:buChar char="•"/>
            </a:pPr>
            <a:r>
              <a:rPr lang="es-ES_tradnl" sz="1100" b="0" smtClean="0">
                <a:ea typeface="Arial" pitchFamily="34" charset="0"/>
              </a:rPr>
              <a:t>Las circulaciones atmosférica y oceánica distribuyen la energía absorbida. </a:t>
            </a:r>
          </a:p>
          <a:p>
            <a:pPr>
              <a:buFontTx/>
              <a:buChar char="•"/>
            </a:pPr>
            <a:endParaRPr lang="es-ES_tradnl" b="0" smtClean="0">
              <a:ea typeface="Arial" pitchFamily="34" charset="0"/>
            </a:endParaRPr>
          </a:p>
          <a:p>
            <a:pPr>
              <a:buFontTx/>
              <a:buChar char="•"/>
            </a:pPr>
            <a:endParaRPr lang="es-ES_tradnl" b="0" smtClean="0">
              <a:ea typeface="Arial" pitchFamily="34" charset="0"/>
            </a:endParaRPr>
          </a:p>
          <a:p>
            <a:pPr>
              <a:buFontTx/>
              <a:buChar char="•"/>
            </a:pPr>
            <a:endParaRPr lang="es-ES_tradnl" b="0" smtClean="0">
              <a:ea typeface="Arial" pitchFamily="34" charset="0"/>
            </a:endParaRPr>
          </a:p>
          <a:p>
            <a:r>
              <a:rPr lang="es-ES_tradnl" b="0" i="1" u="sng" smtClean="0">
                <a:ea typeface="Arial" pitchFamily="34" charset="0"/>
              </a:rPr>
              <a:t>Información adicional</a:t>
            </a:r>
            <a:endParaRPr lang="es-ES_tradnl" b="0" i="1" smtClean="0">
              <a:ea typeface="Arial" pitchFamily="34" charset="0"/>
            </a:endParaRPr>
          </a:p>
          <a:p>
            <a:r>
              <a:rPr lang="es-ES_tradnl" b="0" i="1" smtClean="0">
                <a:ea typeface="Arial" pitchFamily="34" charset="0"/>
              </a:rPr>
              <a:t>Ley @ stefan-boltzmann: A finales del siglo XIX los físicos Stefan y Boltzmann detectaron esta ley. Establece que el total de la energía radiada por un cuerpo es directamente proporcional a la temperatura misma del cuerpo. </a:t>
            </a:r>
          </a:p>
          <a:p>
            <a:r>
              <a:rPr lang="es-ES_tradnl" b="0" i="1" smtClean="0">
                <a:ea typeface="Arial" pitchFamily="34" charset="0"/>
              </a:rPr>
              <a:t/>
            </a:r>
            <a:br>
              <a:rPr lang="es-ES_tradnl" b="0" i="1" smtClean="0">
                <a:ea typeface="Arial" pitchFamily="34" charset="0"/>
              </a:rPr>
            </a:br>
            <a:r>
              <a:rPr lang="es-ES_tradnl" b="0" i="1" smtClean="0">
                <a:ea typeface="Arial" pitchFamily="34" charset="0"/>
              </a:rPr>
              <a:t>Aplicado al caso del planeta Tierra: Al entrar en la radiación solar que llega a la Tierra (-30% para el albedo, la cantidad de radiación solar que incide en el planeta se dispersa hacia el espacio sin absorción) en la ecuación de Stefan-Boltzmann , la temperatura de la Tierra se puede calcular, en teoría, a -18 °C.</a:t>
            </a:r>
          </a:p>
          <a:p>
            <a:r>
              <a:rPr lang="es-ES_tradnl" b="0" i="1" smtClean="0">
                <a:ea typeface="Arial" pitchFamily="34" charset="0"/>
              </a:rPr>
              <a:t>Sin embargo, la radiación desde la superficie de la Tierra es parcialmente absorbida por los gases de efecto invernadero en la atmósfera y radiada nuevamente en todas direcciones; una parte de ella regresa a la superficie terrestre. Así, (a) la radiación solar y (b) una gran ola de radiación golpean a la superficie de la Tierra. Más radiación llega a la superficie, y ésta tiene que emitir más radiación para lograr el equilibrio radiativo. Como resultado, la temperatura promedio de la superficie terrestre es de aproximadamente 15 °C. Por lo tanto, el efecto invernadero natural es responsable de la diferencia de 33 °C. (cf. Rahmstorf 2002: http://www.pik-potsdam.de/ ~ stefan / leser_antworten.html)</a:t>
            </a:r>
          </a:p>
          <a:p>
            <a:endParaRPr lang="es-ES_tradnl" b="0" i="1" smtClean="0">
              <a:ea typeface="Arial" pitchFamily="34" charset="0"/>
            </a:endParaRPr>
          </a:p>
          <a:p>
            <a:r>
              <a:rPr lang="es-ES_tradnl" b="0" i="1" smtClean="0">
                <a:ea typeface="Arial" pitchFamily="34" charset="0"/>
              </a:rPr>
              <a:t>@ sol: La Tierra está rodando alrededor del sol. Su exposición hacia el sol está cambiando en los llamados Ciclos de Milankovitch. Sin embargo, en la perspectiva a corto plazo, estos  no tienen un gran impacto en el clima global, pero sí en las estaciones. En la perspectiva a largo plazo, estos cambios en la exposición de la Tierra hacia el sol, influyen en la alternancia de las eras glaciales e interglaciares.</a:t>
            </a:r>
            <a:endParaRPr lang="es-ES_tradnl" b="0" smtClean="0">
              <a:ea typeface="Arial" pitchFamily="34" charset="0"/>
            </a:endParaRPr>
          </a:p>
        </p:txBody>
      </p:sp>
      <p:sp>
        <p:nvSpPr>
          <p:cNvPr id="53252" name="Foliennummernplatzhalter 3"/>
          <p:cNvSpPr>
            <a:spLocks noGrp="1"/>
          </p:cNvSpPr>
          <p:nvPr>
            <p:ph type="sldNum" sz="quarter" idx="5"/>
          </p:nvPr>
        </p:nvSpPr>
        <p:spPr/>
        <p:txBody>
          <a:bodyPr/>
          <a:lstStyle/>
          <a:p>
            <a:fld id="{2797889D-6170-4F25-A2FC-5A5E858048B7}" type="slidenum">
              <a:rPr lang="de-DE" smtClean="0"/>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3"/>
          <p:cNvSpPr>
            <a:spLocks noGrp="1" noRot="1" noChangeAspect="1" noTextEdit="1"/>
          </p:cNvSpPr>
          <p:nvPr>
            <p:ph type="sldImg"/>
          </p:nvPr>
        </p:nvSpPr>
        <p:spPr>
          <a:xfrm>
            <a:off x="546100" y="312738"/>
            <a:ext cx="5730875" cy="4297362"/>
          </a:xfrm>
          <a:ln/>
        </p:spPr>
      </p:sp>
      <p:sp>
        <p:nvSpPr>
          <p:cNvPr id="54275" name="Notizenplatzhalter 4"/>
          <p:cNvSpPr>
            <a:spLocks noGrp="1"/>
          </p:cNvSpPr>
          <p:nvPr>
            <p:ph type="body" idx="1"/>
          </p:nvPr>
        </p:nvSpPr>
        <p:spPr>
          <a:noFill/>
          <a:ln/>
        </p:spPr>
        <p:txBody>
          <a:bodyPr/>
          <a:lstStyle/>
          <a:p>
            <a:r>
              <a:rPr lang="es-MX" b="0" u="sng" smtClean="0">
                <a:ea typeface="Arial" pitchFamily="34" charset="0"/>
              </a:rPr>
              <a:t>Mensaje principal</a:t>
            </a:r>
          </a:p>
          <a:p>
            <a:pPr>
              <a:buFontTx/>
              <a:buChar char="•"/>
            </a:pPr>
            <a:r>
              <a:rPr lang="es-MX" b="0" smtClean="0">
                <a:ea typeface="Arial" pitchFamily="34" charset="0"/>
              </a:rPr>
              <a:t> El ciclo del carbono es uno de los principales procesos en el sistema de la Tierra (otro son, por ejemplo, el ciclo del agua)</a:t>
            </a:r>
          </a:p>
          <a:p>
            <a:pPr>
              <a:buFontTx/>
              <a:buChar char="•"/>
            </a:pPr>
            <a:endParaRPr lang="es-MX" b="0" smtClean="0">
              <a:ea typeface="Arial" pitchFamily="34" charset="0"/>
            </a:endParaRPr>
          </a:p>
          <a:p>
            <a:r>
              <a:rPr lang="es-MX" b="0" u="sng" smtClean="0">
                <a:ea typeface="Arial" pitchFamily="34" charset="0"/>
              </a:rPr>
              <a:t>Explicar</a:t>
            </a:r>
          </a:p>
          <a:p>
            <a:pPr>
              <a:buFontTx/>
              <a:buChar char="•"/>
            </a:pPr>
            <a:r>
              <a:rPr lang="es-MX" b="0" smtClean="0">
                <a:ea typeface="Arial" pitchFamily="34" charset="0"/>
              </a:rPr>
              <a:t>  Fuentes: La quema de combustibles fosiles y la deforestación añaden más carbono al previamente almacenado en el sistema (refiérase a </a:t>
            </a:r>
            <a:r>
              <a:rPr lang="es-MX" b="0" i="1" smtClean="0">
                <a:ea typeface="Arial" pitchFamily="34" charset="0"/>
              </a:rPr>
              <a:t>si hay tiempo</a:t>
            </a:r>
            <a:r>
              <a:rPr lang="es-MX" b="0" smtClean="0">
                <a:ea typeface="Arial" pitchFamily="34" charset="0"/>
              </a:rPr>
              <a:t>)</a:t>
            </a:r>
          </a:p>
          <a:p>
            <a:pPr>
              <a:buFontTx/>
              <a:buChar char="•"/>
            </a:pPr>
            <a:r>
              <a:rPr lang="es-MX" b="0" smtClean="0">
                <a:ea typeface="Arial" pitchFamily="34" charset="0"/>
              </a:rPr>
              <a:t>  Sumideros: Biomasa, océanos (refiérase a </a:t>
            </a:r>
            <a:r>
              <a:rPr lang="es-MX" b="0" i="1" smtClean="0">
                <a:ea typeface="Arial" pitchFamily="34" charset="0"/>
              </a:rPr>
              <a:t>si hay tiempo</a:t>
            </a:r>
            <a:r>
              <a:rPr lang="es-MX" b="0" smtClean="0">
                <a:ea typeface="Arial" pitchFamily="34" charset="0"/>
              </a:rPr>
              <a:t>)</a:t>
            </a:r>
          </a:p>
          <a:p>
            <a:pPr>
              <a:buFontTx/>
              <a:buChar char="•"/>
            </a:pPr>
            <a:endParaRPr lang="es-MX" b="0" smtClean="0">
              <a:ea typeface="Arial" pitchFamily="34" charset="0"/>
            </a:endParaRPr>
          </a:p>
          <a:p>
            <a:r>
              <a:rPr lang="es-MX" b="0" i="1" smtClean="0">
                <a:ea typeface="Arial" pitchFamily="34" charset="0"/>
              </a:rPr>
              <a:t>Si hay tiempo</a:t>
            </a:r>
          </a:p>
          <a:p>
            <a:pPr>
              <a:buFontTx/>
              <a:buChar char="•"/>
            </a:pPr>
            <a:r>
              <a:rPr lang="es-MX" b="0" smtClean="0">
                <a:ea typeface="Arial" pitchFamily="34" charset="0"/>
              </a:rPr>
              <a:t>Explicar detalladamente la capacidad de los océanos para secuestrar carbono, y que si se les calienta se convertirán en fuentes que ocasionarán un círculo vicioso del calentamiento global: por ejemplo, los cambios enla  atmósfera&gt; temperaturas más altas&gt; calentamiento de los océanos&gt; liberación de más CO</a:t>
            </a:r>
            <a:r>
              <a:rPr lang="es-MX" sz="900" b="0" smtClean="0">
                <a:ea typeface="Arial" pitchFamily="34" charset="0"/>
              </a:rPr>
              <a:t>2</a:t>
            </a:r>
            <a:endParaRPr lang="es-MX" b="0" smtClean="0">
              <a:ea typeface="Arial" pitchFamily="34" charset="0"/>
            </a:endParaRPr>
          </a:p>
          <a:p>
            <a:pPr>
              <a:buFontTx/>
              <a:buChar char="•"/>
            </a:pPr>
            <a:endParaRPr lang="en-GB" b="0" smtClean="0">
              <a:ea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endParaRPr lang="es-MX"/>
          </a:p>
        </p:txBody>
      </p:sp>
      <p:sp>
        <p:nvSpPr>
          <p:cNvPr id="5" name="Text Box 3"/>
          <p:cNvSpPr txBox="1">
            <a:spLocks noChangeArrowheads="1"/>
          </p:cNvSpPr>
          <p:nvPr/>
        </p:nvSpPr>
        <p:spPr bwMode="auto">
          <a:xfrm>
            <a:off x="6934200" y="6596063"/>
            <a:ext cx="1981200" cy="274637"/>
          </a:xfrm>
          <a:prstGeom prst="rect">
            <a:avLst/>
          </a:prstGeom>
          <a:noFill/>
          <a:ln>
            <a:noFill/>
          </a:ln>
          <a:extLst/>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defRPr/>
            </a:pPr>
            <a:fld id="{D2B6602F-63C2-4F33-8524-2A0E4082AFE2}" type="datetime1">
              <a:rPr lang="de-DE" sz="1200" b="0" smtClean="0">
                <a:solidFill>
                  <a:schemeClr val="bg1"/>
                </a:solidFill>
              </a:rPr>
              <a:pPr>
                <a:defRPr/>
              </a:pPr>
              <a:t>11.11.2013</a:t>
            </a:fld>
            <a:r>
              <a:rPr lang="de-DE" sz="1200" b="0" smtClean="0">
                <a:solidFill>
                  <a:schemeClr val="bg1"/>
                </a:solidFill>
              </a:rPr>
              <a:t>     Seite </a:t>
            </a:r>
            <a:fld id="{AB24A64D-EDA7-4FFA-A5B6-4A320402216A}" type="slidenum">
              <a:rPr lang="de-DE" sz="1200" b="0" smtClean="0">
                <a:solidFill>
                  <a:schemeClr val="bg1"/>
                </a:solidFill>
              </a:rPr>
              <a:pPr>
                <a:defRPr/>
              </a:pPr>
              <a:t>‹#›</a:t>
            </a:fld>
            <a:endParaRPr lang="de-DE" sz="1200" b="0" smtClean="0">
              <a:solidFill>
                <a:schemeClr val="bg1"/>
              </a:solidFill>
            </a:endParaRPr>
          </a:p>
        </p:txBody>
      </p:sp>
      <p:sp>
        <p:nvSpPr>
          <p:cNvPr id="6"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endParaRPr lang="en-BZ" sz="2400" b="0">
              <a:solidFill>
                <a:schemeClr val="tx1"/>
              </a:solidFill>
              <a:latin typeface="Times" pitchFamily="-101" charset="0"/>
            </a:endParaRPr>
          </a:p>
        </p:txBody>
      </p:sp>
      <p:sp>
        <p:nvSpPr>
          <p:cNvPr id="7" name="Line 6"/>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endParaRPr lang="de-DE"/>
          </a:p>
        </p:txBody>
      </p:sp>
      <p:pic>
        <p:nvPicPr>
          <p:cNvPr id="8" name="Picture 20"/>
          <p:cNvPicPr>
            <a:picLocks noChangeAspect="1" noChangeArrowheads="1"/>
          </p:cNvPicPr>
          <p:nvPr/>
        </p:nvPicPr>
        <p:blipFill>
          <a:blip r:embed="rId2"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9"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endParaRPr lang="es-MX"/>
          </a:p>
        </p:txBody>
      </p:sp>
      <p:sp>
        <p:nvSpPr>
          <p:cNvPr id="10"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endParaRPr lang="en-BZ" sz="2400" b="0">
              <a:solidFill>
                <a:schemeClr val="tx1"/>
              </a:solidFill>
              <a:latin typeface="Times" pitchFamily="-101" charset="0"/>
            </a:endParaRPr>
          </a:p>
        </p:txBody>
      </p:sp>
      <p:sp>
        <p:nvSpPr>
          <p:cNvPr id="11" name="Line 12"/>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endParaRPr lang="de-DE"/>
          </a:p>
        </p:txBody>
      </p:sp>
      <p:sp>
        <p:nvSpPr>
          <p:cNvPr id="12" name="Line 18"/>
          <p:cNvSpPr>
            <a:spLocks noChangeShapeType="1"/>
          </p:cNvSpPr>
          <p:nvPr/>
        </p:nvSpPr>
        <p:spPr bwMode="auto">
          <a:xfrm flipH="1">
            <a:off x="0" y="762000"/>
            <a:ext cx="9144000" cy="0"/>
          </a:xfrm>
          <a:prstGeom prst="line">
            <a:avLst/>
          </a:prstGeom>
          <a:noFill/>
          <a:ln w="3175">
            <a:solidFill>
              <a:srgbClr val="D9D9D9"/>
            </a:solidFill>
            <a:round/>
            <a:headEnd/>
            <a:tailEnd/>
          </a:ln>
        </p:spPr>
        <p:txBody>
          <a:bodyPr/>
          <a:lstStyle/>
          <a:p>
            <a:endParaRPr lang="de-DE"/>
          </a:p>
        </p:txBody>
      </p:sp>
      <p:pic>
        <p:nvPicPr>
          <p:cNvPr id="13" name="Picture 20" descr="Weltkugel_klein_neu.gif                                        0005A183jeany                          BB53F533:"/>
          <p:cNvPicPr>
            <a:picLocks noChangeAspect="1" noChangeArrowheads="1"/>
          </p:cNvPicPr>
          <p:nvPr/>
        </p:nvPicPr>
        <p:blipFill>
          <a:blip r:embed="rId3" cstate="print"/>
          <a:srcRect/>
          <a:stretch>
            <a:fillRect/>
          </a:stretch>
        </p:blipFill>
        <p:spPr bwMode="auto">
          <a:xfrm>
            <a:off x="7996238" y="0"/>
            <a:ext cx="1147762" cy="762000"/>
          </a:xfrm>
          <a:prstGeom prst="rect">
            <a:avLst/>
          </a:prstGeom>
          <a:noFill/>
          <a:ln w="9525">
            <a:noFill/>
            <a:miter lim="800000"/>
            <a:headEnd/>
            <a:tailEnd/>
          </a:ln>
        </p:spPr>
      </p:pic>
      <p:pic>
        <p:nvPicPr>
          <p:cNvPr id="14" name="Grafik 27" descr="gizlogo-unternehmen-de-rgb-300.jpg"/>
          <p:cNvPicPr>
            <a:picLocks noChangeAspect="1"/>
          </p:cNvPicPr>
          <p:nvPr userDrawn="1"/>
        </p:nvPicPr>
        <p:blipFill>
          <a:blip r:embed="rId4" cstate="print"/>
          <a:srcRect/>
          <a:stretch>
            <a:fillRect/>
          </a:stretch>
        </p:blipFill>
        <p:spPr bwMode="auto">
          <a:xfrm>
            <a:off x="292100" y="0"/>
            <a:ext cx="1798638" cy="749300"/>
          </a:xfrm>
          <a:prstGeom prst="rect">
            <a:avLst/>
          </a:prstGeom>
          <a:noFill/>
          <a:ln w="9525">
            <a:noFill/>
            <a:miter lim="800000"/>
            <a:headEnd/>
            <a:tailEnd/>
          </a:ln>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sz="3200"/>
            </a:lvl1pPr>
          </a:lstStyle>
          <a:p>
            <a:r>
              <a:rPr lang="de-DE" dirty="0" smtClean="0"/>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smtClean="0"/>
              <a:t>Formatvorlage des Untertitelmasters durch Klicken bearbeiten</a:t>
            </a:r>
            <a:endParaRPr lang="de-DE"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8388"/>
            <a:ext cx="7526338" cy="741362"/>
          </a:xfrm>
        </p:spPr>
        <p:txBody>
          <a:bodyPr anchor="b"/>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2008188"/>
            <a:ext cx="7526338" cy="4213225"/>
          </a:xfrm>
        </p:spPr>
        <p:txBody>
          <a:bodyPr/>
          <a:lstStyle>
            <a:lvl1pPr>
              <a:defRPr b="1">
                <a:solidFill>
                  <a:schemeClr val="tx1"/>
                </a:solidFill>
              </a:defRPr>
            </a:lvl1pPr>
            <a:lvl2pPr>
              <a:buClr>
                <a:srgbClr val="669900"/>
              </a:buClr>
              <a:defRPr sz="1800" b="1" baseline="0">
                <a:solidFill>
                  <a:schemeClr val="tx1"/>
                </a:solidFill>
              </a:defRPr>
            </a:lvl2pPr>
            <a:lvl3pPr>
              <a:defRPr sz="1800" baseline="0">
                <a:solidFill>
                  <a:schemeClr val="tx1"/>
                </a:solidFill>
              </a:defRPr>
            </a:lvl3pPr>
            <a:lvl4pPr>
              <a:defRPr sz="1600" baseline="0">
                <a:solidFill>
                  <a:schemeClr val="tx1"/>
                </a:solidFill>
              </a:defRPr>
            </a:lvl4pPr>
            <a:lvl5pPr>
              <a:defRPr sz="1600" baseline="0">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25"/>
          <p:cNvSpPr>
            <a:spLocks noGrp="1" noChangeArrowheads="1"/>
          </p:cNvSpPr>
          <p:nvPr>
            <p:ph type="ftr" sz="quarter" idx="10"/>
          </p:nvPr>
        </p:nvSpPr>
        <p:spPr/>
        <p:txBody>
          <a:bodyPr/>
          <a:lstStyle>
            <a:lvl1pPr>
              <a:defRPr/>
            </a:lvl1pPr>
          </a:lstStyle>
          <a:p>
            <a:pPr>
              <a:defRPr/>
            </a:pPr>
            <a:endParaRPr lang="en-BZ"/>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38EDD9E4-B0E4-4A13-9CAB-8B879DB35624}" type="datetime1">
              <a:rPr lang="de-DE"/>
              <a:pPr>
                <a:defRPr/>
              </a:pPr>
              <a:t>11.11.2013</a:t>
            </a:fld>
            <a:endParaRPr lang="de-DE"/>
          </a:p>
        </p:txBody>
      </p:sp>
      <p:sp>
        <p:nvSpPr>
          <p:cNvPr id="3"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endParaRPr lang="es-MX"/>
          </a:p>
        </p:txBody>
      </p:sp>
      <p:sp>
        <p:nvSpPr>
          <p:cNvPr id="1027" name="Text Box 3"/>
          <p:cNvSpPr txBox="1">
            <a:spLocks noChangeArrowheads="1"/>
          </p:cNvSpPr>
          <p:nvPr/>
        </p:nvSpPr>
        <p:spPr bwMode="auto">
          <a:xfrm>
            <a:off x="6934200" y="6596063"/>
            <a:ext cx="1981200" cy="274637"/>
          </a:xfrm>
          <a:prstGeom prst="rect">
            <a:avLst/>
          </a:prstGeom>
          <a:noFill/>
          <a:ln>
            <a:noFill/>
          </a:ln>
          <a:extLst/>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defRPr/>
            </a:pPr>
            <a:fld id="{2E85423E-29C0-4B43-ACFB-3078965EF6F7}" type="datetime1">
              <a:rPr lang="de-DE" sz="1200" b="0" smtClean="0">
                <a:solidFill>
                  <a:schemeClr val="bg1"/>
                </a:solidFill>
              </a:rPr>
              <a:pPr>
                <a:defRPr/>
              </a:pPr>
              <a:t>11.11.2013</a:t>
            </a:fld>
            <a:r>
              <a:rPr lang="de-DE" sz="1200" b="0" smtClean="0">
                <a:solidFill>
                  <a:schemeClr val="bg1"/>
                </a:solidFill>
              </a:rPr>
              <a:t>     Seite </a:t>
            </a:r>
            <a:fld id="{7AAB9F43-BA3C-4F89-8B84-69014BA3DB3F}" type="slidenum">
              <a:rPr lang="de-DE" sz="1200" b="0" smtClean="0">
                <a:solidFill>
                  <a:schemeClr val="bg1"/>
                </a:solidFill>
              </a:rPr>
              <a:pPr>
                <a:defRPr/>
              </a:pPr>
              <a:t>‹#›</a:t>
            </a:fld>
            <a:endParaRPr lang="de-DE" sz="1200" b="0" smtClean="0">
              <a:solidFill>
                <a:schemeClr val="bg1"/>
              </a:solidFill>
            </a:endParaRPr>
          </a:p>
        </p:txBody>
      </p:sp>
      <p:sp>
        <p:nvSpPr>
          <p:cNvPr id="1028"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endParaRPr lang="en-BZ" sz="2400" b="0">
              <a:solidFill>
                <a:schemeClr val="tx1"/>
              </a:solidFill>
              <a:latin typeface="Times" pitchFamily="-101" charset="0"/>
            </a:endParaRPr>
          </a:p>
        </p:txBody>
      </p:sp>
      <p:sp>
        <p:nvSpPr>
          <p:cNvPr id="1029" name="Line 6"/>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endParaRPr lang="de-DE"/>
          </a:p>
        </p:txBody>
      </p:sp>
      <p:pic>
        <p:nvPicPr>
          <p:cNvPr id="1030" name="Picture 7"/>
          <p:cNvPicPr>
            <a:picLocks noChangeAspect="1" noChangeArrowheads="1"/>
          </p:cNvPicPr>
          <p:nvPr/>
        </p:nvPicPr>
        <p:blipFill>
          <a:blip r:embed="rId5"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1031"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endParaRPr lang="es-MX"/>
          </a:p>
        </p:txBody>
      </p:sp>
      <p:sp>
        <p:nvSpPr>
          <p:cNvPr id="1032"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endParaRPr lang="en-BZ" sz="2400" b="0">
              <a:solidFill>
                <a:schemeClr val="tx1"/>
              </a:solidFill>
              <a:latin typeface="Times" pitchFamily="-101" charset="0"/>
            </a:endParaRPr>
          </a:p>
        </p:txBody>
      </p:sp>
      <p:sp>
        <p:nvSpPr>
          <p:cNvPr id="1033" name="Rectangle 15"/>
          <p:cNvSpPr>
            <a:spLocks noGrp="1" noChangeArrowheads="1"/>
          </p:cNvSpPr>
          <p:nvPr>
            <p:ph type="title"/>
          </p:nvPr>
        </p:nvSpPr>
        <p:spPr bwMode="auto">
          <a:xfrm>
            <a:off x="457200" y="1069975"/>
            <a:ext cx="7526338" cy="72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here to add title</a:t>
            </a:r>
            <a:br>
              <a:rPr lang="de-DE" smtClean="0"/>
            </a:br>
            <a:r>
              <a:rPr lang="de-DE" smtClean="0"/>
              <a:t>sd</a:t>
            </a:r>
          </a:p>
        </p:txBody>
      </p:sp>
      <p:sp>
        <p:nvSpPr>
          <p:cNvPr id="1034" name="Rectangle 16"/>
          <p:cNvSpPr>
            <a:spLocks noGrp="1" noChangeArrowheads="1"/>
          </p:cNvSpPr>
          <p:nvPr>
            <p:ph type="body" idx="1"/>
          </p:nvPr>
        </p:nvSpPr>
        <p:spPr bwMode="auto">
          <a:xfrm>
            <a:off x="457200" y="2008188"/>
            <a:ext cx="7526338" cy="4213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Erster satz hier</a:t>
            </a:r>
          </a:p>
          <a:p>
            <a:pPr lvl="1"/>
            <a:r>
              <a:rPr lang="de-DE" smtClean="0"/>
              <a:t>Click here to add text</a:t>
            </a:r>
          </a:p>
          <a:p>
            <a:pPr lvl="2"/>
            <a:r>
              <a:rPr lang="de-DE" smtClean="0"/>
              <a:t>Second layer</a:t>
            </a:r>
          </a:p>
          <a:p>
            <a:pPr lvl="3"/>
            <a:r>
              <a:rPr lang="de-DE" smtClean="0"/>
              <a:t>Third layer</a:t>
            </a:r>
          </a:p>
          <a:p>
            <a:pPr lvl="4"/>
            <a:r>
              <a:rPr lang="de-DE" smtClean="0"/>
              <a:t>Fourth layer</a:t>
            </a:r>
          </a:p>
        </p:txBody>
      </p:sp>
      <p:sp>
        <p:nvSpPr>
          <p:cNvPr id="75793" name="Rectangle 17"/>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defRPr>
            </a:lvl1pPr>
          </a:lstStyle>
          <a:p>
            <a:pPr>
              <a:defRPr/>
            </a:pPr>
            <a:fld id="{1FDDD2B2-B839-404C-9C2E-14BEB8A296AB}" type="datetime1">
              <a:rPr lang="de-DE"/>
              <a:pPr>
                <a:defRPr/>
              </a:pPr>
              <a:t>11.11.2013</a:t>
            </a:fld>
            <a:endParaRPr lang="de-DE"/>
          </a:p>
        </p:txBody>
      </p:sp>
      <p:sp>
        <p:nvSpPr>
          <p:cNvPr id="1036" name="Text Box 19"/>
          <p:cNvSpPr txBox="1">
            <a:spLocks noChangeArrowheads="1"/>
          </p:cNvSpPr>
          <p:nvPr/>
        </p:nvSpPr>
        <p:spPr bwMode="auto">
          <a:xfrm>
            <a:off x="7893050" y="6602413"/>
            <a:ext cx="927100" cy="277812"/>
          </a:xfrm>
          <a:prstGeom prst="rect">
            <a:avLst/>
          </a:prstGeom>
          <a:noFill/>
          <a:ln>
            <a:noFill/>
          </a:ln>
          <a:extLst/>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defRPr/>
            </a:pPr>
            <a:r>
              <a:rPr lang="de-DE" sz="1200" b="0" smtClean="0">
                <a:solidFill>
                  <a:schemeClr val="bg1"/>
                </a:solidFill>
              </a:rPr>
              <a:t>Page </a:t>
            </a:r>
            <a:fld id="{0C59127F-B128-431B-BBD8-6AF479920348}" type="slidenum">
              <a:rPr lang="de-DE" sz="1200" b="0" smtClean="0">
                <a:solidFill>
                  <a:schemeClr val="bg1"/>
                </a:solidFill>
              </a:rPr>
              <a:pPr>
                <a:defRPr/>
              </a:pPr>
              <a:t>‹#›</a:t>
            </a:fld>
            <a:endParaRPr lang="de-DE" sz="1200" b="0" smtClean="0">
              <a:solidFill>
                <a:schemeClr val="bg1"/>
              </a:solidFill>
            </a:endParaRPr>
          </a:p>
        </p:txBody>
      </p:sp>
      <p:sp>
        <p:nvSpPr>
          <p:cNvPr id="1037" name="Line 12"/>
          <p:cNvSpPr>
            <a:spLocks noChangeShapeType="1"/>
          </p:cNvSpPr>
          <p:nvPr/>
        </p:nvSpPr>
        <p:spPr bwMode="auto">
          <a:xfrm flipH="1">
            <a:off x="0" y="762000"/>
            <a:ext cx="9144000" cy="0"/>
          </a:xfrm>
          <a:prstGeom prst="line">
            <a:avLst/>
          </a:prstGeom>
          <a:noFill/>
          <a:ln w="3175">
            <a:solidFill>
              <a:srgbClr val="D9D9D9"/>
            </a:solidFill>
            <a:round/>
            <a:headEnd/>
            <a:tailEnd/>
          </a:ln>
        </p:spPr>
        <p:txBody>
          <a:bodyPr/>
          <a:lstStyle/>
          <a:p>
            <a:endParaRPr lang="de-DE"/>
          </a:p>
        </p:txBody>
      </p:sp>
      <p:pic>
        <p:nvPicPr>
          <p:cNvPr id="1038" name="Picture 23" descr="Weltkugel_klein_neu.gif                                        0005A183jeany                          BB53F533:"/>
          <p:cNvPicPr>
            <a:picLocks noChangeAspect="1" noChangeArrowheads="1"/>
          </p:cNvPicPr>
          <p:nvPr/>
        </p:nvPicPr>
        <p:blipFill>
          <a:blip r:embed="rId6" cstate="print"/>
          <a:srcRect/>
          <a:stretch>
            <a:fillRect/>
          </a:stretch>
        </p:blipFill>
        <p:spPr bwMode="auto">
          <a:xfrm>
            <a:off x="7996238" y="0"/>
            <a:ext cx="1147762" cy="762000"/>
          </a:xfrm>
          <a:prstGeom prst="rect">
            <a:avLst/>
          </a:prstGeom>
          <a:noFill/>
          <a:ln w="9525">
            <a:noFill/>
            <a:miter lim="800000"/>
            <a:headEnd/>
            <a:tailEnd/>
          </a:ln>
        </p:spPr>
      </p:pic>
      <p:sp>
        <p:nvSpPr>
          <p:cNvPr id="75801" name="Rectangle 25"/>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defRPr>
            </a:lvl1pPr>
          </a:lstStyle>
          <a:p>
            <a:pPr>
              <a:defRPr/>
            </a:pPr>
            <a:endParaRPr lang="en-BZ"/>
          </a:p>
        </p:txBody>
      </p:sp>
      <p:pic>
        <p:nvPicPr>
          <p:cNvPr id="1040" name="Grafik 16" descr="gizlogo-unternehmen-de-rgb-300.jpg"/>
          <p:cNvPicPr>
            <a:picLocks noChangeAspect="1"/>
          </p:cNvPicPr>
          <p:nvPr userDrawn="1"/>
        </p:nvPicPr>
        <p:blipFill>
          <a:blip r:embed="rId7" cstate="print"/>
          <a:srcRect/>
          <a:stretch>
            <a:fillRect/>
          </a:stretch>
        </p:blipFill>
        <p:spPr bwMode="auto">
          <a:xfrm>
            <a:off x="292100" y="0"/>
            <a:ext cx="1798638" cy="749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7" r:id="rId1"/>
    <p:sldLayoutId id="2147484118" r:id="rId2"/>
    <p:sldLayoutId id="2147484116" r:id="rId3"/>
  </p:sldLayoutIdLst>
  <p:transition/>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rgbClr val="669900"/>
          </a:solidFill>
          <a:latin typeface="+mj-lt"/>
          <a:ea typeface="ＭＳ Ｐゴシック" pitchFamily="-101" charset="-128"/>
          <a:cs typeface="ＭＳ Ｐゴシック" pitchFamily="-101" charset="-128"/>
        </a:defRPr>
      </a:lvl1pPr>
      <a:lvl2pPr algn="l" rtl="0" eaLnBrk="0" fontAlgn="base" hangingPunct="0">
        <a:spcBef>
          <a:spcPct val="0"/>
        </a:spcBef>
        <a:spcAft>
          <a:spcPct val="0"/>
        </a:spcAft>
        <a:defRPr sz="2400" b="1">
          <a:solidFill>
            <a:srgbClr val="669900"/>
          </a:solidFill>
          <a:latin typeface="Arial" charset="0"/>
          <a:ea typeface="ＭＳ Ｐゴシック" pitchFamily="-101" charset="-128"/>
          <a:cs typeface="ＭＳ Ｐゴシック" pitchFamily="-101" charset="-128"/>
        </a:defRPr>
      </a:lvl2pPr>
      <a:lvl3pPr algn="l" rtl="0" eaLnBrk="0" fontAlgn="base" hangingPunct="0">
        <a:spcBef>
          <a:spcPct val="0"/>
        </a:spcBef>
        <a:spcAft>
          <a:spcPct val="0"/>
        </a:spcAft>
        <a:defRPr sz="2400" b="1">
          <a:solidFill>
            <a:srgbClr val="669900"/>
          </a:solidFill>
          <a:latin typeface="Arial" charset="0"/>
          <a:ea typeface="ＭＳ Ｐゴシック" pitchFamily="-101" charset="-128"/>
          <a:cs typeface="ＭＳ Ｐゴシック" pitchFamily="-101" charset="-128"/>
        </a:defRPr>
      </a:lvl3pPr>
      <a:lvl4pPr algn="l" rtl="0" eaLnBrk="0" fontAlgn="base" hangingPunct="0">
        <a:spcBef>
          <a:spcPct val="0"/>
        </a:spcBef>
        <a:spcAft>
          <a:spcPct val="0"/>
        </a:spcAft>
        <a:defRPr sz="2400" b="1">
          <a:solidFill>
            <a:srgbClr val="669900"/>
          </a:solidFill>
          <a:latin typeface="Arial" charset="0"/>
          <a:ea typeface="ＭＳ Ｐゴシック" pitchFamily="-101" charset="-128"/>
          <a:cs typeface="ＭＳ Ｐゴシック" pitchFamily="-101" charset="-128"/>
        </a:defRPr>
      </a:lvl4pPr>
      <a:lvl5pPr algn="l" rtl="0" eaLnBrk="0" fontAlgn="base" hangingPunct="0">
        <a:spcBef>
          <a:spcPct val="0"/>
        </a:spcBef>
        <a:spcAft>
          <a:spcPct val="0"/>
        </a:spcAft>
        <a:defRPr sz="2400" b="1">
          <a:solidFill>
            <a:srgbClr val="669900"/>
          </a:solidFill>
          <a:latin typeface="Arial" charset="0"/>
          <a:ea typeface="ＭＳ Ｐゴシック" pitchFamily="-101" charset="-128"/>
          <a:cs typeface="ＭＳ Ｐゴシック" pitchFamily="-101" charset="-128"/>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rgbClr val="C80F0F"/>
        </a:buClr>
        <a:buFont typeface="Wingdings" pitchFamily="2" charset="2"/>
        <a:buChar char="•"/>
        <a:defRPr sz="2000" b="1">
          <a:solidFill>
            <a:schemeClr val="tx1"/>
          </a:solidFill>
          <a:latin typeface="+mn-lt"/>
          <a:ea typeface="ＭＳ Ｐゴシック" pitchFamily="-101" charset="-128"/>
          <a:cs typeface="ＭＳ Ｐゴシック" pitchFamily="-101" charset="-128"/>
        </a:defRPr>
      </a:lvl1pPr>
      <a:lvl2pPr marL="179388" indent="-179388" algn="l" rtl="0" eaLnBrk="0" fontAlgn="base" hangingPunct="0">
        <a:spcBef>
          <a:spcPct val="20000"/>
        </a:spcBef>
        <a:spcAft>
          <a:spcPct val="0"/>
        </a:spcAft>
        <a:buClr>
          <a:srgbClr val="669900"/>
        </a:buClr>
        <a:buFont typeface="Wingdings" pitchFamily="2" charset="2"/>
        <a:buChar char="§"/>
        <a:tabLst>
          <a:tab pos="2190750" algn="l"/>
        </a:tabLst>
        <a:defRPr sz="2800" b="1">
          <a:solidFill>
            <a:schemeClr val="tx1"/>
          </a:solidFill>
          <a:latin typeface="+mn-lt"/>
          <a:ea typeface="ＭＳ Ｐゴシック" pitchFamily="-101" charset="-128"/>
        </a:defRPr>
      </a:lvl2pPr>
      <a:lvl3pPr marL="358775" indent="-179388" algn="l" rtl="0" eaLnBrk="0" fontAlgn="base" hangingPunct="0">
        <a:spcBef>
          <a:spcPct val="20000"/>
        </a:spcBef>
        <a:spcAft>
          <a:spcPct val="0"/>
        </a:spcAft>
        <a:buClr>
          <a:srgbClr val="999999"/>
        </a:buClr>
        <a:buFont typeface="Wingdings" pitchFamily="2" charset="2"/>
        <a:buChar char="§"/>
        <a:tabLst>
          <a:tab pos="2190750" algn="l"/>
        </a:tabLst>
        <a:defRPr sz="2400">
          <a:solidFill>
            <a:schemeClr val="tx1"/>
          </a:solidFill>
          <a:latin typeface="+mn-lt"/>
          <a:ea typeface="ＭＳ Ｐゴシック" pitchFamily="-101" charset="-128"/>
        </a:defRPr>
      </a:lvl3pPr>
      <a:lvl4pPr marL="538163" indent="-179388" algn="l" rtl="0" eaLnBrk="0" fontAlgn="base" hangingPunct="0">
        <a:spcBef>
          <a:spcPct val="20000"/>
        </a:spcBef>
        <a:spcAft>
          <a:spcPct val="0"/>
        </a:spcAft>
        <a:buClr>
          <a:srgbClr val="C80F0F"/>
        </a:buClr>
        <a:buChar char="-"/>
        <a:tabLst>
          <a:tab pos="2190750" algn="l"/>
        </a:tabLst>
        <a:defRPr sz="1600">
          <a:solidFill>
            <a:schemeClr val="tx1"/>
          </a:solidFill>
          <a:latin typeface="+mn-lt"/>
          <a:ea typeface="ＭＳ Ｐゴシック" pitchFamily="-101" charset="-128"/>
        </a:defRPr>
      </a:lvl4pPr>
      <a:lvl5pPr marL="717550" indent="-179388" algn="l" rtl="0" eaLnBrk="0" fontAlgn="base" hangingPunct="0">
        <a:spcBef>
          <a:spcPct val="20000"/>
        </a:spcBef>
        <a:spcAft>
          <a:spcPct val="0"/>
        </a:spcAft>
        <a:buClr>
          <a:schemeClr val="tx1"/>
        </a:buClr>
        <a:buChar char="-"/>
        <a:defRPr sz="1600">
          <a:solidFill>
            <a:schemeClr val="tx1"/>
          </a:solidFill>
          <a:latin typeface="+mn-lt"/>
          <a:ea typeface="ＭＳ Ｐゴシック" pitchFamily="-101" charset="-128"/>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ema.bonn.de/klima/bilder/800px-Vostok_Petit_data_svg.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esrl.noaa.gov/gmd/ccgg/trend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maps.grida.no/go/graphic/world-greenhouse-gas-emissions-by-sector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0.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krz.de/bilder/bilder-klimaforschung/T2M_A1B_2030_2060_2085ano1961-1990_globe_en.jpg" TargetMode="External"/><Relationship Id="rId5" Type="http://schemas.openxmlformats.org/officeDocument/2006/relationships/hyperlink" Target="http://www.wmo.int/pages/themes/climate/images/figures/ClimateModelnesting.jpg" TargetMode="External"/><Relationship Id="rId10" Type="http://schemas.openxmlformats.org/officeDocument/2006/relationships/image" Target="../media/image24.jpeg"/><Relationship Id="rId4" Type="http://schemas.openxmlformats.org/officeDocument/2006/relationships/hyperlink" Target="http://upload.wikimedia.org/wikipedia/commons/thumb/4/4a/Global_Atmospheric_Model.jpg/350px-Global_Atmospheric_Model.jpg" TargetMode="External"/><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grida.no/publications/other/ipcc_sr/?src=/climate/ipcc/emission/008.htm" TargetMode="External"/><Relationship Id="rId4" Type="http://schemas.openxmlformats.org/officeDocument/2006/relationships/hyperlink" Target="http://www.bom.gov.au/info/climate/change/gallery/images/74.gi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giz.d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wmo.int/pages/themes/climate/images/figures/Climatemodelresolutions.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www.ipcc-data.org/ddc_gcm_guide.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wmo.int/pages/themes/climate/images/figures/ClimateModelnesting.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artholomewmaps.com/fragileearthnew/inside_the_book.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hyperlink" Target="http://ocrl.kordi.re.kr/directory/20021224e.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sz="quarter"/>
          </p:nvPr>
        </p:nvSpPr>
        <p:spPr>
          <a:xfrm>
            <a:off x="1039813" y="1993900"/>
            <a:ext cx="7034212" cy="1143000"/>
          </a:xfrm>
        </p:spPr>
        <p:txBody>
          <a:bodyPr/>
          <a:lstStyle/>
          <a:p>
            <a:r>
              <a:rPr lang="es-MX" smtClean="0">
                <a:ea typeface="ＭＳ Ｐゴシック" pitchFamily="34" charset="-128"/>
              </a:rPr>
              <a:t>Comprender la Ciencia del Clima</a:t>
            </a:r>
          </a:p>
        </p:txBody>
      </p:sp>
      <p:pic>
        <p:nvPicPr>
          <p:cNvPr id="4099" name="Grafik 9" descr="balken2.tif"/>
          <p:cNvPicPr>
            <a:picLocks noChangeAspect="1"/>
          </p:cNvPicPr>
          <p:nvPr/>
        </p:nvPicPr>
        <p:blipFill>
          <a:blip r:embed="rId3" cstate="print"/>
          <a:srcRect/>
          <a:stretch>
            <a:fillRect/>
          </a:stretch>
        </p:blipFill>
        <p:spPr bwMode="auto">
          <a:xfrm>
            <a:off x="7931150" y="4981575"/>
            <a:ext cx="563563" cy="1735138"/>
          </a:xfrm>
          <a:prstGeom prst="rect">
            <a:avLst/>
          </a:prstGeom>
          <a:noFill/>
          <a:ln w="9525">
            <a:noFill/>
            <a:miter lim="800000"/>
            <a:headEnd/>
            <a:tailEnd/>
          </a:ln>
        </p:spPr>
      </p:pic>
      <p:pic>
        <p:nvPicPr>
          <p:cNvPr id="4100" name="Grafik 14" descr="balken8.tif"/>
          <p:cNvPicPr>
            <a:picLocks noChangeAspect="1"/>
          </p:cNvPicPr>
          <p:nvPr/>
        </p:nvPicPr>
        <p:blipFill>
          <a:blip r:embed="rId4" cstate="print"/>
          <a:srcRect/>
          <a:stretch>
            <a:fillRect/>
          </a:stretch>
        </p:blipFill>
        <p:spPr bwMode="auto">
          <a:xfrm>
            <a:off x="8566150" y="2360613"/>
            <a:ext cx="577850" cy="4356100"/>
          </a:xfrm>
          <a:prstGeom prst="rect">
            <a:avLst/>
          </a:prstGeom>
          <a:noFill/>
          <a:ln w="9525">
            <a:noFill/>
            <a:miter lim="800000"/>
            <a:headEnd/>
            <a:tailEnd/>
          </a:ln>
        </p:spPr>
      </p:pic>
      <p:pic>
        <p:nvPicPr>
          <p:cNvPr id="4101" name="Grafik 15" descr="balken13.tif"/>
          <p:cNvPicPr>
            <a:picLocks noChangeAspect="1"/>
          </p:cNvPicPr>
          <p:nvPr/>
        </p:nvPicPr>
        <p:blipFill>
          <a:blip r:embed="rId5" cstate="print"/>
          <a:srcRect/>
          <a:stretch>
            <a:fillRect/>
          </a:stretch>
        </p:blipFill>
        <p:spPr bwMode="auto">
          <a:xfrm>
            <a:off x="7127875" y="2792413"/>
            <a:ext cx="701675" cy="3924300"/>
          </a:xfrm>
          <a:prstGeom prst="rect">
            <a:avLst/>
          </a:prstGeom>
          <a:noFill/>
          <a:ln w="9525">
            <a:noFill/>
            <a:miter lim="800000"/>
            <a:headEnd/>
            <a:tailEnd/>
          </a:ln>
        </p:spPr>
      </p:pic>
      <p:pic>
        <p:nvPicPr>
          <p:cNvPr id="4102" name="Grafik 16" descr="balken14.tif"/>
          <p:cNvPicPr>
            <a:picLocks noChangeAspect="1"/>
          </p:cNvPicPr>
          <p:nvPr/>
        </p:nvPicPr>
        <p:blipFill>
          <a:blip r:embed="rId6" cstate="print"/>
          <a:srcRect/>
          <a:stretch>
            <a:fillRect/>
          </a:stretch>
        </p:blipFill>
        <p:spPr bwMode="auto">
          <a:xfrm>
            <a:off x="6407150" y="4392613"/>
            <a:ext cx="860425" cy="2324100"/>
          </a:xfrm>
          <a:prstGeom prst="rect">
            <a:avLst/>
          </a:prstGeom>
          <a:noFill/>
          <a:ln w="9525">
            <a:noFill/>
            <a:miter lim="800000"/>
            <a:headEnd/>
            <a:tailEnd/>
          </a:ln>
        </p:spPr>
      </p:pic>
      <p:grpSp>
        <p:nvGrpSpPr>
          <p:cNvPr id="17" name="Group 16"/>
          <p:cNvGrpSpPr/>
          <p:nvPr/>
        </p:nvGrpSpPr>
        <p:grpSpPr>
          <a:xfrm>
            <a:off x="166260" y="5085184"/>
            <a:ext cx="6062765" cy="1517493"/>
            <a:chOff x="344385" y="4954559"/>
            <a:chExt cx="6062765" cy="1517493"/>
          </a:xfrm>
        </p:grpSpPr>
        <p:pic>
          <p:nvPicPr>
            <p:cNvPr id="18" name="Grafik 30"/>
            <p:cNvPicPr>
              <a:picLocks noChangeAspect="1"/>
            </p:cNvPicPr>
            <p:nvPr/>
          </p:nvPicPr>
          <p:blipFill rotWithShape="1">
            <a:blip r:embed="rId7" cstate="print">
              <a:extLst>
                <a:ext uri="{28A0092B-C50C-407E-A947-70E740481C1C}">
                  <a14:useLocalDpi xmlns:a14="http://schemas.microsoft.com/office/drawing/2010/main" val="0"/>
                </a:ext>
              </a:extLst>
            </a:blip>
            <a:srcRect l="9742" r="2241" b="11460"/>
            <a:stretch/>
          </p:blipFill>
          <p:spPr bwMode="auto">
            <a:xfrm>
              <a:off x="344385" y="5076575"/>
              <a:ext cx="3111330" cy="108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b="8197"/>
            <a:stretch/>
          </p:blipFill>
          <p:spPr>
            <a:xfrm>
              <a:off x="3308120" y="4954559"/>
              <a:ext cx="3099030" cy="1517493"/>
            </a:xfrm>
            <a:prstGeom prst="rect">
              <a:avLst/>
            </a:prstGeom>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de-DE" smtClean="0">
                <a:ea typeface="ＭＳ Ｐゴシック" pitchFamily="34" charset="-128"/>
              </a:rPr>
              <a:t>Enfrentar el escepticismo: ¿El cambio climático reciente es natural o antropogénico? 		-I</a:t>
            </a:r>
            <a:endParaRPr lang="en-US" smtClean="0">
              <a:ea typeface="ＭＳ Ｐゴシック" pitchFamily="34" charset="-128"/>
            </a:endParaRPr>
          </a:p>
        </p:txBody>
      </p:sp>
      <p:sp>
        <p:nvSpPr>
          <p:cNvPr id="13315" name="Rectangle 3"/>
          <p:cNvSpPr>
            <a:spLocks noChangeArrowheads="1"/>
          </p:cNvSpPr>
          <p:nvPr/>
        </p:nvSpPr>
        <p:spPr bwMode="auto">
          <a:xfrm rot="-5400000">
            <a:off x="6057107" y="3445669"/>
            <a:ext cx="5365750" cy="236537"/>
          </a:xfrm>
          <a:prstGeom prst="rect">
            <a:avLst/>
          </a:prstGeom>
          <a:noFill/>
          <a:ln w="9525">
            <a:noFill/>
            <a:miter lim="800000"/>
            <a:headEnd/>
            <a:tailEnd/>
          </a:ln>
        </p:spPr>
        <p:txBody>
          <a:bodyPr anchor="ctr">
            <a:spAutoFit/>
          </a:bodyPr>
          <a:lstStyle/>
          <a:p>
            <a:pPr lvl="1"/>
            <a:r>
              <a:rPr lang="en-US" sz="900" i="1">
                <a:solidFill>
                  <a:srgbClr val="7F7F7F"/>
                </a:solidFill>
              </a:rPr>
              <a:t>Fuente: </a:t>
            </a:r>
            <a:r>
              <a:rPr lang="en-US" sz="900" i="1">
                <a:solidFill>
                  <a:srgbClr val="7F7F7F"/>
                </a:solidFill>
                <a:hlinkClick r:id="rId3"/>
              </a:rPr>
              <a:t>http://ema.bonn.de/klima/bilder/800px-Vostok_Petit_data_svg.png</a:t>
            </a:r>
            <a:r>
              <a:rPr lang="en-US" sz="900" i="1">
                <a:solidFill>
                  <a:srgbClr val="7F7F7F"/>
                </a:solidFill>
              </a:rPr>
              <a:t> </a:t>
            </a:r>
          </a:p>
        </p:txBody>
      </p:sp>
      <p:grpSp>
        <p:nvGrpSpPr>
          <p:cNvPr id="13316" name="Group 10"/>
          <p:cNvGrpSpPr>
            <a:grpSpLocks/>
          </p:cNvGrpSpPr>
          <p:nvPr/>
        </p:nvGrpSpPr>
        <p:grpSpPr bwMode="auto">
          <a:xfrm>
            <a:off x="171450" y="2014538"/>
            <a:ext cx="7812088" cy="3957637"/>
            <a:chOff x="171450" y="2014538"/>
            <a:chExt cx="7812088" cy="3957637"/>
          </a:xfrm>
        </p:grpSpPr>
        <p:grpSp>
          <p:nvGrpSpPr>
            <p:cNvPr id="13318" name="Gruppieren 9"/>
            <p:cNvGrpSpPr>
              <a:grpSpLocks/>
            </p:cNvGrpSpPr>
            <p:nvPr/>
          </p:nvGrpSpPr>
          <p:grpSpPr bwMode="auto">
            <a:xfrm>
              <a:off x="171450" y="2014538"/>
              <a:ext cx="7812088" cy="3957637"/>
              <a:chOff x="171201" y="2014538"/>
              <a:chExt cx="7812337" cy="3957769"/>
            </a:xfrm>
          </p:grpSpPr>
          <p:pic>
            <p:nvPicPr>
              <p:cNvPr id="13321" name="Grafik 5" descr="ice core drills_2.png"/>
              <p:cNvPicPr>
                <a:picLocks noChangeAspect="1"/>
              </p:cNvPicPr>
              <p:nvPr/>
            </p:nvPicPr>
            <p:blipFill>
              <a:blip r:embed="rId4" cstate="print"/>
              <a:srcRect/>
              <a:stretch>
                <a:fillRect/>
              </a:stretch>
            </p:blipFill>
            <p:spPr bwMode="auto">
              <a:xfrm>
                <a:off x="676904" y="2014538"/>
                <a:ext cx="7306634" cy="3707629"/>
              </a:xfrm>
              <a:prstGeom prst="rect">
                <a:avLst/>
              </a:prstGeom>
              <a:noFill/>
              <a:ln w="9525">
                <a:noFill/>
                <a:miter lim="800000"/>
                <a:headEnd/>
                <a:tailEnd/>
              </a:ln>
            </p:spPr>
          </p:pic>
          <p:sp>
            <p:nvSpPr>
              <p:cNvPr id="13322" name="Textfeld 6"/>
              <p:cNvSpPr txBox="1">
                <a:spLocks noChangeArrowheads="1"/>
              </p:cNvSpPr>
              <p:nvPr/>
            </p:nvSpPr>
            <p:spPr bwMode="auto">
              <a:xfrm>
                <a:off x="1056681" y="5664530"/>
                <a:ext cx="6127892" cy="307777"/>
              </a:xfrm>
              <a:prstGeom prst="rect">
                <a:avLst/>
              </a:prstGeom>
              <a:solidFill>
                <a:schemeClr val="bg1"/>
              </a:solidFill>
              <a:ln w="9525">
                <a:noFill/>
                <a:miter lim="800000"/>
                <a:headEnd/>
                <a:tailEnd/>
              </a:ln>
            </p:spPr>
            <p:txBody>
              <a:bodyPr>
                <a:spAutoFit/>
              </a:bodyPr>
              <a:lstStyle/>
              <a:p>
                <a:r>
                  <a:rPr lang="de-DE" sz="1400">
                    <a:solidFill>
                      <a:schemeClr val="tx1"/>
                    </a:solidFill>
                  </a:rPr>
                  <a:t>Actualmente         </a:t>
                </a:r>
                <a:r>
                  <a:rPr lang="de-DE" sz="1400">
                    <a:solidFill>
                      <a:schemeClr val="tx1"/>
                    </a:solidFill>
                    <a:sym typeface="Wingdings" pitchFamily="2" charset="2"/>
                  </a:rPr>
                  <a:t></a:t>
                </a:r>
                <a:r>
                  <a:rPr lang="de-DE" sz="1400">
                    <a:solidFill>
                      <a:schemeClr val="tx1"/>
                    </a:solidFill>
                  </a:rPr>
                  <a:t>          hace miles de años</a:t>
                </a:r>
                <a:endParaRPr lang="de-DE">
                  <a:solidFill>
                    <a:schemeClr val="tx1"/>
                  </a:solidFill>
                </a:endParaRPr>
              </a:p>
            </p:txBody>
          </p:sp>
          <p:sp>
            <p:nvSpPr>
              <p:cNvPr id="13323" name="Textfeld 7"/>
              <p:cNvSpPr txBox="1">
                <a:spLocks noChangeArrowheads="1"/>
              </p:cNvSpPr>
              <p:nvPr/>
            </p:nvSpPr>
            <p:spPr bwMode="auto">
              <a:xfrm>
                <a:off x="171201" y="4558146"/>
                <a:ext cx="666997" cy="307777"/>
              </a:xfrm>
              <a:prstGeom prst="rect">
                <a:avLst/>
              </a:prstGeom>
              <a:solidFill>
                <a:schemeClr val="bg1"/>
              </a:solidFill>
              <a:ln w="9525">
                <a:noFill/>
                <a:miter lim="800000"/>
                <a:headEnd/>
                <a:tailEnd/>
              </a:ln>
            </p:spPr>
            <p:txBody>
              <a:bodyPr>
                <a:spAutoFit/>
              </a:bodyPr>
              <a:lstStyle/>
              <a:p>
                <a:r>
                  <a:rPr lang="de-DE" sz="1400">
                    <a:solidFill>
                      <a:schemeClr val="tx1"/>
                    </a:solidFill>
                  </a:rPr>
                  <a:t>ppmv</a:t>
                </a:r>
                <a:endParaRPr lang="de-DE">
                  <a:solidFill>
                    <a:schemeClr val="tx1"/>
                  </a:solidFill>
                </a:endParaRPr>
              </a:p>
            </p:txBody>
          </p:sp>
          <p:sp>
            <p:nvSpPr>
              <p:cNvPr id="13324" name="Textfeld 8"/>
              <p:cNvSpPr txBox="1">
                <a:spLocks noChangeArrowheads="1"/>
              </p:cNvSpPr>
              <p:nvPr/>
            </p:nvSpPr>
            <p:spPr bwMode="auto">
              <a:xfrm>
                <a:off x="457200" y="2643847"/>
                <a:ext cx="443345" cy="307777"/>
              </a:xfrm>
              <a:prstGeom prst="rect">
                <a:avLst/>
              </a:prstGeom>
              <a:solidFill>
                <a:schemeClr val="bg1"/>
              </a:solidFill>
              <a:ln w="9525">
                <a:noFill/>
                <a:miter lim="800000"/>
                <a:headEnd/>
                <a:tailEnd/>
              </a:ln>
            </p:spPr>
            <p:txBody>
              <a:bodyPr>
                <a:spAutoFit/>
              </a:bodyPr>
              <a:lstStyle/>
              <a:p>
                <a:r>
                  <a:rPr lang="de-DE" sz="1400">
                    <a:solidFill>
                      <a:schemeClr val="tx1"/>
                    </a:solidFill>
                  </a:rPr>
                  <a:t>°C</a:t>
                </a:r>
                <a:endParaRPr lang="de-DE">
                  <a:solidFill>
                    <a:schemeClr val="tx1"/>
                  </a:solidFill>
                </a:endParaRPr>
              </a:p>
            </p:txBody>
          </p:sp>
        </p:grpSp>
        <p:sp>
          <p:nvSpPr>
            <p:cNvPr id="13319" name="8 CuadroTexto"/>
            <p:cNvSpPr txBox="1">
              <a:spLocks noChangeArrowheads="1"/>
            </p:cNvSpPr>
            <p:nvPr/>
          </p:nvSpPr>
          <p:spPr bwMode="auto">
            <a:xfrm>
              <a:off x="5686425" y="2076450"/>
              <a:ext cx="1819275" cy="215444"/>
            </a:xfrm>
            <a:prstGeom prst="rect">
              <a:avLst/>
            </a:prstGeom>
            <a:solidFill>
              <a:schemeClr val="bg1"/>
            </a:solidFill>
            <a:ln w="9525">
              <a:noFill/>
              <a:miter lim="800000"/>
              <a:headEnd/>
              <a:tailEnd/>
            </a:ln>
          </p:spPr>
          <p:txBody>
            <a:bodyPr>
              <a:spAutoFit/>
            </a:bodyPr>
            <a:lstStyle/>
            <a:p>
              <a:r>
                <a:rPr lang="es-MX" sz="800">
                  <a:solidFill>
                    <a:schemeClr val="tx1"/>
                  </a:solidFill>
                </a:rPr>
                <a:t>Variación en la temperatura    (AT)</a:t>
              </a:r>
            </a:p>
          </p:txBody>
        </p:sp>
        <p:sp>
          <p:nvSpPr>
            <p:cNvPr id="13320" name="10 CuadroTexto"/>
            <p:cNvSpPr txBox="1">
              <a:spLocks noChangeArrowheads="1"/>
            </p:cNvSpPr>
            <p:nvPr/>
          </p:nvSpPr>
          <p:spPr bwMode="auto">
            <a:xfrm>
              <a:off x="6362700" y="3981450"/>
              <a:ext cx="1152525" cy="215900"/>
            </a:xfrm>
            <a:prstGeom prst="rect">
              <a:avLst/>
            </a:prstGeom>
            <a:solidFill>
              <a:schemeClr val="bg1"/>
            </a:solidFill>
            <a:ln w="9525">
              <a:noFill/>
              <a:miter lim="800000"/>
              <a:headEnd/>
              <a:tailEnd/>
            </a:ln>
          </p:spPr>
          <p:txBody>
            <a:bodyPr>
              <a:spAutoFit/>
            </a:bodyPr>
            <a:lstStyle/>
            <a:p>
              <a:r>
                <a:rPr lang="es-MX" sz="800">
                  <a:solidFill>
                    <a:schemeClr val="tx1"/>
                  </a:solidFill>
                </a:rPr>
                <a:t>Dióxido de carbono</a:t>
              </a:r>
            </a:p>
          </p:txBody>
        </p:sp>
      </p:grpSp>
      <p:sp>
        <p:nvSpPr>
          <p:cNvPr id="12" name="TextBox 11"/>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10</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de-DE" smtClean="0">
                <a:ea typeface="ＭＳ Ｐゴシック" pitchFamily="34" charset="-128"/>
              </a:rPr>
              <a:t>Enfrentar el escepticismo: ¿El cambio climático reciente es natural o antropogénico? 		-II</a:t>
            </a:r>
            <a:endParaRPr lang="en-US" smtClean="0">
              <a:ea typeface="ＭＳ Ｐゴシック" pitchFamily="34" charset="-128"/>
            </a:endParaRPr>
          </a:p>
        </p:txBody>
      </p:sp>
      <p:sp>
        <p:nvSpPr>
          <p:cNvPr id="14339" name="Rectangle 2"/>
          <p:cNvSpPr>
            <a:spLocks noChangeArrowheads="1"/>
          </p:cNvSpPr>
          <p:nvPr/>
        </p:nvSpPr>
        <p:spPr bwMode="auto">
          <a:xfrm>
            <a:off x="5943600" y="6246813"/>
            <a:ext cx="2998788" cy="368300"/>
          </a:xfrm>
          <a:prstGeom prst="rect">
            <a:avLst/>
          </a:prstGeom>
          <a:noFill/>
          <a:ln w="9525">
            <a:noFill/>
            <a:miter lim="800000"/>
            <a:headEnd/>
            <a:tailEnd/>
          </a:ln>
        </p:spPr>
        <p:txBody>
          <a:bodyPr anchor="ctr">
            <a:spAutoFit/>
          </a:bodyPr>
          <a:lstStyle/>
          <a:p>
            <a:pPr algn="r" defTabSz="1279525" eaLnBrk="0" hangingPunct="0"/>
            <a:r>
              <a:rPr lang="en-GB" sz="900" i="1">
                <a:solidFill>
                  <a:srgbClr val="7F7F7F"/>
                </a:solidFill>
              </a:rPr>
              <a:t>Fuente: Informe de Desarrollo Mundial 2010. p 4; </a:t>
            </a:r>
          </a:p>
          <a:p>
            <a:pPr algn="r" defTabSz="1279525" eaLnBrk="0" hangingPunct="0"/>
            <a:r>
              <a:rPr lang="en-GB" sz="900" i="1">
                <a:solidFill>
                  <a:srgbClr val="7F7F7F"/>
                </a:solidFill>
                <a:hlinkClick r:id="rId3"/>
              </a:rPr>
              <a:t>http://www.esrl.noaa.gov/gmd/ccgg/trends/</a:t>
            </a:r>
            <a:r>
              <a:rPr lang="en-GB" sz="900" i="1">
                <a:solidFill>
                  <a:srgbClr val="7F7F7F"/>
                </a:solidFill>
              </a:rPr>
              <a:t> </a:t>
            </a:r>
          </a:p>
        </p:txBody>
      </p:sp>
      <p:grpSp>
        <p:nvGrpSpPr>
          <p:cNvPr id="14340" name="Group 14"/>
          <p:cNvGrpSpPr>
            <a:grpSpLocks/>
          </p:cNvGrpSpPr>
          <p:nvPr/>
        </p:nvGrpSpPr>
        <p:grpSpPr bwMode="auto">
          <a:xfrm>
            <a:off x="379413" y="2019300"/>
            <a:ext cx="7102475" cy="4211638"/>
            <a:chOff x="379413" y="2019300"/>
            <a:chExt cx="7102475" cy="4211638"/>
          </a:xfrm>
        </p:grpSpPr>
        <p:grpSp>
          <p:nvGrpSpPr>
            <p:cNvPr id="14342" name="Gruppieren 9"/>
            <p:cNvGrpSpPr>
              <a:grpSpLocks/>
            </p:cNvGrpSpPr>
            <p:nvPr/>
          </p:nvGrpSpPr>
          <p:grpSpPr bwMode="auto">
            <a:xfrm>
              <a:off x="379413" y="2085975"/>
              <a:ext cx="7102475" cy="4006850"/>
              <a:chOff x="457200" y="1820715"/>
              <a:chExt cx="7943850" cy="4865780"/>
            </a:xfrm>
          </p:grpSpPr>
          <p:pic>
            <p:nvPicPr>
              <p:cNvPr id="14348" name="Picture 2" descr="ftp://ftp.worldbank.org/Stephen%20McGroarty/WDR10_figures/WDR10_JPGs/WDR10_OVJPGs/WDR10_FOV04.jpg"/>
              <p:cNvPicPr>
                <a:picLocks noChangeAspect="1" noChangeArrowheads="1"/>
              </p:cNvPicPr>
              <p:nvPr/>
            </p:nvPicPr>
            <p:blipFill>
              <a:blip r:embed="rId4" cstate="print"/>
              <a:srcRect/>
              <a:stretch>
                <a:fillRect/>
              </a:stretch>
            </p:blipFill>
            <p:spPr bwMode="auto">
              <a:xfrm>
                <a:off x="703833" y="1820715"/>
                <a:ext cx="6871329" cy="4865780"/>
              </a:xfrm>
              <a:prstGeom prst="rect">
                <a:avLst/>
              </a:prstGeom>
              <a:noFill/>
              <a:ln w="9525">
                <a:noFill/>
                <a:miter lim="800000"/>
                <a:headEnd/>
                <a:tailEnd/>
              </a:ln>
            </p:spPr>
          </p:pic>
          <p:grpSp>
            <p:nvGrpSpPr>
              <p:cNvPr id="14349" name="Gruppieren 13"/>
              <p:cNvGrpSpPr>
                <a:grpSpLocks/>
              </p:cNvGrpSpPr>
              <p:nvPr/>
            </p:nvGrpSpPr>
            <p:grpSpPr bwMode="auto">
              <a:xfrm>
                <a:off x="457200" y="3688758"/>
                <a:ext cx="7943850" cy="890800"/>
                <a:chOff x="209550" y="3502121"/>
                <a:chExt cx="7943850" cy="890800"/>
              </a:xfrm>
            </p:grpSpPr>
            <p:cxnSp>
              <p:nvCxnSpPr>
                <p:cNvPr id="14350" name="Gerade Verbindung 8"/>
                <p:cNvCxnSpPr>
                  <a:cxnSpLocks noChangeShapeType="1"/>
                </p:cNvCxnSpPr>
                <p:nvPr/>
              </p:nvCxnSpPr>
              <p:spPr bwMode="auto">
                <a:xfrm flipV="1">
                  <a:off x="209550" y="4316722"/>
                  <a:ext cx="7943850" cy="76199"/>
                </a:xfrm>
                <a:prstGeom prst="line">
                  <a:avLst/>
                </a:prstGeom>
                <a:noFill/>
                <a:ln w="38100">
                  <a:solidFill>
                    <a:srgbClr val="FFC000"/>
                  </a:solidFill>
                  <a:prstDash val="lgDash"/>
                  <a:round/>
                  <a:headEnd/>
                  <a:tailEnd/>
                </a:ln>
              </p:spPr>
            </p:cxnSp>
            <p:sp>
              <p:nvSpPr>
                <p:cNvPr id="13" name="Textfeld 12"/>
                <p:cNvSpPr txBox="1"/>
                <p:nvPr/>
              </p:nvSpPr>
              <p:spPr>
                <a:xfrm>
                  <a:off x="1028082" y="3502122"/>
                  <a:ext cx="2453822" cy="784616"/>
                </a:xfrm>
                <a:prstGeom prst="rect">
                  <a:avLst/>
                </a:prstGeom>
                <a:solidFill>
                  <a:schemeClr val="bg1">
                    <a:lumMod val="50000"/>
                  </a:schemeClr>
                </a:solidFill>
              </p:spPr>
              <p:txBody>
                <a:bodyPr>
                  <a:spAutoFit/>
                </a:bodyPr>
                <a:lstStyle>
                  <a:lvl1pPr defTabSz="1279525" eaLnBrk="0" hangingPunct="0">
                    <a:defRPr sz="2200" b="1">
                      <a:solidFill>
                        <a:srgbClr val="999999"/>
                      </a:solidFill>
                      <a:latin typeface="Arial" pitchFamily="34" charset="0"/>
                      <a:cs typeface="Arial" pitchFamily="34" charset="0"/>
                    </a:defRPr>
                  </a:lvl1pPr>
                  <a:lvl2pPr marL="37931725" indent="-37474525" defTabSz="1279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de-DE" sz="1800" smtClean="0">
                      <a:solidFill>
                        <a:srgbClr val="FFC000"/>
                      </a:solidFill>
                    </a:rPr>
                    <a:t>02/2012: </a:t>
                  </a:r>
                  <a:br>
                    <a:rPr lang="de-DE" sz="1800" smtClean="0">
                      <a:solidFill>
                        <a:srgbClr val="FFC000"/>
                      </a:solidFill>
                    </a:rPr>
                  </a:br>
                  <a:r>
                    <a:rPr lang="de-DE" sz="1800" smtClean="0">
                      <a:solidFill>
                        <a:srgbClr val="FFC000"/>
                      </a:solidFill>
                    </a:rPr>
                    <a:t>393,65 ppm</a:t>
                  </a:r>
                </a:p>
              </p:txBody>
            </p:sp>
          </p:grpSp>
        </p:grpSp>
        <p:sp>
          <p:nvSpPr>
            <p:cNvPr id="14343" name="Textfeld 6"/>
            <p:cNvSpPr txBox="1">
              <a:spLocks noChangeArrowheads="1"/>
            </p:cNvSpPr>
            <p:nvPr/>
          </p:nvSpPr>
          <p:spPr bwMode="auto">
            <a:xfrm>
              <a:off x="711200" y="5922963"/>
              <a:ext cx="6127750" cy="307975"/>
            </a:xfrm>
            <a:prstGeom prst="rect">
              <a:avLst/>
            </a:prstGeom>
            <a:solidFill>
              <a:schemeClr val="bg1"/>
            </a:solidFill>
            <a:ln w="9525">
              <a:noFill/>
              <a:miter lim="800000"/>
              <a:headEnd/>
              <a:tailEnd/>
            </a:ln>
          </p:spPr>
          <p:txBody>
            <a:bodyPr>
              <a:spAutoFit/>
            </a:bodyPr>
            <a:lstStyle/>
            <a:p>
              <a:pPr algn="r"/>
              <a:r>
                <a:rPr lang="de-DE" sz="1400">
                  <a:solidFill>
                    <a:schemeClr val="tx1"/>
                  </a:solidFill>
                </a:rPr>
                <a:t>Hace miles de años       </a:t>
              </a:r>
              <a:r>
                <a:rPr lang="de-DE" sz="1400">
                  <a:solidFill>
                    <a:schemeClr val="tx1"/>
                  </a:solidFill>
                  <a:sym typeface="Wingdings" pitchFamily="2" charset="2"/>
                </a:rPr>
                <a:t></a:t>
              </a:r>
              <a:r>
                <a:rPr lang="de-DE" sz="1400">
                  <a:solidFill>
                    <a:schemeClr val="tx1"/>
                  </a:solidFill>
                </a:rPr>
                <a:t>          actualmente</a:t>
              </a:r>
            </a:p>
          </p:txBody>
        </p:sp>
        <p:sp>
          <p:nvSpPr>
            <p:cNvPr id="14344" name="9 CuadroTexto"/>
            <p:cNvSpPr txBox="1">
              <a:spLocks noChangeArrowheads="1"/>
            </p:cNvSpPr>
            <p:nvPr/>
          </p:nvSpPr>
          <p:spPr bwMode="auto">
            <a:xfrm>
              <a:off x="542925" y="2019300"/>
              <a:ext cx="2873375" cy="246063"/>
            </a:xfrm>
            <a:prstGeom prst="rect">
              <a:avLst/>
            </a:prstGeom>
            <a:solidFill>
              <a:schemeClr val="bg1"/>
            </a:solidFill>
            <a:ln w="9525">
              <a:noFill/>
              <a:miter lim="800000"/>
              <a:headEnd/>
              <a:tailEnd/>
            </a:ln>
          </p:spPr>
          <p:txBody>
            <a:bodyPr wrap="none">
              <a:spAutoFit/>
            </a:bodyPr>
            <a:lstStyle/>
            <a:p>
              <a:r>
                <a:rPr lang="es-MX" sz="1000">
                  <a:solidFill>
                    <a:schemeClr val="tx1"/>
                  </a:solidFill>
                </a:rPr>
                <a:t>Concentración de dióxido de carbono (ppm)</a:t>
              </a:r>
            </a:p>
          </p:txBody>
        </p:sp>
        <p:sp>
          <p:nvSpPr>
            <p:cNvPr id="11" name="10 CuadroTexto"/>
            <p:cNvSpPr txBox="1"/>
            <p:nvPr/>
          </p:nvSpPr>
          <p:spPr>
            <a:xfrm>
              <a:off x="3733800" y="2705100"/>
              <a:ext cx="2867025" cy="246063"/>
            </a:xfrm>
            <a:prstGeom prst="rect">
              <a:avLst/>
            </a:prstGeom>
            <a:solidFill>
              <a:schemeClr val="accent3">
                <a:lumMod val="40000"/>
                <a:lumOff val="60000"/>
              </a:schemeClr>
            </a:solidFill>
          </p:spPr>
          <p:txBody>
            <a:bodyPr wrap="none">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z="1000" smtClean="0">
                  <a:solidFill>
                    <a:schemeClr val="tx1"/>
                  </a:solidFill>
                </a:rPr>
                <a:t>Escenario de emisiones elevadas para 2100 </a:t>
              </a:r>
            </a:p>
          </p:txBody>
        </p:sp>
        <p:sp>
          <p:nvSpPr>
            <p:cNvPr id="12" name="11 CuadroTexto"/>
            <p:cNvSpPr txBox="1"/>
            <p:nvPr/>
          </p:nvSpPr>
          <p:spPr>
            <a:xfrm>
              <a:off x="3943350" y="3810000"/>
              <a:ext cx="2654300" cy="246063"/>
            </a:xfrm>
            <a:prstGeom prst="rect">
              <a:avLst/>
            </a:prstGeom>
            <a:solidFill>
              <a:schemeClr val="accent3">
                <a:lumMod val="40000"/>
                <a:lumOff val="60000"/>
              </a:schemeClr>
            </a:solidFill>
          </p:spPr>
          <p:txBody>
            <a:bodyPr wrap="none">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z="1000" smtClean="0">
                  <a:solidFill>
                    <a:schemeClr val="tx1"/>
                  </a:solidFill>
                </a:rPr>
                <a:t>Escenario de emisiones bajas para 2100 </a:t>
              </a:r>
            </a:p>
          </p:txBody>
        </p:sp>
        <p:sp>
          <p:nvSpPr>
            <p:cNvPr id="14" name="13 CuadroTexto"/>
            <p:cNvSpPr txBox="1"/>
            <p:nvPr/>
          </p:nvSpPr>
          <p:spPr>
            <a:xfrm>
              <a:off x="5286375" y="4324350"/>
              <a:ext cx="1352550" cy="246063"/>
            </a:xfrm>
            <a:prstGeom prst="rect">
              <a:avLst/>
            </a:prstGeom>
            <a:solidFill>
              <a:schemeClr val="accent3">
                <a:lumMod val="40000"/>
                <a:lumOff val="60000"/>
              </a:schemeClr>
            </a:solidFill>
          </p:spPr>
          <p:txBody>
            <a:bodyPr wrap="none">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z="1000" smtClean="0">
                  <a:solidFill>
                    <a:schemeClr val="tx1"/>
                  </a:solidFill>
                </a:rPr>
                <a:t>Observado en 2007</a:t>
              </a:r>
            </a:p>
          </p:txBody>
        </p:sp>
      </p:grpSp>
      <p:sp>
        <p:nvSpPr>
          <p:cNvPr id="16" name="TextBox 15"/>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11</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rot="-5400000">
            <a:off x="6057107" y="3445669"/>
            <a:ext cx="5365750" cy="236537"/>
          </a:xfrm>
          <a:prstGeom prst="rect">
            <a:avLst/>
          </a:prstGeom>
          <a:noFill/>
          <a:ln w="9525">
            <a:noFill/>
            <a:miter lim="800000"/>
            <a:headEnd/>
            <a:tailEnd/>
          </a:ln>
        </p:spPr>
        <p:txBody>
          <a:bodyPr anchor="ctr">
            <a:spAutoFit/>
          </a:bodyPr>
          <a:lstStyle/>
          <a:p>
            <a:pPr lvl="1"/>
            <a:r>
              <a:rPr lang="en-US" sz="900" i="1">
                <a:solidFill>
                  <a:srgbClr val="7F7F7F"/>
                </a:solidFill>
              </a:rPr>
              <a:t>Fuente: </a:t>
            </a:r>
            <a:r>
              <a:rPr lang="en-US" sz="900" i="1">
                <a:solidFill>
                  <a:srgbClr val="7F7F7F"/>
                </a:solidFill>
                <a:hlinkClick r:id="rId3"/>
              </a:rPr>
              <a:t>http://maps.grida.no/go/graphic/world-greenhouse-gas-emissions-by-sector1</a:t>
            </a:r>
            <a:r>
              <a:rPr lang="en-US" sz="900" i="1">
                <a:solidFill>
                  <a:srgbClr val="7F7F7F"/>
                </a:solidFill>
              </a:rPr>
              <a:t> </a:t>
            </a:r>
          </a:p>
        </p:txBody>
      </p:sp>
      <p:sp>
        <p:nvSpPr>
          <p:cNvPr id="15363" name="Title 1"/>
          <p:cNvSpPr txBox="1">
            <a:spLocks/>
          </p:cNvSpPr>
          <p:nvPr/>
        </p:nvSpPr>
        <p:spPr bwMode="auto">
          <a:xfrm>
            <a:off x="457200" y="815975"/>
            <a:ext cx="7526338" cy="741363"/>
          </a:xfrm>
          <a:prstGeom prst="rect">
            <a:avLst/>
          </a:prstGeom>
          <a:solidFill>
            <a:schemeClr val="bg1"/>
          </a:solidFill>
          <a:ln w="9525">
            <a:noFill/>
            <a:miter lim="800000"/>
            <a:headEnd/>
            <a:tailEnd/>
          </a:ln>
        </p:spPr>
        <p:txBody>
          <a:bodyPr lIns="0" tIns="0" rIns="0" bIns="0" anchor="b"/>
          <a:lstStyle/>
          <a:p>
            <a:pPr eaLnBrk="0" hangingPunct="0"/>
            <a:r>
              <a:rPr lang="de-DE" sz="2400">
                <a:solidFill>
                  <a:srgbClr val="669900"/>
                </a:solidFill>
              </a:rPr>
              <a:t>Emisiones de Gases de Efecto Invernadero a Nivel Mundial por Sector (2000, CO</a:t>
            </a:r>
            <a:r>
              <a:rPr lang="de-DE" sz="2400" baseline="-25000">
                <a:solidFill>
                  <a:srgbClr val="669900"/>
                </a:solidFill>
              </a:rPr>
              <a:t>2</a:t>
            </a:r>
            <a:r>
              <a:rPr lang="de-DE" sz="2400">
                <a:solidFill>
                  <a:srgbClr val="669900"/>
                </a:solidFill>
              </a:rPr>
              <a:t> eq.)</a:t>
            </a:r>
            <a:endParaRPr lang="en-US" sz="2400">
              <a:solidFill>
                <a:srgbClr val="669900"/>
              </a:solidFill>
            </a:endParaRPr>
          </a:p>
        </p:txBody>
      </p:sp>
      <p:sp>
        <p:nvSpPr>
          <p:cNvPr id="15364" name="56 CuadroTexto"/>
          <p:cNvSpPr txBox="1">
            <a:spLocks noChangeArrowheads="1"/>
          </p:cNvSpPr>
          <p:nvPr/>
        </p:nvSpPr>
        <p:spPr bwMode="auto">
          <a:xfrm>
            <a:off x="1762125" y="5618163"/>
            <a:ext cx="5434013" cy="585787"/>
          </a:xfrm>
          <a:prstGeom prst="rect">
            <a:avLst/>
          </a:prstGeom>
          <a:solidFill>
            <a:schemeClr val="bg1"/>
          </a:solidFill>
          <a:ln w="9525">
            <a:noFill/>
            <a:miter lim="800000"/>
            <a:headEnd/>
            <a:tailEnd/>
          </a:ln>
        </p:spPr>
        <p:txBody>
          <a:bodyPr>
            <a:spAutoFit/>
          </a:bodyPr>
          <a:lstStyle/>
          <a:p>
            <a:pPr algn="just"/>
            <a:r>
              <a:rPr lang="es-MX" sz="800" b="0">
                <a:solidFill>
                  <a:schemeClr val="tx1"/>
                </a:solidFill>
                <a:latin typeface="Arial Narrow" pitchFamily="34" charset="0"/>
              </a:rPr>
              <a:t>Todos los datos son para el año 2000. Todos los cálculos están basados​en equivalentes de CO</a:t>
            </a:r>
            <a:r>
              <a:rPr lang="es-MX" sz="600" b="0">
                <a:solidFill>
                  <a:schemeClr val="tx1"/>
                </a:solidFill>
                <a:latin typeface="Arial Narrow" pitchFamily="34" charset="0"/>
              </a:rPr>
              <a:t>2</a:t>
            </a:r>
            <a:r>
              <a:rPr lang="es-MX" sz="800" b="0">
                <a:solidFill>
                  <a:schemeClr val="tx1"/>
                </a:solidFill>
                <a:latin typeface="Arial Narrow" pitchFamily="34" charset="0"/>
              </a:rPr>
              <a:t>, utilizando los potenciales de calentamiento global a 100 años del IPCC (1996), sobre la base de una estimación total global equivalente a 41 755 MTCO</a:t>
            </a:r>
            <a:r>
              <a:rPr lang="es-MX" sz="600" b="0">
                <a:solidFill>
                  <a:schemeClr val="tx1"/>
                </a:solidFill>
                <a:latin typeface="Arial Narrow" pitchFamily="34" charset="0"/>
              </a:rPr>
              <a:t>2</a:t>
            </a:r>
            <a:r>
              <a:rPr lang="es-MX" sz="800" b="0">
                <a:solidFill>
                  <a:schemeClr val="tx1"/>
                </a:solidFill>
                <a:latin typeface="Arial Narrow" pitchFamily="34" charset="0"/>
              </a:rPr>
              <a:t>. El cambio de uso de suelo incluye las emisiones y las absorciones. Las líneas punteadas representan flujos de menos del 0,1% del total de las emisiones de gases de efecto invernadero.</a:t>
            </a:r>
          </a:p>
        </p:txBody>
      </p:sp>
      <p:sp>
        <p:nvSpPr>
          <p:cNvPr id="15365" name="57 CuadroTexto"/>
          <p:cNvSpPr txBox="1">
            <a:spLocks noChangeArrowheads="1"/>
          </p:cNvSpPr>
          <p:nvPr/>
        </p:nvSpPr>
        <p:spPr bwMode="auto">
          <a:xfrm>
            <a:off x="1755775" y="6145213"/>
            <a:ext cx="5432425" cy="460375"/>
          </a:xfrm>
          <a:prstGeom prst="rect">
            <a:avLst/>
          </a:prstGeom>
          <a:solidFill>
            <a:schemeClr val="bg1"/>
          </a:solidFill>
          <a:ln w="9525">
            <a:noFill/>
            <a:miter lim="800000"/>
            <a:headEnd/>
            <a:tailEnd/>
          </a:ln>
        </p:spPr>
        <p:txBody>
          <a:bodyPr>
            <a:spAutoFit/>
          </a:bodyPr>
          <a:lstStyle/>
          <a:p>
            <a:pPr algn="just"/>
            <a:r>
              <a:rPr lang="es-MX" sz="800" b="0">
                <a:solidFill>
                  <a:schemeClr val="tx1"/>
                </a:solidFill>
                <a:latin typeface="Arial Narrow" pitchFamily="34" charset="0"/>
              </a:rPr>
              <a:t>Fuente: Instituto de Recursos Mundiales, Herramienta de Indicadores del Análisis Climático (CAIT), Navegando en las Cifras: Datos de los Gases de Efecto Invernadero y Políticas Climáticas Internacionales. Diciembre 2005; Grupo Intergubernamental de Expertos sobre el Cambio Climático, 1996 (datos para el año 2000). </a:t>
            </a:r>
          </a:p>
        </p:txBody>
      </p:sp>
      <p:sp>
        <p:nvSpPr>
          <p:cNvPr id="77" name="TextBox 76"/>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12</a:t>
            </a:r>
          </a:p>
        </p:txBody>
      </p:sp>
      <p:pic>
        <p:nvPicPr>
          <p:cNvPr id="15367" name="Picture 40" descr="Screen Shot 2012-08-01 at 3.36.17 PM.png"/>
          <p:cNvPicPr>
            <a:picLocks noChangeAspect="1"/>
          </p:cNvPicPr>
          <p:nvPr/>
        </p:nvPicPr>
        <p:blipFill>
          <a:blip r:embed="rId4" cstate="print"/>
          <a:srcRect/>
          <a:stretch>
            <a:fillRect/>
          </a:stretch>
        </p:blipFill>
        <p:spPr bwMode="auto">
          <a:xfrm>
            <a:off x="1130300" y="1552575"/>
            <a:ext cx="6515100" cy="4056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13</a:t>
            </a:r>
          </a:p>
        </p:txBody>
      </p:sp>
      <p:sp>
        <p:nvSpPr>
          <p:cNvPr id="16387" name="Titel 1"/>
          <p:cNvSpPr>
            <a:spLocks noGrp="1"/>
          </p:cNvSpPr>
          <p:nvPr>
            <p:ph type="title"/>
          </p:nvPr>
        </p:nvSpPr>
        <p:spPr>
          <a:xfrm>
            <a:off x="574675" y="901700"/>
            <a:ext cx="8215313" cy="720725"/>
          </a:xfrm>
        </p:spPr>
        <p:txBody>
          <a:bodyPr/>
          <a:lstStyle/>
          <a:p>
            <a:r>
              <a:rPr lang="es-MX" smtClean="0">
                <a:ea typeface="ＭＳ Ｐゴシック" pitchFamily="34" charset="-128"/>
              </a:rPr>
              <a:t>Efectos del cambio climático: información general</a:t>
            </a:r>
            <a:r>
              <a:rPr lang="en-GB" smtClean="0">
                <a:ea typeface="ＭＳ Ｐゴシック" pitchFamily="34" charset="-128"/>
              </a:rPr>
              <a:t>  </a:t>
            </a:r>
            <a:r>
              <a:rPr lang="de-DE" smtClean="0">
                <a:ea typeface="ＭＳ Ｐゴシック" pitchFamily="34" charset="-128"/>
              </a:rPr>
              <a:t/>
            </a:r>
            <a:br>
              <a:rPr lang="de-DE" smtClean="0">
                <a:ea typeface="ＭＳ Ｐゴシック" pitchFamily="34" charset="-128"/>
              </a:rPr>
            </a:br>
            <a:endParaRPr lang="de-DE" smtClean="0">
              <a:ea typeface="ＭＳ Ｐゴシック" pitchFamily="34" charset="-128"/>
            </a:endParaRPr>
          </a:p>
        </p:txBody>
      </p:sp>
      <p:sp>
        <p:nvSpPr>
          <p:cNvPr id="16388" name="Inhaltsplatzhalter 2"/>
          <p:cNvSpPr>
            <a:spLocks noGrp="1"/>
          </p:cNvSpPr>
          <p:nvPr/>
        </p:nvSpPr>
        <p:spPr bwMode="auto">
          <a:xfrm>
            <a:off x="176213" y="2181225"/>
            <a:ext cx="8967787" cy="4065588"/>
          </a:xfrm>
          <a:prstGeom prst="rect">
            <a:avLst/>
          </a:prstGeom>
          <a:solidFill>
            <a:srgbClr val="FFFF99"/>
          </a:solidFill>
          <a:ln w="9525">
            <a:noFill/>
            <a:miter lim="800000"/>
            <a:headEnd/>
            <a:tailEnd/>
          </a:ln>
        </p:spPr>
        <p:txBody>
          <a:bodyPr lIns="288000" rIns="0"/>
          <a:lstStyle/>
          <a:p>
            <a:pPr marL="742950" lvl="1" indent="-285750" eaLnBrk="0" hangingPunct="0">
              <a:spcBef>
                <a:spcPct val="20000"/>
              </a:spcBef>
              <a:buFont typeface="Wingdings" pitchFamily="2" charset="2"/>
              <a:buChar char="§"/>
            </a:pPr>
            <a:endParaRPr lang="en-GB" sz="2400">
              <a:solidFill>
                <a:schemeClr val="tx1"/>
              </a:solidFill>
            </a:endParaRPr>
          </a:p>
        </p:txBody>
      </p:sp>
      <p:sp>
        <p:nvSpPr>
          <p:cNvPr id="12" name="Inhaltsplatzhalter 2"/>
          <p:cNvSpPr txBox="1">
            <a:spLocks/>
          </p:cNvSpPr>
          <p:nvPr/>
        </p:nvSpPr>
        <p:spPr bwMode="auto">
          <a:xfrm>
            <a:off x="212725" y="2606675"/>
            <a:ext cx="3889375" cy="3479800"/>
          </a:xfrm>
          <a:prstGeom prst="rect">
            <a:avLst/>
          </a:prstGeom>
          <a:solidFill>
            <a:srgbClr val="FFFF66"/>
          </a:solidFill>
          <a:ln w="9525">
            <a:noFill/>
            <a:miter lim="800000"/>
            <a:headEnd/>
            <a:tailEnd/>
          </a:ln>
        </p:spPr>
        <p:txBody>
          <a:bodyPr lIns="0" rIns="0"/>
          <a:lstStyle/>
          <a:p>
            <a:pPr marL="742950" lvl="1" indent="-285750">
              <a:spcBef>
                <a:spcPct val="20000"/>
              </a:spcBef>
              <a:buFont typeface="Wingdings" pitchFamily="2" charset="2"/>
              <a:buChar char="§"/>
            </a:pPr>
            <a:r>
              <a:rPr lang="es-MX" sz="1600">
                <a:solidFill>
                  <a:schemeClr val="tx1"/>
                </a:solidFill>
              </a:rPr>
              <a:t>Cambio en los patrones de temperatura</a:t>
            </a:r>
          </a:p>
          <a:p>
            <a:pPr marL="742950" lvl="1" indent="-285750">
              <a:spcBef>
                <a:spcPct val="20000"/>
              </a:spcBef>
              <a:buFont typeface="Wingdings" pitchFamily="2" charset="2"/>
              <a:buChar char="§"/>
            </a:pPr>
            <a:r>
              <a:rPr lang="es-MX" sz="1600">
                <a:solidFill>
                  <a:schemeClr val="tx1"/>
                </a:solidFill>
              </a:rPr>
              <a:t>Cambio en los patrones de precipitación</a:t>
            </a:r>
          </a:p>
          <a:p>
            <a:pPr marL="742950" lvl="1" indent="-285750">
              <a:spcBef>
                <a:spcPct val="20000"/>
              </a:spcBef>
              <a:buFont typeface="Wingdings" pitchFamily="2" charset="2"/>
              <a:buChar char="§"/>
            </a:pPr>
            <a:r>
              <a:rPr lang="es-MX" sz="1600">
                <a:solidFill>
                  <a:schemeClr val="tx1"/>
                </a:solidFill>
              </a:rPr>
              <a:t>Incremento en los eventos de las condiciones ambientales extremas (tormentas, olas de calor...)</a:t>
            </a:r>
          </a:p>
          <a:p>
            <a:pPr marL="742950" lvl="1" indent="-285750">
              <a:spcBef>
                <a:spcPct val="20000"/>
              </a:spcBef>
              <a:buFont typeface="Wingdings" pitchFamily="2" charset="2"/>
              <a:buChar char="§"/>
            </a:pPr>
            <a:r>
              <a:rPr lang="es-MX" sz="1600">
                <a:solidFill>
                  <a:schemeClr val="tx1"/>
                </a:solidFill>
              </a:rPr>
              <a:t>Derretimiento de los casquetes polares, glaciares y el permafrost</a:t>
            </a:r>
          </a:p>
          <a:p>
            <a:pPr marL="742950" lvl="1" indent="-285750">
              <a:spcBef>
                <a:spcPct val="20000"/>
              </a:spcBef>
              <a:buFont typeface="Wingdings" pitchFamily="2" charset="2"/>
              <a:buChar char="§"/>
            </a:pPr>
            <a:r>
              <a:rPr lang="es-MX" sz="1600">
                <a:solidFill>
                  <a:schemeClr val="tx1"/>
                </a:solidFill>
              </a:rPr>
              <a:t>Elevación del nivel del mar</a:t>
            </a:r>
          </a:p>
          <a:p>
            <a:pPr marL="742950" lvl="1" indent="-285750">
              <a:spcBef>
                <a:spcPct val="20000"/>
              </a:spcBef>
              <a:buFont typeface="Wingdings" pitchFamily="2" charset="2"/>
              <a:buChar char="§"/>
            </a:pPr>
            <a:r>
              <a:rPr lang="es-MX" sz="1600">
                <a:solidFill>
                  <a:schemeClr val="tx1"/>
                </a:solidFill>
              </a:rPr>
              <a:t>Sequías</a:t>
            </a:r>
          </a:p>
          <a:p>
            <a:pPr marL="742950" lvl="1" indent="-285750">
              <a:spcBef>
                <a:spcPct val="20000"/>
              </a:spcBef>
              <a:buFont typeface="Wingdings" pitchFamily="2" charset="2"/>
              <a:buChar char="§"/>
            </a:pPr>
            <a:endParaRPr lang="en-GB" sz="1800">
              <a:solidFill>
                <a:schemeClr val="tx1"/>
              </a:solidFill>
            </a:endParaRPr>
          </a:p>
        </p:txBody>
      </p:sp>
      <p:sp>
        <p:nvSpPr>
          <p:cNvPr id="13" name="Inhaltsplatzhalter 2"/>
          <p:cNvSpPr txBox="1">
            <a:spLocks/>
          </p:cNvSpPr>
          <p:nvPr/>
        </p:nvSpPr>
        <p:spPr bwMode="auto">
          <a:xfrm>
            <a:off x="4822825" y="2627313"/>
            <a:ext cx="4321175" cy="3135312"/>
          </a:xfrm>
          <a:prstGeom prst="rect">
            <a:avLst/>
          </a:prstGeom>
          <a:solidFill>
            <a:srgbClr val="FF9900"/>
          </a:solidFill>
          <a:ln w="9525">
            <a:noFill/>
            <a:miter lim="800000"/>
            <a:headEnd/>
            <a:tailEnd/>
          </a:ln>
        </p:spPr>
        <p:txBody>
          <a:bodyPr lIns="0" rIns="0"/>
          <a:lstStyle/>
          <a:p>
            <a:pPr marL="685800" lvl="1" indent="-228600">
              <a:spcBef>
                <a:spcPct val="20000"/>
              </a:spcBef>
              <a:buFont typeface="Wingdings" pitchFamily="2" charset="2"/>
              <a:buChar char="§"/>
            </a:pPr>
            <a:r>
              <a:rPr lang="es-MX" sz="1800">
                <a:solidFill>
                  <a:schemeClr val="tx1"/>
                </a:solidFill>
              </a:rPr>
              <a:t>Sequías</a:t>
            </a:r>
          </a:p>
          <a:p>
            <a:pPr marL="685800" lvl="1" indent="-228600">
              <a:spcBef>
                <a:spcPct val="20000"/>
              </a:spcBef>
              <a:buFont typeface="Wingdings" pitchFamily="2" charset="2"/>
              <a:buChar char="§"/>
            </a:pPr>
            <a:r>
              <a:rPr lang="es-MX" sz="1800">
                <a:solidFill>
                  <a:schemeClr val="tx1"/>
                </a:solidFill>
              </a:rPr>
              <a:t>Cambio en la productividad de los sistemas naturales</a:t>
            </a:r>
          </a:p>
          <a:p>
            <a:pPr marL="685800" lvl="1" indent="-228600">
              <a:spcBef>
                <a:spcPct val="20000"/>
              </a:spcBef>
              <a:buFont typeface="Wingdings" pitchFamily="2" charset="2"/>
              <a:buChar char="§"/>
            </a:pPr>
            <a:r>
              <a:rPr lang="es-MX" sz="1800">
                <a:solidFill>
                  <a:schemeClr val="tx1"/>
                </a:solidFill>
              </a:rPr>
              <a:t>Incremento de los incendios forestales</a:t>
            </a:r>
          </a:p>
          <a:p>
            <a:pPr marL="685800" lvl="1" indent="-228600">
              <a:spcBef>
                <a:spcPct val="20000"/>
              </a:spcBef>
              <a:buFont typeface="Wingdings" pitchFamily="2" charset="2"/>
              <a:buChar char="§"/>
            </a:pPr>
            <a:r>
              <a:rPr lang="es-MX" sz="1800">
                <a:solidFill>
                  <a:schemeClr val="tx1"/>
                </a:solidFill>
              </a:rPr>
              <a:t>Inundaciones excepcionales</a:t>
            </a:r>
          </a:p>
          <a:p>
            <a:pPr marL="685800" lvl="1" indent="-228600">
              <a:spcBef>
                <a:spcPct val="20000"/>
              </a:spcBef>
              <a:buFont typeface="Wingdings" pitchFamily="2" charset="2"/>
              <a:buChar char="§"/>
            </a:pPr>
            <a:r>
              <a:rPr lang="es-MX" sz="1800">
                <a:solidFill>
                  <a:schemeClr val="tx1"/>
                </a:solidFill>
              </a:rPr>
              <a:t>Pérdida de tierras</a:t>
            </a:r>
          </a:p>
          <a:p>
            <a:pPr marL="685800" lvl="1" indent="-228600">
              <a:spcBef>
                <a:spcPct val="20000"/>
              </a:spcBef>
              <a:buFont typeface="Wingdings" pitchFamily="2" charset="2"/>
              <a:buChar char="§"/>
            </a:pPr>
            <a:r>
              <a:rPr lang="es-MX" sz="1800">
                <a:solidFill>
                  <a:schemeClr val="tx1"/>
                </a:solidFill>
              </a:rPr>
              <a:t>Cuestiones de salud</a:t>
            </a:r>
          </a:p>
          <a:p>
            <a:pPr marL="685800" lvl="1" indent="-228600" eaLnBrk="0" hangingPunct="0">
              <a:spcBef>
                <a:spcPct val="20000"/>
              </a:spcBef>
              <a:buFont typeface="Wingdings" pitchFamily="2" charset="2"/>
              <a:buChar char="§"/>
            </a:pPr>
            <a:r>
              <a:rPr lang="es-MX" sz="1800">
                <a:solidFill>
                  <a:schemeClr val="tx1"/>
                </a:solidFill>
              </a:rPr>
              <a:t>...</a:t>
            </a:r>
          </a:p>
          <a:p>
            <a:pPr marL="685800" lvl="1" indent="-228600" eaLnBrk="0" hangingPunct="0">
              <a:spcBef>
                <a:spcPct val="20000"/>
              </a:spcBef>
              <a:buFont typeface="Wingdings" pitchFamily="2" charset="2"/>
              <a:buChar char="§"/>
            </a:pPr>
            <a:endParaRPr lang="en-GB" sz="1800">
              <a:solidFill>
                <a:schemeClr val="tx1"/>
              </a:solidFill>
            </a:endParaRPr>
          </a:p>
          <a:p>
            <a:pPr marL="685800" lvl="1" indent="-228600" eaLnBrk="0" hangingPunct="0">
              <a:spcBef>
                <a:spcPct val="20000"/>
              </a:spcBef>
              <a:buFont typeface="Wingdings" pitchFamily="2" charset="2"/>
              <a:buChar char="§"/>
            </a:pPr>
            <a:endParaRPr lang="en-GB" sz="1800">
              <a:solidFill>
                <a:schemeClr val="tx1"/>
              </a:solidFill>
            </a:endParaRPr>
          </a:p>
          <a:p>
            <a:pPr marL="1143000" lvl="2" indent="-228600" eaLnBrk="0" hangingPunct="0">
              <a:spcBef>
                <a:spcPct val="20000"/>
              </a:spcBef>
              <a:buFont typeface="Wingdings" pitchFamily="2" charset="2"/>
              <a:buChar char="§"/>
            </a:pPr>
            <a:endParaRPr lang="en-GB" sz="1800">
              <a:solidFill>
                <a:schemeClr val="tx1"/>
              </a:solidFill>
            </a:endParaRPr>
          </a:p>
          <a:p>
            <a:pPr marL="685800" lvl="1" indent="-228600" eaLnBrk="0" hangingPunct="0">
              <a:spcBef>
                <a:spcPct val="20000"/>
              </a:spcBef>
              <a:buFont typeface="Wingdings" pitchFamily="2" charset="2"/>
              <a:buChar char="§"/>
            </a:pPr>
            <a:endParaRPr lang="en-GB" sz="1800">
              <a:solidFill>
                <a:schemeClr val="tx1"/>
              </a:solidFill>
            </a:endParaRPr>
          </a:p>
        </p:txBody>
      </p:sp>
      <p:sp>
        <p:nvSpPr>
          <p:cNvPr id="14" name="Textfeld 16"/>
          <p:cNvSpPr txBox="1">
            <a:spLocks noChangeArrowheads="1"/>
          </p:cNvSpPr>
          <p:nvPr/>
        </p:nvSpPr>
        <p:spPr bwMode="auto">
          <a:xfrm>
            <a:off x="185738" y="2206625"/>
            <a:ext cx="3917950" cy="400050"/>
          </a:xfrm>
          <a:prstGeom prst="rect">
            <a:avLst/>
          </a:prstGeom>
          <a:solidFill>
            <a:srgbClr val="FFFF66"/>
          </a:solidFill>
          <a:ln w="9525">
            <a:noFill/>
            <a:miter lim="800000"/>
            <a:headEnd/>
            <a:tailEnd/>
          </a:ln>
        </p:spPr>
        <p:txBody>
          <a:bodyPr>
            <a:spAutoFit/>
          </a:bodyPr>
          <a:lstStyle/>
          <a:p>
            <a:r>
              <a:rPr lang="de-DE" sz="2000">
                <a:solidFill>
                  <a:schemeClr val="tx1"/>
                </a:solidFill>
              </a:rPr>
              <a:t>Estímulos climáticos</a:t>
            </a:r>
          </a:p>
        </p:txBody>
      </p:sp>
      <p:sp>
        <p:nvSpPr>
          <p:cNvPr id="15" name="Textfeld 17"/>
          <p:cNvSpPr txBox="1">
            <a:spLocks noChangeArrowheads="1"/>
          </p:cNvSpPr>
          <p:nvPr/>
        </p:nvSpPr>
        <p:spPr bwMode="auto">
          <a:xfrm>
            <a:off x="4827588" y="2238375"/>
            <a:ext cx="4337050" cy="400050"/>
          </a:xfrm>
          <a:prstGeom prst="rect">
            <a:avLst/>
          </a:prstGeom>
          <a:solidFill>
            <a:srgbClr val="FF9900"/>
          </a:solidFill>
          <a:ln w="9525">
            <a:noFill/>
            <a:miter lim="800000"/>
            <a:headEnd/>
            <a:tailEnd/>
          </a:ln>
        </p:spPr>
        <p:txBody>
          <a:bodyPr>
            <a:spAutoFit/>
          </a:bodyPr>
          <a:lstStyle/>
          <a:p>
            <a:r>
              <a:rPr lang="de-DE" sz="2000">
                <a:solidFill>
                  <a:schemeClr val="tx1"/>
                </a:solidFill>
              </a:rPr>
              <a:t>Impactos </a:t>
            </a:r>
          </a:p>
        </p:txBody>
      </p:sp>
      <p:sp>
        <p:nvSpPr>
          <p:cNvPr id="10" name="Inhaltsplatzhalter 2"/>
          <p:cNvSpPr txBox="1">
            <a:spLocks/>
          </p:cNvSpPr>
          <p:nvPr/>
        </p:nvSpPr>
        <p:spPr bwMode="auto">
          <a:xfrm>
            <a:off x="4840288" y="4799013"/>
            <a:ext cx="4321175" cy="1893887"/>
          </a:xfrm>
          <a:prstGeom prst="rect">
            <a:avLst/>
          </a:prstGeom>
          <a:solidFill>
            <a:srgbClr val="FF6600"/>
          </a:solidFill>
          <a:ln w="9525">
            <a:noFill/>
            <a:miter lim="800000"/>
            <a:headEnd/>
            <a:tailEnd/>
          </a:ln>
        </p:spPr>
        <p:txBody>
          <a:bodyPr lIns="0" rIns="0"/>
          <a:lstStyle/>
          <a:p>
            <a:pPr marL="685800" lvl="1" indent="-228600">
              <a:spcBef>
                <a:spcPct val="20000"/>
              </a:spcBef>
              <a:buFont typeface="Wingdings" pitchFamily="2" charset="2"/>
              <a:buChar char="§"/>
            </a:pPr>
            <a:r>
              <a:rPr lang="es-MX" sz="1800">
                <a:solidFill>
                  <a:schemeClr val="tx1"/>
                </a:solidFill>
              </a:rPr>
              <a:t>Inseguridad alimentaria</a:t>
            </a:r>
          </a:p>
          <a:p>
            <a:pPr marL="685800" lvl="1" indent="-228600">
              <a:spcBef>
                <a:spcPct val="20000"/>
              </a:spcBef>
              <a:buFont typeface="Wingdings" pitchFamily="2" charset="2"/>
              <a:buChar char="§"/>
            </a:pPr>
            <a:r>
              <a:rPr lang="es-MX" sz="1800">
                <a:solidFill>
                  <a:schemeClr val="tx1"/>
                </a:solidFill>
              </a:rPr>
              <a:t>Pérdida de ingresos</a:t>
            </a:r>
          </a:p>
          <a:p>
            <a:pPr marL="685800" lvl="1" indent="-228600">
              <a:spcBef>
                <a:spcPct val="20000"/>
              </a:spcBef>
              <a:buFont typeface="Wingdings" pitchFamily="2" charset="2"/>
              <a:buChar char="§"/>
            </a:pPr>
            <a:r>
              <a:rPr lang="es-MX" sz="1800">
                <a:solidFill>
                  <a:schemeClr val="tx1"/>
                </a:solidFill>
              </a:rPr>
              <a:t>...</a:t>
            </a:r>
          </a:p>
          <a:p>
            <a:pPr marL="228600" indent="-228600">
              <a:spcBef>
                <a:spcPct val="20000"/>
              </a:spcBef>
            </a:pPr>
            <a:r>
              <a:rPr lang="es-MX" sz="1800">
                <a:solidFill>
                  <a:schemeClr val="tx1"/>
                </a:solidFill>
                <a:sym typeface="Wingdings" pitchFamily="2" charset="2"/>
              </a:rPr>
              <a:t></a:t>
            </a:r>
            <a:r>
              <a:rPr lang="es-MX" sz="1800">
                <a:solidFill>
                  <a:schemeClr val="tx1"/>
                </a:solidFill>
              </a:rPr>
              <a:t> Medios de subsistencia vulnerables</a:t>
            </a:r>
          </a:p>
          <a:p>
            <a:pPr marL="228600" indent="-228600">
              <a:spcBef>
                <a:spcPct val="20000"/>
              </a:spcBef>
            </a:pPr>
            <a:r>
              <a:rPr lang="es-MX" sz="1800">
                <a:solidFill>
                  <a:schemeClr val="tx1"/>
                </a:solidFill>
                <a:sym typeface="Wingdings" pitchFamily="2" charset="2"/>
              </a:rPr>
              <a:t></a:t>
            </a:r>
            <a:r>
              <a:rPr lang="es-MX" sz="1800">
                <a:solidFill>
                  <a:schemeClr val="tx1"/>
                </a:solidFill>
              </a:rPr>
              <a:t> Daños económicos</a:t>
            </a:r>
          </a:p>
        </p:txBody>
      </p:sp>
      <p:sp>
        <p:nvSpPr>
          <p:cNvPr id="16" name="Pfeil nach unten 15"/>
          <p:cNvSpPr>
            <a:spLocks noChangeArrowheads="1"/>
          </p:cNvSpPr>
          <p:nvPr/>
        </p:nvSpPr>
        <p:spPr bwMode="auto">
          <a:xfrm rot="-5400000">
            <a:off x="4154487" y="2255838"/>
            <a:ext cx="517525" cy="482600"/>
          </a:xfrm>
          <a:prstGeom prst="downArrow">
            <a:avLst>
              <a:gd name="adj1" fmla="val 50000"/>
              <a:gd name="adj2" fmla="val 50000"/>
            </a:avLst>
          </a:prstGeom>
          <a:solidFill>
            <a:schemeClr val="tx1"/>
          </a:solidFill>
          <a:ln w="9525">
            <a:solidFill>
              <a:schemeClr val="tx1"/>
            </a:solidFill>
            <a:round/>
            <a:headEnd/>
            <a:tailEnd/>
          </a:ln>
        </p:spPr>
        <p:txBody>
          <a:bodyPr/>
          <a:lstStyle/>
          <a:p>
            <a:pPr eaLnBrk="0" hangingPunct="0"/>
            <a:endParaRPr lang="es-MX"/>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0"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smtClean="0">
                <a:ea typeface="ＭＳ Ｐゴシック" pitchFamily="34" charset="-128"/>
              </a:rPr>
              <a:t>Efectos del cambio climático: cadenas de impacto</a:t>
            </a:r>
          </a:p>
        </p:txBody>
      </p:sp>
      <p:pic>
        <p:nvPicPr>
          <p:cNvPr id="17411" name="Inhaltsplatzhalter 3" descr="climate impact chain.jpg"/>
          <p:cNvPicPr>
            <a:picLocks noGrp="1" noChangeAspect="1"/>
          </p:cNvPicPr>
          <p:nvPr>
            <p:ph idx="1"/>
          </p:nvPr>
        </p:nvPicPr>
        <p:blipFill>
          <a:blip r:embed="rId3" cstate="print"/>
          <a:srcRect/>
          <a:stretch>
            <a:fillRect/>
          </a:stretch>
        </p:blipFill>
        <p:spPr>
          <a:xfrm>
            <a:off x="639763" y="2212975"/>
            <a:ext cx="7799387" cy="3600450"/>
          </a:xfrm>
        </p:spPr>
      </p:pic>
      <p:grpSp>
        <p:nvGrpSpPr>
          <p:cNvPr id="17412" name="Group 18"/>
          <p:cNvGrpSpPr>
            <a:grpSpLocks/>
          </p:cNvGrpSpPr>
          <p:nvPr/>
        </p:nvGrpSpPr>
        <p:grpSpPr bwMode="auto">
          <a:xfrm>
            <a:off x="825500" y="2720975"/>
            <a:ext cx="6061075" cy="2797175"/>
            <a:chOff x="825500" y="2720975"/>
            <a:chExt cx="6060502" cy="2796977"/>
          </a:xfrm>
        </p:grpSpPr>
        <p:sp>
          <p:nvSpPr>
            <p:cNvPr id="17422" name="5 CuadroTexto"/>
            <p:cNvSpPr txBox="1">
              <a:spLocks noChangeArrowheads="1"/>
            </p:cNvSpPr>
            <p:nvPr/>
          </p:nvSpPr>
          <p:spPr bwMode="auto">
            <a:xfrm>
              <a:off x="5432425" y="2720975"/>
              <a:ext cx="831277" cy="307777"/>
            </a:xfrm>
            <a:prstGeom prst="rect">
              <a:avLst/>
            </a:prstGeom>
            <a:solidFill>
              <a:srgbClr val="C7C7C7"/>
            </a:solidFill>
            <a:ln w="9525">
              <a:noFill/>
              <a:miter lim="800000"/>
              <a:headEnd/>
              <a:tailEnd/>
            </a:ln>
          </p:spPr>
          <p:txBody>
            <a:bodyPr wrap="none">
              <a:spAutoFit/>
            </a:bodyPr>
            <a:lstStyle/>
            <a:p>
              <a:r>
                <a:rPr lang="es-MX" sz="1400" b="0">
                  <a:solidFill>
                    <a:schemeClr val="tx1"/>
                  </a:solidFill>
                  <a:latin typeface="Arial Narrow" pitchFamily="34" charset="0"/>
                </a:rPr>
                <a:t>Impacto 3</a:t>
              </a:r>
            </a:p>
          </p:txBody>
        </p:sp>
        <p:sp>
          <p:nvSpPr>
            <p:cNvPr id="17423" name="5 CuadroTexto"/>
            <p:cNvSpPr txBox="1">
              <a:spLocks noChangeArrowheads="1"/>
            </p:cNvSpPr>
            <p:nvPr/>
          </p:nvSpPr>
          <p:spPr bwMode="auto">
            <a:xfrm>
              <a:off x="6054725" y="3990975"/>
              <a:ext cx="831277" cy="307777"/>
            </a:xfrm>
            <a:prstGeom prst="rect">
              <a:avLst/>
            </a:prstGeom>
            <a:solidFill>
              <a:srgbClr val="C7C7C7"/>
            </a:solidFill>
            <a:ln w="9525">
              <a:noFill/>
              <a:miter lim="800000"/>
              <a:headEnd/>
              <a:tailEnd/>
            </a:ln>
          </p:spPr>
          <p:txBody>
            <a:bodyPr wrap="none">
              <a:spAutoFit/>
            </a:bodyPr>
            <a:lstStyle/>
            <a:p>
              <a:r>
                <a:rPr lang="es-MX" sz="1400" b="0">
                  <a:solidFill>
                    <a:schemeClr val="tx1"/>
                  </a:solidFill>
                  <a:latin typeface="Arial Narrow" pitchFamily="34" charset="0"/>
                </a:rPr>
                <a:t>Impacto 4</a:t>
              </a:r>
            </a:p>
          </p:txBody>
        </p:sp>
        <p:sp>
          <p:nvSpPr>
            <p:cNvPr id="17424" name="5 CuadroTexto"/>
            <p:cNvSpPr txBox="1">
              <a:spLocks noChangeArrowheads="1"/>
            </p:cNvSpPr>
            <p:nvPr/>
          </p:nvSpPr>
          <p:spPr bwMode="auto">
            <a:xfrm>
              <a:off x="3209925" y="3368675"/>
              <a:ext cx="831277" cy="307777"/>
            </a:xfrm>
            <a:prstGeom prst="rect">
              <a:avLst/>
            </a:prstGeom>
            <a:solidFill>
              <a:srgbClr val="C7C7C7"/>
            </a:solidFill>
            <a:ln w="9525">
              <a:noFill/>
              <a:miter lim="800000"/>
              <a:headEnd/>
              <a:tailEnd/>
            </a:ln>
          </p:spPr>
          <p:txBody>
            <a:bodyPr wrap="none">
              <a:spAutoFit/>
            </a:bodyPr>
            <a:lstStyle/>
            <a:p>
              <a:r>
                <a:rPr lang="es-MX" sz="1400" b="0">
                  <a:solidFill>
                    <a:schemeClr val="tx1"/>
                  </a:solidFill>
                  <a:latin typeface="Arial Narrow" pitchFamily="34" charset="0"/>
                </a:rPr>
                <a:t>Impacto 1</a:t>
              </a:r>
            </a:p>
          </p:txBody>
        </p:sp>
        <p:sp>
          <p:nvSpPr>
            <p:cNvPr id="17425" name="5 CuadroTexto"/>
            <p:cNvSpPr txBox="1">
              <a:spLocks noChangeArrowheads="1"/>
            </p:cNvSpPr>
            <p:nvPr/>
          </p:nvSpPr>
          <p:spPr bwMode="auto">
            <a:xfrm>
              <a:off x="3197225" y="4625975"/>
              <a:ext cx="831277" cy="307777"/>
            </a:xfrm>
            <a:prstGeom prst="rect">
              <a:avLst/>
            </a:prstGeom>
            <a:solidFill>
              <a:srgbClr val="C7C7C7"/>
            </a:solidFill>
            <a:ln w="9525">
              <a:noFill/>
              <a:miter lim="800000"/>
              <a:headEnd/>
              <a:tailEnd/>
            </a:ln>
          </p:spPr>
          <p:txBody>
            <a:bodyPr wrap="none">
              <a:spAutoFit/>
            </a:bodyPr>
            <a:lstStyle/>
            <a:p>
              <a:r>
                <a:rPr lang="es-MX" sz="1400" b="0">
                  <a:solidFill>
                    <a:schemeClr val="tx1"/>
                  </a:solidFill>
                  <a:latin typeface="Arial Narrow" pitchFamily="34" charset="0"/>
                </a:rPr>
                <a:t>Impacto 2</a:t>
              </a:r>
            </a:p>
          </p:txBody>
        </p:sp>
        <p:sp>
          <p:nvSpPr>
            <p:cNvPr id="17426" name="5 CuadroTexto"/>
            <p:cNvSpPr txBox="1">
              <a:spLocks noChangeArrowheads="1"/>
            </p:cNvSpPr>
            <p:nvPr/>
          </p:nvSpPr>
          <p:spPr bwMode="auto">
            <a:xfrm>
              <a:off x="5241925" y="5210175"/>
              <a:ext cx="831277" cy="307777"/>
            </a:xfrm>
            <a:prstGeom prst="rect">
              <a:avLst/>
            </a:prstGeom>
            <a:solidFill>
              <a:srgbClr val="C7C7C7"/>
            </a:solidFill>
            <a:ln w="9525">
              <a:noFill/>
              <a:miter lim="800000"/>
              <a:headEnd/>
              <a:tailEnd/>
            </a:ln>
          </p:spPr>
          <p:txBody>
            <a:bodyPr wrap="none">
              <a:spAutoFit/>
            </a:bodyPr>
            <a:lstStyle/>
            <a:p>
              <a:r>
                <a:rPr lang="es-MX" sz="1400" b="0">
                  <a:solidFill>
                    <a:schemeClr val="tx1"/>
                  </a:solidFill>
                  <a:latin typeface="Arial Narrow" pitchFamily="34" charset="0"/>
                </a:rPr>
                <a:t>Impacto 5</a:t>
              </a:r>
            </a:p>
          </p:txBody>
        </p:sp>
        <p:sp>
          <p:nvSpPr>
            <p:cNvPr id="17427" name="Rectangle 15"/>
            <p:cNvSpPr>
              <a:spLocks noChangeArrowheads="1"/>
            </p:cNvSpPr>
            <p:nvPr/>
          </p:nvSpPr>
          <p:spPr bwMode="auto">
            <a:xfrm>
              <a:off x="825500" y="3822700"/>
              <a:ext cx="1397000" cy="609600"/>
            </a:xfrm>
            <a:prstGeom prst="rect">
              <a:avLst/>
            </a:prstGeom>
            <a:solidFill>
              <a:srgbClr val="FF6600"/>
            </a:solidFill>
            <a:ln w="9525">
              <a:solidFill>
                <a:srgbClr val="FF6600"/>
              </a:solidFill>
              <a:round/>
              <a:headEnd/>
              <a:tailEnd/>
            </a:ln>
          </p:spPr>
          <p:txBody>
            <a:bodyPr anchor="ctr"/>
            <a:lstStyle/>
            <a:p>
              <a:pPr algn="ctr" eaLnBrk="0" hangingPunct="0"/>
              <a:r>
                <a:rPr lang="es-ES_tradnl" sz="1400">
                  <a:solidFill>
                    <a:srgbClr val="000000"/>
                  </a:solidFill>
                </a:rPr>
                <a:t>Estímulo</a:t>
              </a:r>
            </a:p>
          </p:txBody>
        </p:sp>
      </p:grpSp>
      <p:grpSp>
        <p:nvGrpSpPr>
          <p:cNvPr id="17413" name="Group 28"/>
          <p:cNvGrpSpPr>
            <a:grpSpLocks/>
          </p:cNvGrpSpPr>
          <p:nvPr/>
        </p:nvGrpSpPr>
        <p:grpSpPr bwMode="auto">
          <a:xfrm>
            <a:off x="457200" y="2143125"/>
            <a:ext cx="8220075" cy="3952875"/>
            <a:chOff x="609600" y="2905125"/>
            <a:chExt cx="8220075" cy="3952875"/>
          </a:xfrm>
        </p:grpSpPr>
        <p:grpSp>
          <p:nvGrpSpPr>
            <p:cNvPr id="17415" name="Group 9"/>
            <p:cNvGrpSpPr>
              <a:grpSpLocks/>
            </p:cNvGrpSpPr>
            <p:nvPr/>
          </p:nvGrpSpPr>
          <p:grpSpPr bwMode="auto">
            <a:xfrm>
              <a:off x="609600" y="2905125"/>
              <a:ext cx="8220075" cy="3952875"/>
              <a:chOff x="693738" y="2216150"/>
              <a:chExt cx="8220075" cy="3952875"/>
            </a:xfrm>
          </p:grpSpPr>
          <p:pic>
            <p:nvPicPr>
              <p:cNvPr id="17417" name="Grafik 4" descr="climate impact chain_sea level rise.jpg"/>
              <p:cNvPicPr>
                <a:picLocks noChangeAspect="1"/>
              </p:cNvPicPr>
              <p:nvPr/>
            </p:nvPicPr>
            <p:blipFill>
              <a:blip r:embed="rId4" cstate="print"/>
              <a:srcRect/>
              <a:stretch>
                <a:fillRect/>
              </a:stretch>
            </p:blipFill>
            <p:spPr bwMode="auto">
              <a:xfrm>
                <a:off x="693738" y="2216150"/>
                <a:ext cx="8220075" cy="3952875"/>
              </a:xfrm>
              <a:prstGeom prst="rect">
                <a:avLst/>
              </a:prstGeom>
              <a:noFill/>
              <a:ln w="9525">
                <a:noFill/>
                <a:miter lim="800000"/>
                <a:headEnd/>
                <a:tailEnd/>
              </a:ln>
            </p:spPr>
          </p:pic>
          <p:sp>
            <p:nvSpPr>
              <p:cNvPr id="17418" name="5 CuadroTexto"/>
              <p:cNvSpPr txBox="1">
                <a:spLocks noChangeArrowheads="1"/>
              </p:cNvSpPr>
              <p:nvPr/>
            </p:nvSpPr>
            <p:spPr bwMode="auto">
              <a:xfrm>
                <a:off x="5864225" y="2670175"/>
                <a:ext cx="2224088" cy="307975"/>
              </a:xfrm>
              <a:prstGeom prst="rect">
                <a:avLst/>
              </a:prstGeom>
              <a:solidFill>
                <a:srgbClr val="C7C7C7"/>
              </a:solidFill>
              <a:ln w="9525">
                <a:noFill/>
                <a:miter lim="800000"/>
                <a:headEnd/>
                <a:tailEnd/>
              </a:ln>
            </p:spPr>
            <p:txBody>
              <a:bodyPr wrap="none">
                <a:spAutoFit/>
              </a:bodyPr>
              <a:lstStyle/>
              <a:p>
                <a:r>
                  <a:rPr lang="es-MX" sz="1400" b="0">
                    <a:solidFill>
                      <a:schemeClr val="tx1"/>
                    </a:solidFill>
                    <a:latin typeface="Arial Narrow" pitchFamily="34" charset="0"/>
                  </a:rPr>
                  <a:t>Pérdida de producción agrícola</a:t>
                </a:r>
              </a:p>
            </p:txBody>
          </p:sp>
          <p:sp>
            <p:nvSpPr>
              <p:cNvPr id="17419" name="6 CuadroTexto"/>
              <p:cNvSpPr txBox="1">
                <a:spLocks noChangeArrowheads="1"/>
              </p:cNvSpPr>
              <p:nvPr/>
            </p:nvSpPr>
            <p:spPr bwMode="auto">
              <a:xfrm>
                <a:off x="6573838" y="4010025"/>
                <a:ext cx="822325" cy="307975"/>
              </a:xfrm>
              <a:prstGeom prst="rect">
                <a:avLst/>
              </a:prstGeom>
              <a:solidFill>
                <a:srgbClr val="C7C7C7"/>
              </a:solidFill>
              <a:ln w="9525">
                <a:noFill/>
                <a:miter lim="800000"/>
                <a:headEnd/>
                <a:tailEnd/>
              </a:ln>
            </p:spPr>
            <p:txBody>
              <a:bodyPr wrap="none">
                <a:spAutoFit/>
              </a:bodyPr>
              <a:lstStyle/>
              <a:p>
                <a:r>
                  <a:rPr lang="es-MX" sz="1400" b="0">
                    <a:solidFill>
                      <a:schemeClr val="tx1"/>
                    </a:solidFill>
                    <a:latin typeface="Arial Narrow" pitchFamily="34" charset="0"/>
                  </a:rPr>
                  <a:t>Migración</a:t>
                </a:r>
              </a:p>
            </p:txBody>
          </p:sp>
          <p:sp>
            <p:nvSpPr>
              <p:cNvPr id="17420" name="7 CuadroTexto"/>
              <p:cNvSpPr txBox="1">
                <a:spLocks noChangeArrowheads="1"/>
              </p:cNvSpPr>
              <p:nvPr/>
            </p:nvSpPr>
            <p:spPr bwMode="auto">
              <a:xfrm>
                <a:off x="3336925" y="4640263"/>
                <a:ext cx="1347788" cy="307975"/>
              </a:xfrm>
              <a:prstGeom prst="rect">
                <a:avLst/>
              </a:prstGeom>
              <a:solidFill>
                <a:srgbClr val="C7C7C7"/>
              </a:solidFill>
              <a:ln w="9525">
                <a:noFill/>
                <a:miter lim="800000"/>
                <a:headEnd/>
                <a:tailEnd/>
              </a:ln>
            </p:spPr>
            <p:txBody>
              <a:bodyPr wrap="none">
                <a:spAutoFit/>
              </a:bodyPr>
              <a:lstStyle/>
              <a:p>
                <a:r>
                  <a:rPr lang="es-MX" sz="1400" b="0">
                    <a:solidFill>
                      <a:schemeClr val="tx1"/>
                    </a:solidFill>
                    <a:latin typeface="Arial Narrow" pitchFamily="34" charset="0"/>
                  </a:rPr>
                  <a:t>Pérdida de tierras</a:t>
                </a:r>
              </a:p>
            </p:txBody>
          </p:sp>
          <p:sp>
            <p:nvSpPr>
              <p:cNvPr id="17421" name="8 CuadroTexto"/>
              <p:cNvSpPr txBox="1">
                <a:spLocks noChangeArrowheads="1"/>
              </p:cNvSpPr>
              <p:nvPr/>
            </p:nvSpPr>
            <p:spPr bwMode="auto">
              <a:xfrm>
                <a:off x="5743575" y="5292725"/>
                <a:ext cx="2406650" cy="306388"/>
              </a:xfrm>
              <a:prstGeom prst="rect">
                <a:avLst/>
              </a:prstGeom>
              <a:solidFill>
                <a:srgbClr val="C7C7C7"/>
              </a:solidFill>
              <a:ln w="9525">
                <a:noFill/>
                <a:miter lim="800000"/>
                <a:headEnd/>
                <a:tailEnd/>
              </a:ln>
            </p:spPr>
            <p:txBody>
              <a:bodyPr wrap="none">
                <a:spAutoFit/>
              </a:bodyPr>
              <a:lstStyle/>
              <a:p>
                <a:r>
                  <a:rPr lang="es-MX" sz="1400" b="0">
                    <a:solidFill>
                      <a:schemeClr val="tx1"/>
                    </a:solidFill>
                    <a:latin typeface="Arial Narrow" pitchFamily="34" charset="0"/>
                  </a:rPr>
                  <a:t>Daños en áreas rurales y urbanas</a:t>
                </a:r>
              </a:p>
            </p:txBody>
          </p:sp>
        </p:grpSp>
        <p:sp>
          <p:nvSpPr>
            <p:cNvPr id="17416" name="Rectangle 21"/>
            <p:cNvSpPr>
              <a:spLocks noChangeArrowheads="1"/>
            </p:cNvSpPr>
            <p:nvPr/>
          </p:nvSpPr>
          <p:spPr bwMode="auto">
            <a:xfrm>
              <a:off x="736600" y="4545012"/>
              <a:ext cx="1714500" cy="609600"/>
            </a:xfrm>
            <a:prstGeom prst="rect">
              <a:avLst/>
            </a:prstGeom>
            <a:solidFill>
              <a:srgbClr val="FF6600"/>
            </a:solidFill>
            <a:ln w="9525">
              <a:solidFill>
                <a:srgbClr val="FF6600"/>
              </a:solidFill>
              <a:round/>
              <a:headEnd/>
              <a:tailEnd/>
            </a:ln>
          </p:spPr>
          <p:txBody>
            <a:bodyPr anchor="ctr"/>
            <a:lstStyle/>
            <a:p>
              <a:pPr algn="ctr" eaLnBrk="0" hangingPunct="0"/>
              <a:r>
                <a:rPr lang="es-ES_tradnl" sz="1400">
                  <a:solidFill>
                    <a:srgbClr val="000000"/>
                  </a:solidFill>
                </a:rPr>
                <a:t>Elevación del nivel del mar</a:t>
              </a:r>
            </a:p>
          </p:txBody>
        </p:sp>
      </p:grpSp>
      <p:sp>
        <p:nvSpPr>
          <p:cNvPr id="28" name="TextBox 27"/>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14</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ctrTitle" sz="quarter"/>
          </p:nvPr>
        </p:nvSpPr>
        <p:spPr>
          <a:xfrm>
            <a:off x="1039813" y="1993900"/>
            <a:ext cx="7034212" cy="1143000"/>
          </a:xfrm>
        </p:spPr>
        <p:txBody>
          <a:bodyPr/>
          <a:lstStyle/>
          <a:p>
            <a:r>
              <a:rPr lang="de-DE" smtClean="0">
                <a:ea typeface="ＭＳ Ｐゴシック" pitchFamily="34" charset="-128"/>
              </a:rPr>
              <a:t>Análisis Científicos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6"/>
          <p:cNvGrpSpPr>
            <a:grpSpLocks/>
          </p:cNvGrpSpPr>
          <p:nvPr/>
        </p:nvGrpSpPr>
        <p:grpSpPr bwMode="auto">
          <a:xfrm>
            <a:off x="150813" y="2014538"/>
            <a:ext cx="2009775" cy="1816100"/>
            <a:chOff x="15329" y="1643698"/>
            <a:chExt cx="2480925" cy="2115512"/>
          </a:xfrm>
        </p:grpSpPr>
        <p:sp>
          <p:nvSpPr>
            <p:cNvPr id="6169" name="Text Box 17"/>
            <p:cNvSpPr txBox="1">
              <a:spLocks noChangeArrowheads="1"/>
            </p:cNvSpPr>
            <p:nvPr/>
          </p:nvSpPr>
          <p:spPr bwMode="auto">
            <a:xfrm>
              <a:off x="15329" y="1643698"/>
              <a:ext cx="2480925" cy="2115512"/>
            </a:xfrm>
            <a:prstGeom prst="rect">
              <a:avLst/>
            </a:prstGeom>
            <a:solidFill>
              <a:schemeClr val="bg1">
                <a:lumMod val="95000"/>
              </a:schemeClr>
            </a:solidFill>
            <a:ln w="9525">
              <a:noFill/>
              <a:miter lim="800000"/>
              <a:headEnd/>
              <a:tailEnd/>
            </a:ln>
          </p:spPr>
          <p:txBody>
            <a:bodyPr lIns="36000" rIns="36000">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Clr>
                  <a:srgbClr val="000000"/>
                </a:buClr>
                <a:buSzPct val="100000"/>
                <a:buFont typeface="Times New Roman" pitchFamily="18" charset="0"/>
                <a:buNone/>
                <a:defRPr/>
              </a:pPr>
              <a:r>
                <a:rPr lang="en-US" sz="1400" smtClean="0">
                  <a:solidFill>
                    <a:schemeClr val="tx1"/>
                  </a:solidFill>
                </a:rPr>
                <a:t>Escenarios de emisiones globales</a:t>
              </a:r>
            </a:p>
            <a:p>
              <a:pPr eaLnBrk="1" hangingPunct="1">
                <a:defRPr/>
              </a:pPr>
              <a:endParaRPr lang="en-US" sz="1400" smtClean="0">
                <a:solidFill>
                  <a:schemeClr val="tx1"/>
                </a:solidFill>
              </a:endParaRPr>
            </a:p>
            <a:p>
              <a:pPr eaLnBrk="1" hangingPunct="1">
                <a:defRPr/>
              </a:pPr>
              <a:endParaRPr lang="en-US" sz="1400" smtClean="0">
                <a:solidFill>
                  <a:schemeClr val="tx1"/>
                </a:solidFill>
              </a:endParaRPr>
            </a:p>
            <a:p>
              <a:pPr eaLnBrk="1" hangingPunct="1">
                <a:defRPr/>
              </a:pPr>
              <a:endParaRPr lang="en-US" sz="1400" smtClean="0">
                <a:solidFill>
                  <a:schemeClr val="tx1"/>
                </a:solidFill>
              </a:endParaRPr>
            </a:p>
            <a:p>
              <a:pPr eaLnBrk="1" hangingPunct="1">
                <a:defRPr/>
              </a:pPr>
              <a:endParaRPr lang="en-US" sz="1400" smtClean="0">
                <a:solidFill>
                  <a:schemeClr val="tx1"/>
                </a:solidFill>
              </a:endParaRPr>
            </a:p>
            <a:p>
              <a:pPr eaLnBrk="1" hangingPunct="1">
                <a:defRPr/>
              </a:pPr>
              <a:endParaRPr lang="en-US" sz="1400" smtClean="0">
                <a:solidFill>
                  <a:schemeClr val="tx1"/>
                </a:solidFill>
              </a:endParaRPr>
            </a:p>
            <a:p>
              <a:pPr eaLnBrk="1" hangingPunct="1">
                <a:defRPr/>
              </a:pPr>
              <a:endParaRPr lang="en-US" sz="1400" smtClean="0">
                <a:solidFill>
                  <a:schemeClr val="tx1"/>
                </a:solidFill>
              </a:endParaRPr>
            </a:p>
          </p:txBody>
        </p:sp>
        <p:pic>
          <p:nvPicPr>
            <p:cNvPr id="19485" name="Picture 19" descr="SRES Emissions Scenario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299" y="1936365"/>
              <a:ext cx="1979607" cy="1751309"/>
            </a:xfrm>
            <a:prstGeom prst="rect">
              <a:avLst/>
            </a:prstGeom>
            <a:noFill/>
            <a:ln w="9525">
              <a:noFill/>
              <a:miter lim="800000"/>
              <a:headEnd/>
              <a:tailEnd/>
            </a:ln>
          </p:spPr>
        </p:pic>
      </p:grpSp>
      <p:sp>
        <p:nvSpPr>
          <p:cNvPr id="19459" name="Titel 1"/>
          <p:cNvSpPr>
            <a:spLocks noGrp="1"/>
          </p:cNvSpPr>
          <p:nvPr>
            <p:ph type="title"/>
          </p:nvPr>
        </p:nvSpPr>
        <p:spPr>
          <a:xfrm>
            <a:off x="457200" y="681038"/>
            <a:ext cx="7526338" cy="741362"/>
          </a:xfrm>
        </p:spPr>
        <p:txBody>
          <a:bodyPr/>
          <a:lstStyle/>
          <a:p>
            <a:r>
              <a:rPr lang="es-ES" smtClean="0">
                <a:ea typeface="ＭＳ Ｐゴシック" pitchFamily="34" charset="-128"/>
              </a:rPr>
              <a:t>Enfoque científico</a:t>
            </a:r>
          </a:p>
        </p:txBody>
      </p:sp>
      <p:sp>
        <p:nvSpPr>
          <p:cNvPr id="19460" name="Textfeld 28"/>
          <p:cNvSpPr txBox="1">
            <a:spLocks noChangeArrowheads="1"/>
          </p:cNvSpPr>
          <p:nvPr/>
        </p:nvSpPr>
        <p:spPr bwMode="auto">
          <a:xfrm>
            <a:off x="2101850" y="6167438"/>
            <a:ext cx="7032625" cy="508000"/>
          </a:xfrm>
          <a:prstGeom prst="rect">
            <a:avLst/>
          </a:prstGeom>
          <a:noFill/>
          <a:ln w="9525">
            <a:noFill/>
            <a:miter lim="800000"/>
            <a:headEnd/>
            <a:tailEnd/>
          </a:ln>
        </p:spPr>
        <p:txBody>
          <a:bodyPr>
            <a:spAutoFit/>
          </a:bodyPr>
          <a:lstStyle/>
          <a:p>
            <a:pPr algn="r"/>
            <a:r>
              <a:rPr lang="en-GB" sz="900" i="1">
                <a:solidFill>
                  <a:srgbClr val="7F7F7F"/>
                </a:solidFill>
              </a:rPr>
              <a:t>Fuente </a:t>
            </a:r>
            <a:r>
              <a:rPr lang="de-DE" sz="900" i="1" u="sng"/>
              <a:t> </a:t>
            </a:r>
            <a:r>
              <a:rPr lang="de-DE" sz="900" i="1" u="sng">
                <a:hlinkClick r:id="rId4"/>
              </a:rPr>
              <a:t>http://upload.wikimedia.org/wikipedia/commons/thumb/4/4a/Global_Atmospheric_Model.jpg/350px-Global_Atmospheric_Model.jpg</a:t>
            </a:r>
            <a:r>
              <a:rPr lang="de-DE" sz="900" i="1" u="sng"/>
              <a:t> ; </a:t>
            </a:r>
            <a:r>
              <a:rPr lang="de-DE" sz="900" i="1" u="sng">
                <a:hlinkClick r:id="rId5"/>
              </a:rPr>
              <a:t>http://www.wmo.int/pages/themes/climate/images/figures/ClimateModelnesting.jpg</a:t>
            </a:r>
            <a:r>
              <a:rPr lang="de-DE" sz="900" i="1" u="sng"/>
              <a:t/>
            </a:r>
            <a:br>
              <a:rPr lang="de-DE" sz="900" i="1" u="sng"/>
            </a:br>
            <a:r>
              <a:rPr lang="de-DE" sz="900" i="1" u="sng"/>
              <a:t> </a:t>
            </a:r>
            <a:r>
              <a:rPr lang="de-DE" sz="900" i="1" u="sng">
                <a:hlinkClick r:id="rId6"/>
              </a:rPr>
              <a:t>http://www.dkrz.de/bilder/bilder-klimaforschung/T2M_A1B_2030_2060_2085ano1961-1990_globe_en.jpg</a:t>
            </a:r>
            <a:r>
              <a:rPr lang="de-DE" sz="900" i="1" u="sng"/>
              <a:t> </a:t>
            </a:r>
            <a:endParaRPr lang="en-GB" sz="900" i="1"/>
          </a:p>
        </p:txBody>
      </p:sp>
      <p:grpSp>
        <p:nvGrpSpPr>
          <p:cNvPr id="3" name="Gruppieren 42"/>
          <p:cNvGrpSpPr>
            <a:grpSpLocks/>
          </p:cNvGrpSpPr>
          <p:nvPr/>
        </p:nvGrpSpPr>
        <p:grpSpPr bwMode="auto">
          <a:xfrm>
            <a:off x="525463" y="4198938"/>
            <a:ext cx="2693987" cy="2032000"/>
            <a:chOff x="525463" y="4198938"/>
            <a:chExt cx="2693987" cy="2032000"/>
          </a:xfrm>
        </p:grpSpPr>
        <p:grpSp>
          <p:nvGrpSpPr>
            <p:cNvPr id="19480" name="Gruppieren 33"/>
            <p:cNvGrpSpPr>
              <a:grpSpLocks/>
            </p:cNvGrpSpPr>
            <p:nvPr/>
          </p:nvGrpSpPr>
          <p:grpSpPr bwMode="auto">
            <a:xfrm>
              <a:off x="525463" y="4198938"/>
              <a:ext cx="1916553" cy="2032000"/>
              <a:chOff x="525463" y="4323425"/>
              <a:chExt cx="1916112" cy="2031325"/>
            </a:xfrm>
          </p:grpSpPr>
          <p:sp>
            <p:nvSpPr>
              <p:cNvPr id="6160" name="Text Box 34"/>
              <p:cNvSpPr txBox="1">
                <a:spLocks noChangeArrowheads="1"/>
              </p:cNvSpPr>
              <p:nvPr/>
            </p:nvSpPr>
            <p:spPr bwMode="auto">
              <a:xfrm>
                <a:off x="525463" y="4323425"/>
                <a:ext cx="1915671" cy="2031325"/>
              </a:xfrm>
              <a:prstGeom prst="rect">
                <a:avLst/>
              </a:prstGeom>
              <a:solidFill>
                <a:schemeClr val="accent3">
                  <a:lumMod val="75000"/>
                </a:schemeClr>
              </a:solidFill>
              <a:ln w="9525">
                <a:no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endParaRPr lang="en-US" sz="1400" i="1" smtClean="0">
                  <a:solidFill>
                    <a:schemeClr val="tx1"/>
                  </a:solidFill>
                </a:endParaRPr>
              </a:p>
              <a:p>
                <a:pPr eaLnBrk="1" hangingPunct="1">
                  <a:defRPr/>
                </a:pPr>
                <a:endParaRPr lang="en-US" sz="1400" i="1" smtClean="0">
                  <a:solidFill>
                    <a:schemeClr val="tx1"/>
                  </a:solidFill>
                </a:endParaRPr>
              </a:p>
              <a:p>
                <a:pPr eaLnBrk="1" hangingPunct="1">
                  <a:defRPr/>
                </a:pPr>
                <a:endParaRPr lang="en-US" sz="1400" i="1" smtClean="0">
                  <a:solidFill>
                    <a:schemeClr val="tx1"/>
                  </a:solidFill>
                </a:endParaRPr>
              </a:p>
              <a:p>
                <a:pPr eaLnBrk="1" hangingPunct="1">
                  <a:defRPr/>
                </a:pPr>
                <a:endParaRPr lang="en-US" sz="1400" i="1" smtClean="0">
                  <a:solidFill>
                    <a:schemeClr val="tx1"/>
                  </a:solidFill>
                </a:endParaRPr>
              </a:p>
              <a:p>
                <a:pPr eaLnBrk="1" hangingPunct="1">
                  <a:defRPr/>
                </a:pPr>
                <a:endParaRPr lang="en-US" sz="1400" i="1" smtClean="0">
                  <a:solidFill>
                    <a:schemeClr val="tx1"/>
                  </a:solidFill>
                </a:endParaRPr>
              </a:p>
              <a:p>
                <a:pPr eaLnBrk="1" hangingPunct="1">
                  <a:defRPr/>
                </a:pPr>
                <a:endParaRPr lang="en-US" sz="1400" i="1" smtClean="0">
                  <a:solidFill>
                    <a:schemeClr val="tx1"/>
                  </a:solidFill>
                </a:endParaRPr>
              </a:p>
              <a:p>
                <a:pPr eaLnBrk="1" hangingPunct="1">
                  <a:defRPr/>
                </a:pPr>
                <a:endParaRPr lang="en-US" sz="1400" i="1" smtClean="0">
                  <a:solidFill>
                    <a:schemeClr val="tx1"/>
                  </a:solidFill>
                </a:endParaRPr>
              </a:p>
              <a:p>
                <a:pPr eaLnBrk="1" hangingPunct="1">
                  <a:defRPr/>
                </a:pPr>
                <a:r>
                  <a:rPr lang="en-US" sz="1400" i="1" smtClean="0">
                    <a:solidFill>
                      <a:schemeClr val="tx1"/>
                    </a:solidFill>
                  </a:rPr>
                  <a:t>Experiencia y conocimiento local</a:t>
                </a:r>
              </a:p>
            </p:txBody>
          </p:sp>
          <p:pic>
            <p:nvPicPr>
              <p:cNvPr id="19483" name="Grafik 9" descr="DSCN3466.JPG"/>
              <p:cNvPicPr>
                <a:picLocks noChangeAspect="1"/>
              </p:cNvPicPr>
              <p:nvPr/>
            </p:nvPicPr>
            <p:blipFill>
              <a:blip r:embed="rId7" cstate="print"/>
              <a:srcRect/>
              <a:stretch>
                <a:fillRect/>
              </a:stretch>
            </p:blipFill>
            <p:spPr bwMode="auto">
              <a:xfrm flipH="1">
                <a:off x="597177" y="4370852"/>
                <a:ext cx="1725873" cy="1444022"/>
              </a:xfrm>
              <a:prstGeom prst="rect">
                <a:avLst/>
              </a:prstGeom>
              <a:noFill/>
              <a:ln w="9525">
                <a:noFill/>
                <a:miter lim="800000"/>
                <a:headEnd/>
                <a:tailEnd/>
              </a:ln>
            </p:spPr>
          </p:pic>
        </p:grpSp>
        <p:sp>
          <p:nvSpPr>
            <p:cNvPr id="18458" name="Pfeil nach rechts 23"/>
            <p:cNvSpPr>
              <a:spLocks noChangeArrowheads="1"/>
            </p:cNvSpPr>
            <p:nvPr/>
          </p:nvSpPr>
          <p:spPr bwMode="auto">
            <a:xfrm>
              <a:off x="2527300" y="4732338"/>
              <a:ext cx="692150" cy="650875"/>
            </a:xfrm>
            <a:prstGeom prst="rightArrow">
              <a:avLst>
                <a:gd name="adj1" fmla="val 50000"/>
                <a:gd name="adj2" fmla="val 50001"/>
              </a:avLst>
            </a:prstGeom>
            <a:solidFill>
              <a:schemeClr val="accent3">
                <a:lumMod val="75000"/>
              </a:schemeClr>
            </a:solidFill>
            <a:ln>
              <a:noFill/>
            </a:ln>
            <a:extLst/>
          </p:spPr>
          <p:txBody>
            <a:bodyPr/>
            <a:lstStyle/>
            <a:p>
              <a:pPr eaLnBrk="0" hangingPunct="0">
                <a:defRPr/>
              </a:pPr>
              <a:endParaRPr lang="en-US"/>
            </a:p>
          </p:txBody>
        </p:sp>
      </p:grpSp>
      <p:grpSp>
        <p:nvGrpSpPr>
          <p:cNvPr id="5" name="Gruppieren 41"/>
          <p:cNvGrpSpPr>
            <a:grpSpLocks/>
          </p:cNvGrpSpPr>
          <p:nvPr/>
        </p:nvGrpSpPr>
        <p:grpSpPr bwMode="auto">
          <a:xfrm>
            <a:off x="3398838" y="4110038"/>
            <a:ext cx="3087687" cy="1984375"/>
            <a:chOff x="3398200" y="4110038"/>
            <a:chExt cx="3088325" cy="1984375"/>
          </a:xfrm>
        </p:grpSpPr>
        <p:grpSp>
          <p:nvGrpSpPr>
            <p:cNvPr id="19476" name="Gruppieren 15"/>
            <p:cNvGrpSpPr>
              <a:grpSpLocks/>
            </p:cNvGrpSpPr>
            <p:nvPr/>
          </p:nvGrpSpPr>
          <p:grpSpPr bwMode="auto">
            <a:xfrm>
              <a:off x="3398200" y="4110038"/>
              <a:ext cx="2345222" cy="1984375"/>
              <a:chOff x="4424967" y="4219461"/>
              <a:chExt cx="2345394" cy="2023098"/>
            </a:xfrm>
          </p:grpSpPr>
          <p:sp>
            <p:nvSpPr>
              <p:cNvPr id="18455" name="Rechteck 14"/>
              <p:cNvSpPr>
                <a:spLocks noChangeArrowheads="1"/>
              </p:cNvSpPr>
              <p:nvPr/>
            </p:nvSpPr>
            <p:spPr bwMode="auto">
              <a:xfrm>
                <a:off x="4428143" y="4219461"/>
                <a:ext cx="2342217" cy="2023098"/>
              </a:xfrm>
              <a:prstGeom prst="rect">
                <a:avLst/>
              </a:prstGeom>
              <a:pattFill prst="wdDnDiag">
                <a:fgClr>
                  <a:schemeClr val="accent3">
                    <a:lumMod val="50000"/>
                  </a:schemeClr>
                </a:fgClr>
                <a:bgClr>
                  <a:schemeClr val="bg1">
                    <a:lumMod val="50000"/>
                  </a:schemeClr>
                </a:bgClr>
              </a:pattFill>
              <a:ln>
                <a:noFill/>
              </a:ln>
              <a:extLst/>
            </p:spPr>
            <p:txBody>
              <a:bodyPr/>
              <a:lstStyle/>
              <a:p>
                <a:pPr eaLnBrk="0" hangingPunct="0">
                  <a:defRPr/>
                </a:pPr>
                <a:endParaRPr lang="en-US"/>
              </a:p>
            </p:txBody>
          </p:sp>
          <p:sp>
            <p:nvSpPr>
              <p:cNvPr id="19479" name="Text Box 25"/>
              <p:cNvSpPr txBox="1">
                <a:spLocks noChangeArrowheads="1"/>
              </p:cNvSpPr>
              <p:nvPr/>
            </p:nvSpPr>
            <p:spPr bwMode="auto">
              <a:xfrm>
                <a:off x="4424967" y="4709106"/>
                <a:ext cx="2305217" cy="1192374"/>
              </a:xfrm>
              <a:prstGeom prst="rect">
                <a:avLst/>
              </a:prstGeom>
              <a:noFill/>
              <a:ln w="9525">
                <a:noFill/>
                <a:miter lim="800000"/>
                <a:headEnd/>
                <a:tailEnd/>
              </a:ln>
            </p:spPr>
            <p:txBody>
              <a:bodyPr anchor="ctr">
                <a:spAutoFit/>
              </a:bodyPr>
              <a:lstStyle/>
              <a:p>
                <a:pPr algn="ctr"/>
                <a:r>
                  <a:rPr lang="en-US" sz="1800">
                    <a:solidFill>
                      <a:schemeClr val="bg1"/>
                    </a:solidFill>
                  </a:rPr>
                  <a:t>Análisis de impactos / vulnerabilidad</a:t>
                </a:r>
                <a:r>
                  <a:rPr lang="en-US" sz="1600">
                    <a:solidFill>
                      <a:schemeClr val="bg1"/>
                    </a:solidFill>
                  </a:rPr>
                  <a:t/>
                </a:r>
                <a:br>
                  <a:rPr lang="en-US" sz="1600">
                    <a:solidFill>
                      <a:schemeClr val="bg1"/>
                    </a:solidFill>
                  </a:rPr>
                </a:br>
                <a:endParaRPr lang="en-US" sz="1600">
                  <a:solidFill>
                    <a:schemeClr val="bg1"/>
                  </a:solidFill>
                </a:endParaRPr>
              </a:p>
            </p:txBody>
          </p:sp>
        </p:grpSp>
        <p:sp>
          <p:nvSpPr>
            <p:cNvPr id="18454" name="Pfeil nach rechts 23"/>
            <p:cNvSpPr>
              <a:spLocks noChangeArrowheads="1"/>
            </p:cNvSpPr>
            <p:nvPr/>
          </p:nvSpPr>
          <p:spPr bwMode="auto">
            <a:xfrm rot="10800000">
              <a:off x="5794232" y="4741863"/>
              <a:ext cx="692293" cy="650875"/>
            </a:xfrm>
            <a:prstGeom prst="rightArrow">
              <a:avLst>
                <a:gd name="adj1" fmla="val 50000"/>
                <a:gd name="adj2" fmla="val 50001"/>
              </a:avLst>
            </a:prstGeom>
            <a:solidFill>
              <a:schemeClr val="bg1">
                <a:lumMod val="65000"/>
              </a:schemeClr>
            </a:solidFill>
            <a:ln>
              <a:noFill/>
            </a:ln>
            <a:extLst/>
          </p:spPr>
          <p:txBody>
            <a:bodyPr/>
            <a:lstStyle/>
            <a:p>
              <a:pPr eaLnBrk="0" hangingPunct="0">
                <a:defRPr/>
              </a:pPr>
              <a:endParaRPr lang="en-US"/>
            </a:p>
          </p:txBody>
        </p:sp>
      </p:grpSp>
      <p:grpSp>
        <p:nvGrpSpPr>
          <p:cNvPr id="7" name="Gruppieren 37"/>
          <p:cNvGrpSpPr>
            <a:grpSpLocks/>
          </p:cNvGrpSpPr>
          <p:nvPr/>
        </p:nvGrpSpPr>
        <p:grpSpPr bwMode="auto">
          <a:xfrm>
            <a:off x="6608763" y="2822575"/>
            <a:ext cx="2389187" cy="3011488"/>
            <a:chOff x="6618289" y="2584753"/>
            <a:chExt cx="2388985" cy="3010679"/>
          </a:xfrm>
        </p:grpSpPr>
        <p:grpSp>
          <p:nvGrpSpPr>
            <p:cNvPr id="8" name="Gruppieren 25"/>
            <p:cNvGrpSpPr>
              <a:grpSpLocks/>
            </p:cNvGrpSpPr>
            <p:nvPr/>
          </p:nvGrpSpPr>
          <p:grpSpPr bwMode="auto">
            <a:xfrm>
              <a:off x="8294640" y="2584753"/>
              <a:ext cx="712634" cy="1083018"/>
              <a:chOff x="8272307" y="2181340"/>
              <a:chExt cx="712625" cy="520832"/>
            </a:xfrm>
            <a:solidFill>
              <a:srgbClr val="669900"/>
            </a:solidFill>
          </p:grpSpPr>
          <p:sp>
            <p:nvSpPr>
              <p:cNvPr id="6157" name="Pfeil nach rechts 21"/>
              <p:cNvSpPr>
                <a:spLocks noChangeArrowheads="1"/>
              </p:cNvSpPr>
              <p:nvPr/>
            </p:nvSpPr>
            <p:spPr bwMode="auto">
              <a:xfrm rot="5400000">
                <a:off x="8477181" y="2194421"/>
                <a:ext cx="365506" cy="649996"/>
              </a:xfrm>
              <a:prstGeom prst="rightArrow">
                <a:avLst>
                  <a:gd name="adj1" fmla="val 50000"/>
                  <a:gd name="adj2" fmla="val 50000"/>
                </a:avLst>
              </a:prstGeom>
              <a:solidFill>
                <a:schemeClr val="bg1">
                  <a:lumMod val="65000"/>
                </a:schemeClr>
              </a:solidFill>
              <a:ln w="9525" algn="ctr">
                <a:noFill/>
                <a:round/>
                <a:headEnd/>
                <a:tailEnd/>
              </a:ln>
            </p:spPr>
            <p:txBody>
              <a:bodyPr/>
              <a:lstStyle/>
              <a:p>
                <a:pPr eaLnBrk="0" hangingPunct="0">
                  <a:defRPr/>
                </a:pPr>
                <a:endParaRPr lang="de-DE"/>
              </a:p>
            </p:txBody>
          </p:sp>
          <p:sp>
            <p:nvSpPr>
              <p:cNvPr id="6158" name="Rechteck 24"/>
              <p:cNvSpPr>
                <a:spLocks noChangeArrowheads="1"/>
              </p:cNvSpPr>
              <p:nvPr/>
            </p:nvSpPr>
            <p:spPr bwMode="auto">
              <a:xfrm>
                <a:off x="8272307" y="2181340"/>
                <a:ext cx="550845" cy="164213"/>
              </a:xfrm>
              <a:prstGeom prst="rect">
                <a:avLst/>
              </a:prstGeom>
              <a:solidFill>
                <a:schemeClr val="bg1">
                  <a:lumMod val="65000"/>
                </a:schemeClr>
              </a:solidFill>
              <a:ln w="9525" algn="ctr">
                <a:noFill/>
                <a:round/>
                <a:headEnd/>
                <a:tailEnd/>
              </a:ln>
            </p:spPr>
            <p:txBody>
              <a:bodyPr/>
              <a:lstStyle/>
              <a:p>
                <a:pPr eaLnBrk="0" hangingPunct="0">
                  <a:defRPr/>
                </a:pPr>
                <a:endParaRPr lang="de-DE"/>
              </a:p>
            </p:txBody>
          </p:sp>
        </p:grpSp>
        <p:grpSp>
          <p:nvGrpSpPr>
            <p:cNvPr id="19473" name="Gruppieren 35"/>
            <p:cNvGrpSpPr>
              <a:grpSpLocks/>
            </p:cNvGrpSpPr>
            <p:nvPr/>
          </p:nvGrpSpPr>
          <p:grpSpPr bwMode="auto">
            <a:xfrm>
              <a:off x="6618289" y="4005209"/>
              <a:ext cx="2287394" cy="1590223"/>
              <a:chOff x="6618289" y="4005209"/>
              <a:chExt cx="2287394" cy="1590223"/>
            </a:xfrm>
          </p:grpSpPr>
          <p:sp>
            <p:nvSpPr>
              <p:cNvPr id="32" name="Text Box 21"/>
              <p:cNvSpPr txBox="1">
                <a:spLocks noChangeArrowheads="1"/>
              </p:cNvSpPr>
              <p:nvPr/>
            </p:nvSpPr>
            <p:spPr bwMode="auto">
              <a:xfrm>
                <a:off x="6618289" y="4005184"/>
                <a:ext cx="2287394" cy="1590248"/>
              </a:xfrm>
              <a:prstGeom prst="rect">
                <a:avLst/>
              </a:prstGeom>
              <a:solidFill>
                <a:schemeClr val="bg1">
                  <a:lumMod val="95000"/>
                </a:schemeClr>
              </a:solidFill>
              <a:ln w="9525">
                <a:noFill/>
                <a:miter lim="800000"/>
                <a:headEnd/>
                <a:tailEnd/>
              </a:ln>
            </p:spPr>
            <p:txBody>
              <a:bodyPr lIns="36000" tIns="36000" rIns="36000">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n-US" sz="1400" smtClean="0">
                    <a:solidFill>
                      <a:schemeClr val="tx1"/>
                    </a:solidFill>
                  </a:rPr>
                  <a:t>Escenarios climáticos </a:t>
                </a:r>
              </a:p>
              <a:p>
                <a:pPr algn="ctr" eaLnBrk="1" hangingPunct="1">
                  <a:defRPr/>
                </a:pPr>
                <a:endParaRPr lang="en-US" sz="1400" smtClean="0">
                  <a:solidFill>
                    <a:schemeClr val="tx1"/>
                  </a:solidFill>
                </a:endParaRPr>
              </a:p>
              <a:p>
                <a:pPr algn="ctr" eaLnBrk="1" hangingPunct="1">
                  <a:defRPr/>
                </a:pPr>
                <a:endParaRPr lang="en-US" sz="1400" smtClean="0">
                  <a:solidFill>
                    <a:schemeClr val="tx1"/>
                  </a:solidFill>
                </a:endParaRPr>
              </a:p>
              <a:p>
                <a:pPr algn="ctr" eaLnBrk="1" hangingPunct="1">
                  <a:defRPr/>
                </a:pPr>
                <a:endParaRPr lang="en-US" sz="1400" smtClean="0">
                  <a:solidFill>
                    <a:schemeClr val="tx1"/>
                  </a:solidFill>
                </a:endParaRPr>
              </a:p>
              <a:p>
                <a:pPr algn="ctr" eaLnBrk="1" hangingPunct="1">
                  <a:defRPr/>
                </a:pPr>
                <a:endParaRPr lang="en-US" sz="1400" smtClean="0">
                  <a:solidFill>
                    <a:schemeClr val="tx1"/>
                  </a:solidFill>
                </a:endParaRPr>
              </a:p>
              <a:p>
                <a:pPr algn="ctr" eaLnBrk="1" hangingPunct="1">
                  <a:defRPr/>
                </a:pPr>
                <a:endParaRPr lang="en-US" sz="1400" smtClean="0">
                  <a:solidFill>
                    <a:schemeClr val="tx1"/>
                  </a:solidFill>
                </a:endParaRPr>
              </a:p>
              <a:p>
                <a:pPr algn="ctr" eaLnBrk="1" hangingPunct="1">
                  <a:defRPr/>
                </a:pPr>
                <a:endParaRPr lang="en-US" sz="1400" smtClean="0">
                  <a:solidFill>
                    <a:schemeClr val="tx1"/>
                  </a:solidFill>
                </a:endParaRPr>
              </a:p>
            </p:txBody>
          </p:sp>
          <p:pic>
            <p:nvPicPr>
              <p:cNvPr id="19475" name="Picture 31" descr="Simulated Development of future Temperature Changes for Scenario A1B">
                <a:hlinkClick r:id="rId6" tooltip="IPCC AR4 Temperature Change simulated with ECHAM5/MPI-OM"/>
              </p:cNvPr>
              <p:cNvPicPr>
                <a:picLocks noChangeAspect="1" noChangeArrowheads="1"/>
              </p:cNvPicPr>
              <p:nvPr/>
            </p:nvPicPr>
            <p:blipFill>
              <a:blip r:embed="rId8" cstate="print"/>
              <a:srcRect/>
              <a:stretch>
                <a:fillRect/>
              </a:stretch>
            </p:blipFill>
            <p:spPr bwMode="auto">
              <a:xfrm>
                <a:off x="6704013" y="4332287"/>
                <a:ext cx="2121864" cy="792163"/>
              </a:xfrm>
              <a:prstGeom prst="rect">
                <a:avLst/>
              </a:prstGeom>
              <a:noFill/>
              <a:ln w="9525">
                <a:noFill/>
                <a:miter lim="800000"/>
                <a:headEnd/>
                <a:tailEnd/>
              </a:ln>
            </p:spPr>
          </p:pic>
        </p:grpSp>
      </p:grpSp>
      <p:grpSp>
        <p:nvGrpSpPr>
          <p:cNvPr id="10" name="Gruppieren 39"/>
          <p:cNvGrpSpPr>
            <a:grpSpLocks/>
          </p:cNvGrpSpPr>
          <p:nvPr/>
        </p:nvGrpSpPr>
        <p:grpSpPr bwMode="auto">
          <a:xfrm>
            <a:off x="2224088" y="2014538"/>
            <a:ext cx="5986462" cy="1949450"/>
            <a:chOff x="2223713" y="2014538"/>
            <a:chExt cx="5986862" cy="1950180"/>
          </a:xfrm>
        </p:grpSpPr>
        <p:grpSp>
          <p:nvGrpSpPr>
            <p:cNvPr id="19466" name="Gruppieren 30"/>
            <p:cNvGrpSpPr>
              <a:grpSpLocks/>
            </p:cNvGrpSpPr>
            <p:nvPr/>
          </p:nvGrpSpPr>
          <p:grpSpPr bwMode="auto">
            <a:xfrm>
              <a:off x="2223713" y="2014538"/>
              <a:ext cx="5986862" cy="1950180"/>
              <a:chOff x="2223637" y="2014538"/>
              <a:chExt cx="5986586" cy="1949532"/>
            </a:xfrm>
          </p:grpSpPr>
          <p:grpSp>
            <p:nvGrpSpPr>
              <p:cNvPr id="19468" name="Gruppieren 29"/>
              <p:cNvGrpSpPr>
                <a:grpSpLocks/>
              </p:cNvGrpSpPr>
              <p:nvPr/>
            </p:nvGrpSpPr>
            <p:grpSpPr bwMode="auto">
              <a:xfrm>
                <a:off x="2223637" y="2014538"/>
                <a:ext cx="5986586" cy="1806580"/>
                <a:chOff x="2156775" y="2014538"/>
                <a:chExt cx="5473051" cy="1805980"/>
              </a:xfrm>
            </p:grpSpPr>
            <p:sp>
              <p:nvSpPr>
                <p:cNvPr id="6167" name="Text Box 21"/>
                <p:cNvSpPr txBox="1">
                  <a:spLocks noChangeArrowheads="1"/>
                </p:cNvSpPr>
                <p:nvPr/>
              </p:nvSpPr>
              <p:spPr bwMode="auto">
                <a:xfrm>
                  <a:off x="2734413" y="2014538"/>
                  <a:ext cx="4895413" cy="1806051"/>
                </a:xfrm>
                <a:prstGeom prst="rect">
                  <a:avLst/>
                </a:prstGeom>
                <a:solidFill>
                  <a:schemeClr val="bg1">
                    <a:lumMod val="95000"/>
                  </a:schemeClr>
                </a:solidFill>
                <a:ln w="9525">
                  <a:noFill/>
                  <a:miter lim="800000"/>
                  <a:headEnd/>
                  <a:tailEnd/>
                </a:ln>
              </p:spPr>
              <p:txBody>
                <a:bodyPr lIns="36000" tIns="36000" rIns="36000">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ES_tradnl" sz="1400" smtClean="0">
                      <a:solidFill>
                        <a:schemeClr val="tx1"/>
                      </a:solidFill>
                    </a:rPr>
                    <a:t>Modelos Climáticos </a:t>
                  </a:r>
                </a:p>
                <a:p>
                  <a:pPr eaLnBrk="1" hangingPunct="1">
                    <a:defRPr/>
                  </a:pPr>
                  <a:r>
                    <a:rPr lang="es-ES_tradnl" sz="1400" smtClean="0">
                      <a:solidFill>
                        <a:schemeClr val="tx1"/>
                      </a:solidFill>
                    </a:rPr>
                    <a:t>Globales  (23 en el IPCC)	</a:t>
                  </a:r>
                  <a:r>
                    <a:rPr lang="es-ES_tradnl" sz="1400" smtClean="0">
                      <a:solidFill>
                        <a:srgbClr val="FF00FF"/>
                      </a:solidFill>
                    </a:rPr>
                    <a:t>Reducción de escala</a:t>
                  </a:r>
                </a:p>
                <a:p>
                  <a:pPr eaLnBrk="1" hangingPunct="1">
                    <a:defRPr/>
                  </a:pPr>
                  <a:endParaRPr lang="es-ES_tradnl" sz="1400" smtClean="0">
                    <a:solidFill>
                      <a:schemeClr val="tx1"/>
                    </a:solidFill>
                  </a:endParaRPr>
                </a:p>
                <a:p>
                  <a:pPr algn="ctr" eaLnBrk="1" hangingPunct="1">
                    <a:defRPr/>
                  </a:pPr>
                  <a:endParaRPr lang="es-ES_tradnl" sz="1400" smtClean="0">
                    <a:solidFill>
                      <a:schemeClr val="tx1"/>
                    </a:solidFill>
                  </a:endParaRPr>
                </a:p>
                <a:p>
                  <a:pPr algn="ctr" eaLnBrk="1" hangingPunct="1">
                    <a:defRPr/>
                  </a:pPr>
                  <a:endParaRPr lang="es-ES_tradnl" sz="1400" smtClean="0">
                    <a:solidFill>
                      <a:schemeClr val="tx1"/>
                    </a:solidFill>
                  </a:endParaRPr>
                </a:p>
                <a:p>
                  <a:pPr algn="ctr" eaLnBrk="1" hangingPunct="1">
                    <a:defRPr/>
                  </a:pPr>
                  <a:endParaRPr lang="es-ES_tradnl" sz="1400" smtClean="0">
                    <a:solidFill>
                      <a:schemeClr val="tx1"/>
                    </a:solidFill>
                  </a:endParaRPr>
                </a:p>
                <a:p>
                  <a:pPr algn="ctr" eaLnBrk="1" hangingPunct="1">
                    <a:defRPr/>
                  </a:pPr>
                  <a:endParaRPr lang="es-ES_tradnl" sz="1400" smtClean="0">
                    <a:solidFill>
                      <a:schemeClr val="tx1"/>
                    </a:solidFill>
                  </a:endParaRPr>
                </a:p>
                <a:p>
                  <a:pPr algn="ctr" eaLnBrk="1" hangingPunct="1">
                    <a:defRPr/>
                  </a:pPr>
                  <a:endParaRPr lang="es-ES_tradnl" sz="1400" smtClean="0">
                    <a:solidFill>
                      <a:schemeClr val="tx1"/>
                    </a:solidFill>
                  </a:endParaRPr>
                </a:p>
                <a:p>
                  <a:pPr algn="ctr" eaLnBrk="1" hangingPunct="1">
                    <a:defRPr/>
                  </a:pPr>
                  <a:endParaRPr lang="es-ES_tradnl" sz="1400" smtClean="0">
                    <a:solidFill>
                      <a:schemeClr val="tx1"/>
                    </a:solidFill>
                  </a:endParaRPr>
                </a:p>
              </p:txBody>
            </p:sp>
            <p:sp>
              <p:nvSpPr>
                <p:cNvPr id="14351" name="Pfeil nach rechts 20"/>
                <p:cNvSpPr>
                  <a:spLocks noChangeArrowheads="1"/>
                </p:cNvSpPr>
                <p:nvPr/>
              </p:nvSpPr>
              <p:spPr bwMode="auto">
                <a:xfrm>
                  <a:off x="2156775" y="2630309"/>
                  <a:ext cx="467336" cy="649099"/>
                </a:xfrm>
                <a:prstGeom prst="mathPlus">
                  <a:avLst/>
                </a:prstGeom>
                <a:solidFill>
                  <a:schemeClr val="bg1">
                    <a:lumMod val="65000"/>
                  </a:schemeClr>
                </a:solidFill>
                <a:ln w="9525" algn="ctr">
                  <a:noFill/>
                  <a:round/>
                  <a:headEnd/>
                  <a:tailEnd/>
                </a:ln>
              </p:spPr>
              <p:txBody>
                <a:bodyPr/>
                <a:lstStyle/>
                <a:p>
                  <a:pPr eaLnBrk="0" hangingPunct="0">
                    <a:defRPr/>
                  </a:pPr>
                  <a:endParaRPr lang="es-MX"/>
                </a:p>
              </p:txBody>
            </p:sp>
          </p:grpSp>
          <p:pic>
            <p:nvPicPr>
              <p:cNvPr id="19469" name="Grafik 29" descr="Global_Atmospheric_Model.jpg"/>
              <p:cNvPicPr>
                <a:picLocks noChangeAspect="1"/>
              </p:cNvPicPr>
              <p:nvPr/>
            </p:nvPicPr>
            <p:blipFill>
              <a:blip r:embed="rId9" cstate="print"/>
              <a:srcRect/>
              <a:stretch>
                <a:fillRect/>
              </a:stretch>
            </p:blipFill>
            <p:spPr bwMode="auto">
              <a:xfrm>
                <a:off x="2920398" y="2458193"/>
                <a:ext cx="2229658" cy="1505877"/>
              </a:xfrm>
              <a:prstGeom prst="rect">
                <a:avLst/>
              </a:prstGeom>
              <a:noFill/>
              <a:ln w="9525">
                <a:noFill/>
                <a:miter lim="800000"/>
                <a:headEnd/>
                <a:tailEnd/>
              </a:ln>
            </p:spPr>
          </p:pic>
        </p:grpSp>
        <p:pic>
          <p:nvPicPr>
            <p:cNvPr id="19467" name="Picture 27" descr="http://www.wmo.int/pages/themes/climate/images/figures/ClimateModelnesting.jpg"/>
            <p:cNvPicPr>
              <a:picLocks noChangeAspect="1" noChangeArrowheads="1"/>
            </p:cNvPicPr>
            <p:nvPr/>
          </p:nvPicPr>
          <p:blipFill>
            <a:blip r:embed="rId10" cstate="print"/>
            <a:srcRect/>
            <a:stretch>
              <a:fillRect/>
            </a:stretch>
          </p:blipFill>
          <p:spPr bwMode="auto">
            <a:xfrm>
              <a:off x="5603875" y="2482850"/>
              <a:ext cx="2239963" cy="1179513"/>
            </a:xfrm>
            <a:prstGeom prst="rect">
              <a:avLst/>
            </a:prstGeom>
            <a:noFill/>
            <a:ln w="9525">
              <a:noFill/>
              <a:miter lim="800000"/>
              <a:headEnd/>
              <a:tailEnd/>
            </a:ln>
          </p:spPr>
        </p:pic>
      </p:grpSp>
      <p:sp>
        <p:nvSpPr>
          <p:cNvPr id="31" name="TextBox 30"/>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0" y="1982788"/>
            <a:ext cx="4776788" cy="4227512"/>
          </a:xfrm>
          <a:prstGeom prst="rect">
            <a:avLst/>
          </a:prstGeom>
          <a:noFill/>
          <a:ln w="9525">
            <a:noFill/>
            <a:round/>
            <a:headEnd/>
            <a:tailEnd/>
          </a:ln>
        </p:spPr>
      </p:pic>
      <p:sp>
        <p:nvSpPr>
          <p:cNvPr id="20483" name="Titel 1"/>
          <p:cNvSpPr>
            <a:spLocks noGrp="1"/>
          </p:cNvSpPr>
          <p:nvPr>
            <p:ph type="title"/>
          </p:nvPr>
        </p:nvSpPr>
        <p:spPr/>
        <p:txBody>
          <a:bodyPr/>
          <a:lstStyle/>
          <a:p>
            <a:r>
              <a:rPr lang="en-US" smtClean="0">
                <a:ea typeface="ＭＳ Ｐゴシック" pitchFamily="34" charset="-128"/>
              </a:rPr>
              <a:t>Escenarios de Emisiones </a:t>
            </a:r>
            <a:br>
              <a:rPr lang="en-US" smtClean="0">
                <a:ea typeface="ＭＳ Ｐゴシック" pitchFamily="34" charset="-128"/>
              </a:rPr>
            </a:br>
            <a:r>
              <a:rPr lang="en-US" i="1" smtClean="0">
                <a:ea typeface="ＭＳ Ｐゴシック" pitchFamily="34" charset="-128"/>
              </a:rPr>
              <a:t>–  </a:t>
            </a:r>
            <a:r>
              <a:rPr lang="es-ES" i="1" smtClean="0">
                <a:ea typeface="ＭＳ Ｐゴシック" pitchFamily="34" charset="-128"/>
              </a:rPr>
              <a:t>supuestos sobre el desarrollo en el futuro</a:t>
            </a:r>
            <a:endParaRPr lang="en-US" i="1" smtClean="0">
              <a:ea typeface="ＭＳ Ｐゴシック" pitchFamily="34" charset="-128"/>
            </a:endParaRPr>
          </a:p>
        </p:txBody>
      </p:sp>
      <p:sp>
        <p:nvSpPr>
          <p:cNvPr id="20484" name="Textfeld 3"/>
          <p:cNvSpPr txBox="1">
            <a:spLocks noChangeArrowheads="1"/>
          </p:cNvSpPr>
          <p:nvPr/>
        </p:nvSpPr>
        <p:spPr bwMode="auto">
          <a:xfrm>
            <a:off x="4343400" y="6218238"/>
            <a:ext cx="4791075" cy="369887"/>
          </a:xfrm>
          <a:prstGeom prst="rect">
            <a:avLst/>
          </a:prstGeom>
          <a:noFill/>
          <a:ln w="9525">
            <a:noFill/>
            <a:miter lim="800000"/>
            <a:headEnd/>
            <a:tailEnd/>
          </a:ln>
        </p:spPr>
        <p:txBody>
          <a:bodyPr>
            <a:spAutoFit/>
          </a:bodyPr>
          <a:lstStyle/>
          <a:p>
            <a:pPr algn="r"/>
            <a:r>
              <a:rPr lang="en-GB" sz="900" i="1">
                <a:solidFill>
                  <a:srgbClr val="7F7F7F"/>
                </a:solidFill>
              </a:rPr>
              <a:t>Fuente: </a:t>
            </a:r>
            <a:r>
              <a:rPr lang="de-DE" sz="900" i="1" u="sng">
                <a:hlinkClick r:id="rId4"/>
              </a:rPr>
              <a:t>www.bom.gov.au/info/climate/change/gallery/images/74.gif</a:t>
            </a:r>
            <a:r>
              <a:rPr lang="de-DE" sz="900" i="1" u="sng"/>
              <a:t/>
            </a:r>
            <a:br>
              <a:rPr lang="de-DE" sz="900" i="1" u="sng"/>
            </a:br>
            <a:r>
              <a:rPr lang="de-DE" sz="900" i="1" u="sng">
                <a:hlinkClick r:id="rId5"/>
              </a:rPr>
              <a:t>http://www.grida.no/publications/other/ipcc_sr/?src=/climate/ipcc/emission/008.htm</a:t>
            </a:r>
            <a:r>
              <a:rPr lang="de-DE" sz="900" i="1" u="sng"/>
              <a:t> </a:t>
            </a:r>
            <a:endParaRPr lang="en-GB" sz="900" i="1"/>
          </a:p>
        </p:txBody>
      </p:sp>
      <p:grpSp>
        <p:nvGrpSpPr>
          <p:cNvPr id="20485" name="Gruppieren 6"/>
          <p:cNvGrpSpPr>
            <a:grpSpLocks/>
          </p:cNvGrpSpPr>
          <p:nvPr/>
        </p:nvGrpSpPr>
        <p:grpSpPr bwMode="auto">
          <a:xfrm>
            <a:off x="4856163" y="2008188"/>
            <a:ext cx="4321175" cy="3225800"/>
            <a:chOff x="4856163" y="2008186"/>
            <a:chExt cx="4321174" cy="3225801"/>
          </a:xfrm>
        </p:grpSpPr>
        <p:sp>
          <p:nvSpPr>
            <p:cNvPr id="6" name="Text Box 17"/>
            <p:cNvSpPr txBox="1">
              <a:spLocks noChangeArrowheads="1"/>
            </p:cNvSpPr>
            <p:nvPr/>
          </p:nvSpPr>
          <p:spPr bwMode="auto">
            <a:xfrm>
              <a:off x="4856163" y="2008186"/>
              <a:ext cx="4287836" cy="1816101"/>
            </a:xfrm>
            <a:prstGeom prst="rect">
              <a:avLst/>
            </a:prstGeom>
            <a:solidFill>
              <a:schemeClr val="bg1">
                <a:lumMod val="95000"/>
              </a:schemeClr>
            </a:solidFill>
            <a:ln w="9525">
              <a:noFill/>
              <a:miter lim="800000"/>
              <a:headEnd/>
              <a:tailEnd/>
            </a:ln>
          </p:spPr>
          <p:txBody>
            <a:bodyPr lIns="36000" rIns="36000">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n-US" sz="1400" smtClean="0">
                  <a:solidFill>
                    <a:srgbClr val="FF00FF"/>
                  </a:solidFill>
                </a:rPr>
                <a:t>Underlying assumptions (IPCC SRES 2001)</a:t>
              </a:r>
            </a:p>
            <a:p>
              <a:pPr eaLnBrk="1" hangingPunct="1">
                <a:defRPr/>
              </a:pPr>
              <a:endParaRPr lang="en-US" sz="1400" smtClean="0">
                <a:solidFill>
                  <a:schemeClr val="tx1"/>
                </a:solidFill>
              </a:endParaRPr>
            </a:p>
            <a:p>
              <a:pPr eaLnBrk="1" hangingPunct="1">
                <a:defRPr/>
              </a:pPr>
              <a:endParaRPr lang="en-US" sz="1400" smtClean="0">
                <a:solidFill>
                  <a:schemeClr val="tx1"/>
                </a:solidFill>
              </a:endParaRPr>
            </a:p>
            <a:p>
              <a:pPr eaLnBrk="1" hangingPunct="1">
                <a:defRPr/>
              </a:pPr>
              <a:endParaRPr lang="en-US" sz="1400" smtClean="0">
                <a:solidFill>
                  <a:schemeClr val="tx1"/>
                </a:solidFill>
              </a:endParaRPr>
            </a:p>
            <a:p>
              <a:pPr eaLnBrk="1" hangingPunct="1">
                <a:defRPr/>
              </a:pPr>
              <a:endParaRPr lang="en-US" sz="1400" smtClean="0">
                <a:solidFill>
                  <a:schemeClr val="tx1"/>
                </a:solidFill>
              </a:endParaRPr>
            </a:p>
            <a:p>
              <a:pPr eaLnBrk="1" hangingPunct="1">
                <a:defRPr/>
              </a:pPr>
              <a:endParaRPr lang="en-US" sz="1400" smtClean="0">
                <a:solidFill>
                  <a:schemeClr val="tx1"/>
                </a:solidFill>
              </a:endParaRPr>
            </a:p>
            <a:p>
              <a:pPr eaLnBrk="1" hangingPunct="1">
                <a:defRPr/>
              </a:pPr>
              <a:endParaRPr lang="en-US" sz="1400" smtClean="0">
                <a:solidFill>
                  <a:schemeClr val="tx1"/>
                </a:solidFill>
              </a:endParaRPr>
            </a:p>
            <a:p>
              <a:pPr eaLnBrk="1" hangingPunct="1">
                <a:defRPr/>
              </a:pPr>
              <a:endParaRPr lang="en-US" sz="1400" smtClean="0">
                <a:solidFill>
                  <a:schemeClr val="tx1"/>
                </a:solidFill>
              </a:endParaRPr>
            </a:p>
          </p:txBody>
        </p:sp>
        <p:pic>
          <p:nvPicPr>
            <p:cNvPr id="20499" name="Grafik 4" descr="IPCC_SRES_primary driving forces_2000.jpg"/>
            <p:cNvPicPr>
              <a:picLocks noChangeAspect="1"/>
            </p:cNvPicPr>
            <p:nvPr/>
          </p:nvPicPr>
          <p:blipFill>
            <a:blip r:embed="rId6" cstate="print"/>
            <a:srcRect/>
            <a:stretch>
              <a:fillRect/>
            </a:stretch>
          </p:blipFill>
          <p:spPr bwMode="auto">
            <a:xfrm>
              <a:off x="4988921" y="2352675"/>
              <a:ext cx="4188416" cy="2881312"/>
            </a:xfrm>
            <a:prstGeom prst="rect">
              <a:avLst/>
            </a:prstGeom>
            <a:noFill/>
            <a:ln w="9525">
              <a:noFill/>
              <a:miter lim="800000"/>
              <a:headEnd/>
              <a:tailEnd/>
            </a:ln>
          </p:spPr>
        </p:pic>
      </p:grpSp>
      <p:grpSp>
        <p:nvGrpSpPr>
          <p:cNvPr id="20486" name="Gruppieren 10"/>
          <p:cNvGrpSpPr>
            <a:grpSpLocks/>
          </p:cNvGrpSpPr>
          <p:nvPr/>
        </p:nvGrpSpPr>
        <p:grpSpPr bwMode="auto">
          <a:xfrm>
            <a:off x="238125" y="2295525"/>
            <a:ext cx="733425" cy="1128713"/>
            <a:chOff x="238125" y="2295525"/>
            <a:chExt cx="733425" cy="1129129"/>
          </a:xfrm>
        </p:grpSpPr>
        <p:sp>
          <p:nvSpPr>
            <p:cNvPr id="20495" name="Textfeld 7"/>
            <p:cNvSpPr txBox="1">
              <a:spLocks noChangeArrowheads="1"/>
            </p:cNvSpPr>
            <p:nvPr/>
          </p:nvSpPr>
          <p:spPr bwMode="auto">
            <a:xfrm>
              <a:off x="247650" y="2295525"/>
              <a:ext cx="723900" cy="338554"/>
            </a:xfrm>
            <a:prstGeom prst="rect">
              <a:avLst/>
            </a:prstGeom>
            <a:solidFill>
              <a:srgbClr val="0070C0"/>
            </a:solidFill>
            <a:ln w="9525">
              <a:noFill/>
              <a:miter lim="800000"/>
              <a:headEnd/>
              <a:tailEnd/>
            </a:ln>
          </p:spPr>
          <p:txBody>
            <a:bodyPr>
              <a:spAutoFit/>
            </a:bodyPr>
            <a:lstStyle/>
            <a:p>
              <a:r>
                <a:rPr lang="de-DE" sz="1600">
                  <a:solidFill>
                    <a:schemeClr val="bg1"/>
                  </a:solidFill>
                </a:rPr>
                <a:t>A1 Fl</a:t>
              </a:r>
            </a:p>
          </p:txBody>
        </p:sp>
        <p:sp>
          <p:nvSpPr>
            <p:cNvPr id="20496" name="Textfeld 8"/>
            <p:cNvSpPr txBox="1">
              <a:spLocks noChangeArrowheads="1"/>
            </p:cNvSpPr>
            <p:nvPr/>
          </p:nvSpPr>
          <p:spPr bwMode="auto">
            <a:xfrm>
              <a:off x="247650" y="3086100"/>
              <a:ext cx="723900" cy="338554"/>
            </a:xfrm>
            <a:prstGeom prst="rect">
              <a:avLst/>
            </a:prstGeom>
            <a:solidFill>
              <a:srgbClr val="0070C0"/>
            </a:solidFill>
            <a:ln w="9525">
              <a:noFill/>
              <a:miter lim="800000"/>
              <a:headEnd/>
              <a:tailEnd/>
            </a:ln>
          </p:spPr>
          <p:txBody>
            <a:bodyPr>
              <a:spAutoFit/>
            </a:bodyPr>
            <a:lstStyle/>
            <a:p>
              <a:r>
                <a:rPr lang="de-DE" sz="1600">
                  <a:solidFill>
                    <a:schemeClr val="bg1"/>
                  </a:solidFill>
                </a:rPr>
                <a:t>A1 T</a:t>
              </a:r>
            </a:p>
          </p:txBody>
        </p:sp>
        <p:sp>
          <p:nvSpPr>
            <p:cNvPr id="20497" name="Textfeld 9"/>
            <p:cNvSpPr txBox="1">
              <a:spLocks noChangeArrowheads="1"/>
            </p:cNvSpPr>
            <p:nvPr/>
          </p:nvSpPr>
          <p:spPr bwMode="auto">
            <a:xfrm>
              <a:off x="238125" y="2695575"/>
              <a:ext cx="723900" cy="338554"/>
            </a:xfrm>
            <a:prstGeom prst="rect">
              <a:avLst/>
            </a:prstGeom>
            <a:solidFill>
              <a:srgbClr val="0070C0"/>
            </a:solidFill>
            <a:ln w="9525">
              <a:noFill/>
              <a:miter lim="800000"/>
              <a:headEnd/>
              <a:tailEnd/>
            </a:ln>
          </p:spPr>
          <p:txBody>
            <a:bodyPr>
              <a:spAutoFit/>
            </a:bodyPr>
            <a:lstStyle/>
            <a:p>
              <a:r>
                <a:rPr lang="de-DE" sz="1600">
                  <a:solidFill>
                    <a:schemeClr val="bg1"/>
                  </a:solidFill>
                </a:rPr>
                <a:t>A1 B</a:t>
              </a:r>
            </a:p>
          </p:txBody>
        </p:sp>
      </p:grpSp>
      <p:sp>
        <p:nvSpPr>
          <p:cNvPr id="20487" name="Text Box 2"/>
          <p:cNvSpPr txBox="1">
            <a:spLocks noChangeArrowheads="1"/>
          </p:cNvSpPr>
          <p:nvPr/>
        </p:nvSpPr>
        <p:spPr bwMode="auto">
          <a:xfrm rot="-5400000">
            <a:off x="1922463" y="2533650"/>
            <a:ext cx="847725" cy="390525"/>
          </a:xfrm>
          <a:prstGeom prst="rect">
            <a:avLst/>
          </a:prstGeom>
          <a:solidFill>
            <a:srgbClr val="FFFFFF"/>
          </a:solidFill>
          <a:ln w="9525">
            <a:noFill/>
            <a:round/>
            <a:headEnd/>
            <a:tailEnd/>
          </a:ln>
        </p:spPr>
        <p:txBody>
          <a:bodyPr wrap="none"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b="0">
                <a:solidFill>
                  <a:srgbClr val="000000"/>
                </a:solidFill>
                <a:ea typeface="MS Gothic" pitchFamily="49" charset="-128"/>
              </a:rPr>
              <a:t>Más </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b="0">
                <a:solidFill>
                  <a:srgbClr val="000000"/>
                </a:solidFill>
                <a:ea typeface="MS Gothic" pitchFamily="49" charset="-128"/>
              </a:rPr>
              <a:t>económico</a:t>
            </a:r>
          </a:p>
        </p:txBody>
      </p:sp>
      <p:sp>
        <p:nvSpPr>
          <p:cNvPr id="20488" name="Text Box 10"/>
          <p:cNvSpPr txBox="1">
            <a:spLocks noChangeArrowheads="1"/>
          </p:cNvSpPr>
          <p:nvPr/>
        </p:nvSpPr>
        <p:spPr bwMode="auto">
          <a:xfrm>
            <a:off x="327025" y="3929063"/>
            <a:ext cx="989013" cy="250825"/>
          </a:xfrm>
          <a:prstGeom prst="rect">
            <a:avLst/>
          </a:prstGeom>
          <a:solidFill>
            <a:srgbClr val="FFFFFF"/>
          </a:solidFill>
          <a:ln w="9525">
            <a:noFill/>
            <a:round/>
            <a:headEnd/>
            <a:tailEnd/>
          </a:ln>
        </p:spPr>
        <p:txBody>
          <a:bodyPr lIns="90000" tIns="45000" rIns="90000" bIns="45000"/>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a:solidFill>
                  <a:srgbClr val="000000"/>
                </a:solidFill>
                <a:ea typeface="MS Gothic" pitchFamily="49" charset="-128"/>
              </a:rPr>
              <a:t>Más global</a:t>
            </a:r>
          </a:p>
        </p:txBody>
      </p:sp>
      <p:sp>
        <p:nvSpPr>
          <p:cNvPr id="20489" name="Text Box 14"/>
          <p:cNvSpPr txBox="1">
            <a:spLocks noChangeArrowheads="1"/>
          </p:cNvSpPr>
          <p:nvPr/>
        </p:nvSpPr>
        <p:spPr bwMode="auto">
          <a:xfrm>
            <a:off x="3438525" y="3916363"/>
            <a:ext cx="1020763" cy="250825"/>
          </a:xfrm>
          <a:prstGeom prst="rect">
            <a:avLst/>
          </a:prstGeom>
          <a:solidFill>
            <a:srgbClr val="FFFFFF"/>
          </a:solidFill>
          <a:ln w="9525">
            <a:noFill/>
            <a:round/>
            <a:headEnd/>
            <a:tailEnd/>
          </a:ln>
        </p:spPr>
        <p:txBody>
          <a:bodyPr wrap="none" lIns="90000" tIns="45000" rIns="90000" bIns="45000"/>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a:solidFill>
                  <a:srgbClr val="000000"/>
                </a:solidFill>
                <a:ea typeface="MS Gothic" pitchFamily="49" charset="-128"/>
              </a:rPr>
              <a:t>Más regional</a:t>
            </a:r>
          </a:p>
        </p:txBody>
      </p:sp>
      <p:sp>
        <p:nvSpPr>
          <p:cNvPr id="20490" name="Text Box 15"/>
          <p:cNvSpPr txBox="1">
            <a:spLocks noChangeArrowheads="1"/>
          </p:cNvSpPr>
          <p:nvPr/>
        </p:nvSpPr>
        <p:spPr bwMode="auto">
          <a:xfrm rot="-5400000">
            <a:off x="1759745" y="5110956"/>
            <a:ext cx="1128712" cy="390525"/>
          </a:xfrm>
          <a:prstGeom prst="rect">
            <a:avLst/>
          </a:prstGeom>
          <a:solidFill>
            <a:srgbClr val="FFFFFF"/>
          </a:solidFill>
          <a:ln w="9525">
            <a:noFill/>
            <a:round/>
            <a:headEnd/>
            <a:tailEnd/>
          </a:ln>
        </p:spPr>
        <p:txBody>
          <a:bodyPr wrap="none"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b="0">
                <a:solidFill>
                  <a:srgbClr val="000000"/>
                </a:solidFill>
                <a:ea typeface="MS Gothic" pitchFamily="49" charset="-128"/>
              </a:rPr>
              <a:t>Más ambiental</a:t>
            </a:r>
            <a:r>
              <a:rPr lang="en-GB" b="0">
                <a:ea typeface="MS Gothic" pitchFamily="49" charset="-128"/>
              </a:rPr>
              <a:t> </a:t>
            </a:r>
          </a:p>
        </p:txBody>
      </p:sp>
      <p:sp>
        <p:nvSpPr>
          <p:cNvPr id="20491" name="Ellipse 17"/>
          <p:cNvSpPr>
            <a:spLocks noChangeArrowheads="1"/>
          </p:cNvSpPr>
          <p:nvPr/>
        </p:nvSpPr>
        <p:spPr bwMode="auto">
          <a:xfrm>
            <a:off x="1566863" y="3241675"/>
            <a:ext cx="1544637" cy="1531938"/>
          </a:xfrm>
          <a:prstGeom prst="ellipse">
            <a:avLst/>
          </a:prstGeom>
          <a:solidFill>
            <a:srgbClr val="C00000"/>
          </a:solidFill>
          <a:ln w="9525">
            <a:solidFill>
              <a:schemeClr val="tx1"/>
            </a:solidFill>
            <a:round/>
            <a:headEnd/>
            <a:tailEnd/>
          </a:ln>
        </p:spPr>
        <p:txBody>
          <a:bodyPr/>
          <a:lstStyle/>
          <a:p>
            <a:pPr eaLnBrk="0" hangingPunct="0"/>
            <a:endParaRPr lang="es-MX"/>
          </a:p>
        </p:txBody>
      </p:sp>
      <p:sp>
        <p:nvSpPr>
          <p:cNvPr id="20492" name="Text Box 16"/>
          <p:cNvSpPr txBox="1">
            <a:spLocks noChangeArrowheads="1"/>
          </p:cNvSpPr>
          <p:nvPr/>
        </p:nvSpPr>
        <p:spPr bwMode="auto">
          <a:xfrm>
            <a:off x="1701800" y="3371850"/>
            <a:ext cx="1338263" cy="1079500"/>
          </a:xfrm>
          <a:prstGeom prst="rect">
            <a:avLst/>
          </a:prstGeom>
          <a:noFill/>
          <a:ln w="9525">
            <a:noFill/>
            <a:round/>
            <a:headEnd/>
            <a:tailEnd/>
          </a:ln>
        </p:spPr>
        <p:txBody>
          <a:bodyPr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FFFF"/>
                </a:solidFill>
                <a:ea typeface="MS Gothic" pitchFamily="49" charset="-128"/>
              </a:rPr>
              <a:t>Fuerzas determinantes</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FFFF"/>
                </a:solidFill>
                <a:ea typeface="MS Gothic" pitchFamily="49" charset="-128"/>
              </a:rPr>
              <a:t>Población</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FFFF"/>
                </a:solidFill>
                <a:ea typeface="MS Gothic" pitchFamily="49" charset="-128"/>
              </a:rPr>
              <a:t>Economía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FFFF"/>
                </a:solidFill>
                <a:ea typeface="MS Gothic" pitchFamily="49" charset="-128"/>
              </a:rPr>
              <a:t>Tecnología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FFFF"/>
                </a:solidFill>
                <a:ea typeface="MS Gothic" pitchFamily="49" charset="-128"/>
              </a:rPr>
              <a:t>Energía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FFFF"/>
                </a:solidFill>
                <a:ea typeface="MS Gothic" pitchFamily="49" charset="-128"/>
              </a:rPr>
              <a:t>Agricultura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FFFF"/>
                </a:solidFill>
                <a:ea typeface="MS Gothic" pitchFamily="49" charset="-128"/>
              </a:rPr>
              <a:t>Uso de suelos</a:t>
            </a:r>
          </a:p>
        </p:txBody>
      </p:sp>
      <p:sp>
        <p:nvSpPr>
          <p:cNvPr id="18" name="17 CuadroTexto"/>
          <p:cNvSpPr txBox="1"/>
          <p:nvPr/>
        </p:nvSpPr>
        <p:spPr>
          <a:xfrm>
            <a:off x="4865688" y="2017713"/>
            <a:ext cx="2100262" cy="277812"/>
          </a:xfrm>
          <a:prstGeom prst="rect">
            <a:avLst/>
          </a:prstGeom>
          <a:solidFill>
            <a:schemeClr val="bg1">
              <a:lumMod val="95000"/>
            </a:schemeClr>
          </a:solidFill>
        </p:spPr>
        <p:txBody>
          <a:bodyPr wrap="none">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z="1200" smtClean="0">
                <a:solidFill>
                  <a:srgbClr val="FF33CC"/>
                </a:solidFill>
              </a:rPr>
              <a:t>Supuestos fundamentales</a:t>
            </a:r>
          </a:p>
        </p:txBody>
      </p:sp>
      <p:sp>
        <p:nvSpPr>
          <p:cNvPr id="19" name="TextBox 18"/>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17</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feld 6"/>
          <p:cNvSpPr txBox="1">
            <a:spLocks noChangeArrowheads="1"/>
          </p:cNvSpPr>
          <p:nvPr/>
        </p:nvSpPr>
        <p:spPr bwMode="auto">
          <a:xfrm>
            <a:off x="4132263" y="6100763"/>
            <a:ext cx="4791075" cy="230187"/>
          </a:xfrm>
          <a:prstGeom prst="rect">
            <a:avLst/>
          </a:prstGeom>
          <a:noFill/>
          <a:ln w="9525">
            <a:noFill/>
            <a:miter lim="800000"/>
            <a:headEnd/>
            <a:tailEnd/>
          </a:ln>
        </p:spPr>
        <p:txBody>
          <a:bodyPr>
            <a:spAutoFit/>
          </a:bodyPr>
          <a:lstStyle/>
          <a:p>
            <a:pPr algn="r"/>
            <a:r>
              <a:rPr lang="en-GB" sz="900" i="1">
                <a:solidFill>
                  <a:srgbClr val="7F7F7F"/>
                </a:solidFill>
              </a:rPr>
              <a:t>Fuente: </a:t>
            </a:r>
            <a:r>
              <a:rPr lang="de-DE" sz="900" i="1"/>
              <a:t>IPCC 2007</a:t>
            </a:r>
            <a:r>
              <a:rPr lang="de-DE" sz="900" i="1" u="sng"/>
              <a:t> </a:t>
            </a:r>
            <a:endParaRPr lang="en-GB" sz="900" i="1"/>
          </a:p>
        </p:txBody>
      </p:sp>
      <p:pic>
        <p:nvPicPr>
          <p:cNvPr id="21507" name="Grafik 3" descr="IPCC_ranges of surface warming_2007.jpg"/>
          <p:cNvPicPr>
            <a:picLocks noChangeAspect="1"/>
          </p:cNvPicPr>
          <p:nvPr/>
        </p:nvPicPr>
        <p:blipFill>
          <a:blip r:embed="rId3" cstate="print"/>
          <a:srcRect/>
          <a:stretch>
            <a:fillRect/>
          </a:stretch>
        </p:blipFill>
        <p:spPr bwMode="auto">
          <a:xfrm>
            <a:off x="842963" y="1811338"/>
            <a:ext cx="5786437" cy="4814887"/>
          </a:xfrm>
          <a:prstGeom prst="rect">
            <a:avLst/>
          </a:prstGeom>
          <a:noFill/>
          <a:ln w="9525">
            <a:noFill/>
            <a:miter lim="800000"/>
            <a:headEnd/>
            <a:tailEnd/>
          </a:ln>
        </p:spPr>
      </p:pic>
      <p:sp>
        <p:nvSpPr>
          <p:cNvPr id="21508" name="Textfeld 7"/>
          <p:cNvSpPr txBox="1">
            <a:spLocks noChangeArrowheads="1"/>
          </p:cNvSpPr>
          <p:nvPr/>
        </p:nvSpPr>
        <p:spPr bwMode="auto">
          <a:xfrm>
            <a:off x="6589713" y="2038350"/>
            <a:ext cx="2301875" cy="1400175"/>
          </a:xfrm>
          <a:prstGeom prst="rect">
            <a:avLst/>
          </a:prstGeom>
          <a:noFill/>
          <a:ln w="9525">
            <a:noFill/>
            <a:miter lim="800000"/>
            <a:headEnd/>
            <a:tailEnd/>
          </a:ln>
        </p:spPr>
        <p:txBody>
          <a:bodyPr>
            <a:spAutoFit/>
          </a:bodyPr>
          <a:lstStyle/>
          <a:p>
            <a:r>
              <a:rPr lang="es-MX" sz="1700">
                <a:solidFill>
                  <a:srgbClr val="7F7F7F"/>
                </a:solidFill>
              </a:rPr>
              <a:t>Variabilidad entre los resultados de los modelos individuales y el  escenario</a:t>
            </a:r>
            <a:endParaRPr lang="de-DE" sz="1700">
              <a:solidFill>
                <a:srgbClr val="7F7F7F"/>
              </a:solidFill>
            </a:endParaRPr>
          </a:p>
        </p:txBody>
      </p:sp>
      <p:grpSp>
        <p:nvGrpSpPr>
          <p:cNvPr id="2" name="Gruppieren 9"/>
          <p:cNvGrpSpPr>
            <a:grpSpLocks/>
          </p:cNvGrpSpPr>
          <p:nvPr/>
        </p:nvGrpSpPr>
        <p:grpSpPr bwMode="auto">
          <a:xfrm>
            <a:off x="6261100" y="2254250"/>
            <a:ext cx="2289175" cy="2284413"/>
            <a:chOff x="6220194" y="594830"/>
            <a:chExt cx="2289085" cy="2285477"/>
          </a:xfrm>
        </p:grpSpPr>
        <p:sp>
          <p:nvSpPr>
            <p:cNvPr id="21518" name="Geschweifte Klammer rechts 10"/>
            <p:cNvSpPr>
              <a:spLocks/>
            </p:cNvSpPr>
            <p:nvPr/>
          </p:nvSpPr>
          <p:spPr bwMode="auto">
            <a:xfrm>
              <a:off x="6220194" y="594830"/>
              <a:ext cx="351693" cy="2045504"/>
            </a:xfrm>
            <a:prstGeom prst="rightBrace">
              <a:avLst>
                <a:gd name="adj1" fmla="val 0"/>
                <a:gd name="adj2" fmla="val 78486"/>
              </a:avLst>
            </a:prstGeom>
            <a:noFill/>
            <a:ln w="28575">
              <a:solidFill>
                <a:srgbClr val="E25B1E"/>
              </a:solidFill>
              <a:round/>
              <a:headEnd/>
              <a:tailEnd/>
            </a:ln>
          </p:spPr>
          <p:txBody>
            <a:bodyPr/>
            <a:lstStyle/>
            <a:p>
              <a:pPr eaLnBrk="0" hangingPunct="0"/>
              <a:endParaRPr lang="es-MX"/>
            </a:p>
          </p:txBody>
        </p:sp>
        <p:sp>
          <p:nvSpPr>
            <p:cNvPr id="21519" name="Textfeld 11"/>
            <p:cNvSpPr txBox="1">
              <a:spLocks noChangeArrowheads="1"/>
            </p:cNvSpPr>
            <p:nvPr/>
          </p:nvSpPr>
          <p:spPr bwMode="auto">
            <a:xfrm>
              <a:off x="6750817" y="1956585"/>
              <a:ext cx="1758462" cy="923722"/>
            </a:xfrm>
            <a:prstGeom prst="rect">
              <a:avLst/>
            </a:prstGeom>
            <a:noFill/>
            <a:ln w="9525">
              <a:noFill/>
              <a:miter lim="800000"/>
              <a:headEnd/>
              <a:tailEnd/>
            </a:ln>
          </p:spPr>
          <p:txBody>
            <a:bodyPr>
              <a:spAutoFit/>
            </a:bodyPr>
            <a:lstStyle/>
            <a:p>
              <a:r>
                <a:rPr lang="de-DE" sz="1800">
                  <a:solidFill>
                    <a:srgbClr val="E25B1E"/>
                  </a:solidFill>
                </a:rPr>
                <a:t>Variabilidad entre escenarios</a:t>
              </a:r>
            </a:p>
          </p:txBody>
        </p:sp>
      </p:grpSp>
      <p:sp>
        <p:nvSpPr>
          <p:cNvPr id="21510" name="Titel 1"/>
          <p:cNvSpPr>
            <a:spLocks noGrp="1"/>
          </p:cNvSpPr>
          <p:nvPr>
            <p:ph type="title"/>
          </p:nvPr>
        </p:nvSpPr>
        <p:spPr>
          <a:xfrm>
            <a:off x="457200" y="854075"/>
            <a:ext cx="7526338" cy="741363"/>
          </a:xfrm>
        </p:spPr>
        <p:txBody>
          <a:bodyPr/>
          <a:lstStyle/>
          <a:p>
            <a:r>
              <a:rPr lang="es-ES_tradnl" smtClean="0">
                <a:ea typeface="ＭＳ Ｐゴシック" pitchFamily="34" charset="-128"/>
              </a:rPr>
              <a:t>Escenarios de Emisiones </a:t>
            </a:r>
            <a:br>
              <a:rPr lang="es-ES_tradnl" smtClean="0">
                <a:ea typeface="ＭＳ Ｐゴシック" pitchFamily="34" charset="-128"/>
              </a:rPr>
            </a:br>
            <a:r>
              <a:rPr lang="es-ES_tradnl" i="1" smtClean="0">
                <a:ea typeface="ＭＳ Ｐゴシック" pitchFamily="34" charset="-128"/>
              </a:rPr>
              <a:t>–  supuestos sobre el desarrollo en el futuro</a:t>
            </a:r>
          </a:p>
        </p:txBody>
      </p:sp>
      <p:sp>
        <p:nvSpPr>
          <p:cNvPr id="21511" name="9 CuadroTexto"/>
          <p:cNvSpPr txBox="1">
            <a:spLocks noChangeArrowheads="1"/>
          </p:cNvSpPr>
          <p:nvPr/>
        </p:nvSpPr>
        <p:spPr bwMode="auto">
          <a:xfrm>
            <a:off x="1865313" y="1847850"/>
            <a:ext cx="4402137" cy="230188"/>
          </a:xfrm>
          <a:prstGeom prst="rect">
            <a:avLst/>
          </a:prstGeom>
          <a:solidFill>
            <a:schemeClr val="bg1"/>
          </a:solidFill>
          <a:ln w="9525">
            <a:noFill/>
            <a:miter lim="800000"/>
            <a:headEnd/>
            <a:tailEnd/>
          </a:ln>
        </p:spPr>
        <p:txBody>
          <a:bodyPr wrap="none">
            <a:spAutoFit/>
          </a:bodyPr>
          <a:lstStyle/>
          <a:p>
            <a:r>
              <a:rPr lang="es-MX" sz="900">
                <a:solidFill>
                  <a:srgbClr val="336699"/>
                </a:solidFill>
                <a:latin typeface="Arial Narrow" pitchFamily="34" charset="0"/>
              </a:rPr>
              <a:t>Promedios  de Modelos Múltiples y Rangos Evaluados para el Calentamiento de la Superficie</a:t>
            </a:r>
          </a:p>
        </p:txBody>
      </p:sp>
      <p:sp>
        <p:nvSpPr>
          <p:cNvPr id="21512" name="11 CuadroTexto"/>
          <p:cNvSpPr txBox="1">
            <a:spLocks noChangeArrowheads="1"/>
          </p:cNvSpPr>
          <p:nvPr/>
        </p:nvSpPr>
        <p:spPr bwMode="auto">
          <a:xfrm rot="-5400000">
            <a:off x="115888" y="3700462"/>
            <a:ext cx="2255838" cy="246063"/>
          </a:xfrm>
          <a:prstGeom prst="rect">
            <a:avLst/>
          </a:prstGeom>
          <a:solidFill>
            <a:schemeClr val="bg1"/>
          </a:solidFill>
          <a:ln w="9525">
            <a:noFill/>
            <a:miter lim="800000"/>
            <a:headEnd/>
            <a:tailEnd/>
          </a:ln>
        </p:spPr>
        <p:txBody>
          <a:bodyPr wrap="none">
            <a:spAutoFit/>
          </a:bodyPr>
          <a:lstStyle/>
          <a:p>
            <a:r>
              <a:rPr lang="es-MX" sz="1000">
                <a:solidFill>
                  <a:schemeClr val="tx1"/>
                </a:solidFill>
                <a:latin typeface="Arial Narrow" pitchFamily="34" charset="0"/>
              </a:rPr>
              <a:t>Calentamiento global de la superficie (°C)</a:t>
            </a:r>
          </a:p>
        </p:txBody>
      </p:sp>
      <p:sp>
        <p:nvSpPr>
          <p:cNvPr id="21513" name="12 CuadroTexto"/>
          <p:cNvSpPr txBox="1">
            <a:spLocks noChangeArrowheads="1"/>
          </p:cNvSpPr>
          <p:nvPr/>
        </p:nvSpPr>
        <p:spPr bwMode="auto">
          <a:xfrm>
            <a:off x="2427288" y="2708275"/>
            <a:ext cx="1462087" cy="246063"/>
          </a:xfrm>
          <a:prstGeom prst="rect">
            <a:avLst/>
          </a:prstGeom>
          <a:solidFill>
            <a:srgbClr val="FFFFCC"/>
          </a:solidFill>
          <a:ln w="9525">
            <a:noFill/>
            <a:miter lim="800000"/>
            <a:headEnd/>
            <a:tailEnd/>
          </a:ln>
        </p:spPr>
        <p:txBody>
          <a:bodyPr lIns="36000" tIns="36000" rIns="36000" bIns="36000" anchor="ctr">
            <a:spAutoFit/>
          </a:bodyPr>
          <a:lstStyle/>
          <a:p>
            <a:r>
              <a:rPr lang="es-MX" sz="800">
                <a:solidFill>
                  <a:schemeClr val="tx1"/>
                </a:solidFill>
              </a:rPr>
              <a:t>Año 2000 Concentraciones Constantes</a:t>
            </a:r>
          </a:p>
        </p:txBody>
      </p:sp>
      <p:sp>
        <p:nvSpPr>
          <p:cNvPr id="21514" name="13 CuadroTexto"/>
          <p:cNvSpPr txBox="1">
            <a:spLocks noChangeArrowheads="1"/>
          </p:cNvSpPr>
          <p:nvPr/>
        </p:nvSpPr>
        <p:spPr bwMode="auto">
          <a:xfrm>
            <a:off x="2422525" y="2959100"/>
            <a:ext cx="666750" cy="195263"/>
          </a:xfrm>
          <a:prstGeom prst="rect">
            <a:avLst/>
          </a:prstGeom>
          <a:solidFill>
            <a:srgbClr val="FFFFCC"/>
          </a:solidFill>
          <a:ln w="9525">
            <a:noFill/>
            <a:miter lim="800000"/>
            <a:headEnd/>
            <a:tailEnd/>
          </a:ln>
        </p:spPr>
        <p:txBody>
          <a:bodyPr lIns="36000" tIns="36000" rIns="36000" bIns="36000">
            <a:spAutoFit/>
          </a:bodyPr>
          <a:lstStyle/>
          <a:p>
            <a:r>
              <a:rPr lang="es-MX" sz="800">
                <a:solidFill>
                  <a:schemeClr val="tx1"/>
                </a:solidFill>
              </a:rPr>
              <a:t>Siglo XXI</a:t>
            </a:r>
          </a:p>
        </p:txBody>
      </p:sp>
      <p:sp>
        <p:nvSpPr>
          <p:cNvPr id="21515" name="14 CuadroTexto"/>
          <p:cNvSpPr txBox="1">
            <a:spLocks noChangeArrowheads="1"/>
          </p:cNvSpPr>
          <p:nvPr/>
        </p:nvSpPr>
        <p:spPr bwMode="auto">
          <a:xfrm>
            <a:off x="809625" y="5800725"/>
            <a:ext cx="6810375" cy="831850"/>
          </a:xfrm>
          <a:prstGeom prst="rect">
            <a:avLst/>
          </a:prstGeom>
          <a:solidFill>
            <a:schemeClr val="bg1"/>
          </a:solidFill>
          <a:ln w="9525">
            <a:noFill/>
            <a:miter lim="800000"/>
            <a:headEnd/>
            <a:tailEnd/>
          </a:ln>
        </p:spPr>
        <p:txBody>
          <a:bodyPr>
            <a:spAutoFit/>
          </a:bodyPr>
          <a:lstStyle/>
          <a:p>
            <a:r>
              <a:rPr lang="es-MX" sz="800">
                <a:solidFill>
                  <a:schemeClr val="tx1"/>
                </a:solidFill>
                <a:latin typeface="Arial Narrow" pitchFamily="34" charset="0"/>
              </a:rPr>
              <a:t>Figura RRP.5. Las líneas continuas son los promedios globales de los modelos múltiples del calentamiento de la superficie (con respecto a 1980-1999) para los escenarios A2, A1B y B1, que se muestran  como continuación de las simulaciones del siglo XX. El sombreado denota el rango de desviación estándar </a:t>
            </a:r>
            <a:r>
              <a:rPr lang="es-MX" sz="800">
                <a:solidFill>
                  <a:schemeClr val="tx1"/>
                </a:solidFill>
                <a:latin typeface="Arial Narrow" pitchFamily="34" charset="0"/>
                <a:sym typeface="Symbol" pitchFamily="18" charset="2"/>
              </a:rPr>
              <a:t></a:t>
            </a:r>
            <a:r>
              <a:rPr lang="es-MX" sz="800">
                <a:solidFill>
                  <a:schemeClr val="tx1"/>
                </a:solidFill>
                <a:latin typeface="Arial Narrow" pitchFamily="34" charset="0"/>
              </a:rPr>
              <a:t> de los promedios anuales del modelo individual. La línea naranja es para el experimento donde las concentraciones se mantuvieron constantes con respecto a los valores del año 2000. Las barras grises a la derecha indican la mejor estimación (línea sólida en cada barra) y el rango probable evaluado para los seis escenarios del SRES. La evaluación de la mejor estimación y de los rangos probables en las barras grises, incluye los AOGCM en la parte izquierda de la figura, así como los resultados de una jerarquía de modelos independientes y las limitaciones de observación. (Figuras 10.4 y 10.29)</a:t>
            </a:r>
          </a:p>
        </p:txBody>
      </p:sp>
      <p:sp>
        <p:nvSpPr>
          <p:cNvPr id="21516" name="15 CuadroTexto"/>
          <p:cNvSpPr txBox="1">
            <a:spLocks noChangeArrowheads="1"/>
          </p:cNvSpPr>
          <p:nvPr/>
        </p:nvSpPr>
        <p:spPr bwMode="auto">
          <a:xfrm>
            <a:off x="3100388" y="5570538"/>
            <a:ext cx="434975" cy="246062"/>
          </a:xfrm>
          <a:prstGeom prst="rect">
            <a:avLst/>
          </a:prstGeom>
          <a:solidFill>
            <a:schemeClr val="bg1"/>
          </a:solidFill>
          <a:ln w="9525">
            <a:noFill/>
            <a:miter lim="800000"/>
            <a:headEnd/>
            <a:tailEnd/>
          </a:ln>
        </p:spPr>
        <p:txBody>
          <a:bodyPr wrap="none">
            <a:spAutoFit/>
          </a:bodyPr>
          <a:lstStyle/>
          <a:p>
            <a:r>
              <a:rPr lang="es-MX" sz="1000">
                <a:solidFill>
                  <a:schemeClr val="tx1"/>
                </a:solidFill>
              </a:rPr>
              <a:t>Año</a:t>
            </a:r>
          </a:p>
        </p:txBody>
      </p:sp>
      <p:sp>
        <p:nvSpPr>
          <p:cNvPr id="16" name="TextBox 15"/>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18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19</a:t>
            </a:r>
          </a:p>
        </p:txBody>
      </p:sp>
      <p:sp>
        <p:nvSpPr>
          <p:cNvPr id="22531" name="Titel 1"/>
          <p:cNvSpPr>
            <a:spLocks noGrp="1"/>
          </p:cNvSpPr>
          <p:nvPr>
            <p:ph type="title"/>
          </p:nvPr>
        </p:nvSpPr>
        <p:spPr/>
        <p:txBody>
          <a:bodyPr/>
          <a:lstStyle/>
          <a:p>
            <a:r>
              <a:rPr lang="es-MX" smtClean="0">
                <a:ea typeface="ＭＳ Ｐゴシック" pitchFamily="34" charset="-128"/>
              </a:rPr>
              <a:t>Vías de Concentración Representativa </a:t>
            </a:r>
            <a:br>
              <a:rPr lang="es-MX" smtClean="0">
                <a:ea typeface="ＭＳ Ｐゴシック" pitchFamily="34" charset="-128"/>
              </a:rPr>
            </a:br>
            <a:r>
              <a:rPr lang="es-MX" smtClean="0">
                <a:ea typeface="ＭＳ Ｐゴシック" pitchFamily="34" charset="-128"/>
              </a:rPr>
              <a:t>- </a:t>
            </a:r>
            <a:r>
              <a:rPr lang="es-MX" i="1" smtClean="0">
                <a:ea typeface="ＭＳ Ｐゴシック" pitchFamily="34" charset="-128"/>
              </a:rPr>
              <a:t>parte del desarrollo de los nuevos escenarios</a:t>
            </a:r>
          </a:p>
        </p:txBody>
      </p:sp>
      <p:sp>
        <p:nvSpPr>
          <p:cNvPr id="22532" name="Datumsplatzhalter 3"/>
          <p:cNvSpPr>
            <a:spLocks noGrp="1"/>
          </p:cNvSpPr>
          <p:nvPr>
            <p:ph type="dt" sz="quarter" idx="4294967295"/>
          </p:nvPr>
        </p:nvSpPr>
        <p:spPr>
          <a:noFill/>
        </p:spPr>
        <p:txBody>
          <a:bodyPr/>
          <a:lstStyle/>
          <a:p>
            <a:fld id="{37F501F8-207A-4DF5-9039-AF6A24DE973B}" type="datetime1">
              <a:rPr lang="de-DE" smtClean="0"/>
              <a:pPr/>
              <a:t>11.11.2013</a:t>
            </a:fld>
            <a:endParaRPr lang="de-DE" smtClean="0"/>
          </a:p>
        </p:txBody>
      </p:sp>
      <p:sp>
        <p:nvSpPr>
          <p:cNvPr id="22533" name="Rectangle 3"/>
          <p:cNvSpPr>
            <a:spLocks noChangeArrowheads="1"/>
          </p:cNvSpPr>
          <p:nvPr/>
        </p:nvSpPr>
        <p:spPr bwMode="auto">
          <a:xfrm rot="-5400000">
            <a:off x="6057107" y="3448844"/>
            <a:ext cx="5365750" cy="230187"/>
          </a:xfrm>
          <a:prstGeom prst="rect">
            <a:avLst/>
          </a:prstGeom>
          <a:noFill/>
          <a:ln w="9525">
            <a:noFill/>
            <a:miter lim="800000"/>
            <a:headEnd/>
            <a:tailEnd/>
          </a:ln>
        </p:spPr>
        <p:txBody>
          <a:bodyPr anchor="ctr">
            <a:spAutoFit/>
          </a:bodyPr>
          <a:lstStyle/>
          <a:p>
            <a:pPr lvl="1"/>
            <a:r>
              <a:rPr lang="en-US" sz="900" i="1">
                <a:solidFill>
                  <a:srgbClr val="7F7F7F"/>
                </a:solidFill>
              </a:rPr>
              <a:t>Fuente: </a:t>
            </a:r>
            <a:r>
              <a:rPr lang="en-GB" sz="900"/>
              <a:t>RH Moss </a:t>
            </a:r>
            <a:r>
              <a:rPr lang="en-GB" sz="900" i="1"/>
              <a:t>et al.</a:t>
            </a:r>
            <a:r>
              <a:rPr lang="en-GB" sz="900"/>
              <a:t> </a:t>
            </a:r>
            <a:r>
              <a:rPr lang="en-GB" sz="900" i="1"/>
              <a:t>Nature</a:t>
            </a:r>
            <a:r>
              <a:rPr lang="en-GB" sz="900"/>
              <a:t> 463, 747-756 (2010)</a:t>
            </a:r>
          </a:p>
        </p:txBody>
      </p:sp>
      <p:pic>
        <p:nvPicPr>
          <p:cNvPr id="22534" name="Picture 130" descr="nature08823-f5"/>
          <p:cNvPicPr>
            <a:picLocks noChangeAspect="1" noChangeArrowheads="1"/>
          </p:cNvPicPr>
          <p:nvPr/>
        </p:nvPicPr>
        <p:blipFill>
          <a:blip r:embed="rId3" cstate="print"/>
          <a:srcRect/>
          <a:stretch>
            <a:fillRect/>
          </a:stretch>
        </p:blipFill>
        <p:spPr bwMode="auto">
          <a:xfrm>
            <a:off x="457200" y="2733675"/>
            <a:ext cx="8034338" cy="3775075"/>
          </a:xfrm>
          <a:prstGeom prst="rect">
            <a:avLst/>
          </a:prstGeom>
          <a:noFill/>
          <a:ln w="9525">
            <a:noFill/>
            <a:miter lim="800000"/>
            <a:headEnd/>
            <a:tailEnd/>
          </a:ln>
        </p:spPr>
      </p:pic>
      <p:sp>
        <p:nvSpPr>
          <p:cNvPr id="9" name="Text Box 17"/>
          <p:cNvSpPr txBox="1">
            <a:spLocks noChangeArrowheads="1"/>
          </p:cNvSpPr>
          <p:nvPr/>
        </p:nvSpPr>
        <p:spPr bwMode="auto">
          <a:xfrm>
            <a:off x="898525" y="2014538"/>
            <a:ext cx="2782888" cy="738187"/>
          </a:xfrm>
          <a:prstGeom prst="rect">
            <a:avLst/>
          </a:prstGeom>
          <a:solidFill>
            <a:schemeClr val="bg1">
              <a:lumMod val="95000"/>
            </a:schemeClr>
          </a:solidFill>
          <a:ln w="9525">
            <a:noFill/>
            <a:miter lim="800000"/>
            <a:headEnd/>
            <a:tailEnd/>
          </a:ln>
        </p:spPr>
        <p:txBody>
          <a:bodyPr lIns="36000" rIns="36000">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n-US" sz="1400" smtClean="0">
                <a:solidFill>
                  <a:schemeClr val="tx1"/>
                </a:solidFill>
              </a:rPr>
              <a:t>(a) </a:t>
            </a:r>
            <a:r>
              <a:rPr lang="es-MX" sz="1400" smtClean="0">
                <a:solidFill>
                  <a:schemeClr val="tx1"/>
                </a:solidFill>
              </a:rPr>
              <a:t>Cambios en el forzamiento radiativo (en relación con las condiciones preindustriales)</a:t>
            </a:r>
            <a:endParaRPr lang="en-US" sz="1400" smtClean="0">
              <a:solidFill>
                <a:schemeClr val="tx1"/>
              </a:solidFill>
            </a:endParaRPr>
          </a:p>
        </p:txBody>
      </p:sp>
      <p:sp>
        <p:nvSpPr>
          <p:cNvPr id="11" name="Text Box 17"/>
          <p:cNvSpPr txBox="1">
            <a:spLocks noChangeArrowheads="1"/>
          </p:cNvSpPr>
          <p:nvPr/>
        </p:nvSpPr>
        <p:spPr bwMode="auto">
          <a:xfrm>
            <a:off x="4899025" y="2008188"/>
            <a:ext cx="2782888" cy="738187"/>
          </a:xfrm>
          <a:prstGeom prst="rect">
            <a:avLst/>
          </a:prstGeom>
          <a:solidFill>
            <a:schemeClr val="bg1">
              <a:lumMod val="95000"/>
            </a:schemeClr>
          </a:solidFill>
          <a:ln w="9525">
            <a:noFill/>
            <a:miter lim="800000"/>
            <a:headEnd/>
            <a:tailEnd/>
          </a:ln>
        </p:spPr>
        <p:txBody>
          <a:bodyPr lIns="36000" rIns="36000">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z="1400" smtClean="0">
                <a:solidFill>
                  <a:schemeClr val="tx1"/>
                </a:solidFill>
              </a:rPr>
              <a:t>(b) Emisiones de CO de la energía y la industria para los candidatos de las RCP</a:t>
            </a:r>
          </a:p>
        </p:txBody>
      </p:sp>
      <p:sp>
        <p:nvSpPr>
          <p:cNvPr id="22537" name="7 CuadroTexto"/>
          <p:cNvSpPr txBox="1">
            <a:spLocks noChangeArrowheads="1"/>
          </p:cNvSpPr>
          <p:nvPr/>
        </p:nvSpPr>
        <p:spPr bwMode="auto">
          <a:xfrm rot="-5400000">
            <a:off x="-315913" y="4162426"/>
            <a:ext cx="1762125" cy="254000"/>
          </a:xfrm>
          <a:prstGeom prst="rect">
            <a:avLst/>
          </a:prstGeom>
          <a:solidFill>
            <a:schemeClr val="bg1"/>
          </a:solidFill>
          <a:ln w="9525">
            <a:noFill/>
            <a:miter lim="800000"/>
            <a:headEnd/>
            <a:tailEnd/>
          </a:ln>
        </p:spPr>
        <p:txBody>
          <a:bodyPr wrap="none">
            <a:spAutoFit/>
          </a:bodyPr>
          <a:lstStyle/>
          <a:p>
            <a:r>
              <a:rPr lang="es-MX" sz="1000">
                <a:solidFill>
                  <a:schemeClr val="tx1"/>
                </a:solidFill>
                <a:latin typeface="Arial Narrow" pitchFamily="34" charset="0"/>
              </a:rPr>
              <a:t>Forzamiento radiativo (W m</a:t>
            </a:r>
            <a:r>
              <a:rPr lang="es-MX" sz="900">
                <a:solidFill>
                  <a:schemeClr val="tx1"/>
                </a:solidFill>
                <a:latin typeface="Arial Narrow" pitchFamily="34" charset="0"/>
              </a:rPr>
              <a:t>-2</a:t>
            </a:r>
            <a:r>
              <a:rPr lang="es-MX" sz="1000">
                <a:solidFill>
                  <a:schemeClr val="tx1"/>
                </a:solidFill>
                <a:latin typeface="Arial Narrow" pitchFamily="34" charset="0"/>
              </a:rPr>
              <a:t>)</a:t>
            </a:r>
          </a:p>
        </p:txBody>
      </p:sp>
      <p:sp>
        <p:nvSpPr>
          <p:cNvPr id="22538" name="9 CuadroTexto"/>
          <p:cNvSpPr txBox="1">
            <a:spLocks noChangeArrowheads="1"/>
          </p:cNvSpPr>
          <p:nvPr/>
        </p:nvSpPr>
        <p:spPr bwMode="auto">
          <a:xfrm rot="-5400000">
            <a:off x="3857625" y="4259263"/>
            <a:ext cx="1352550" cy="254000"/>
          </a:xfrm>
          <a:prstGeom prst="rect">
            <a:avLst/>
          </a:prstGeom>
          <a:solidFill>
            <a:schemeClr val="bg1"/>
          </a:solidFill>
          <a:ln w="9525">
            <a:noFill/>
            <a:miter lim="800000"/>
            <a:headEnd/>
            <a:tailEnd/>
          </a:ln>
        </p:spPr>
        <p:txBody>
          <a:bodyPr>
            <a:spAutoFit/>
          </a:bodyPr>
          <a:lstStyle/>
          <a:p>
            <a:r>
              <a:rPr lang="es-MX" sz="1000">
                <a:solidFill>
                  <a:schemeClr val="tx1"/>
                </a:solidFill>
                <a:latin typeface="Arial Narrow" pitchFamily="34" charset="0"/>
              </a:rPr>
              <a:t>Emisiones (Gt CO</a:t>
            </a:r>
            <a:r>
              <a:rPr lang="es-MX" sz="800">
                <a:solidFill>
                  <a:schemeClr val="tx1"/>
                </a:solidFill>
                <a:latin typeface="Arial Narrow" pitchFamily="34" charset="0"/>
              </a:rPr>
              <a:t>2</a:t>
            </a:r>
            <a:r>
              <a:rPr lang="es-MX" sz="1000">
                <a:solidFill>
                  <a:schemeClr val="tx1"/>
                </a:solidFill>
                <a:latin typeface="Arial Narrow" pitchFamily="34" charset="0"/>
              </a:rPr>
              <a:t>)</a:t>
            </a:r>
          </a:p>
        </p:txBody>
      </p:sp>
      <p:sp>
        <p:nvSpPr>
          <p:cNvPr id="22539" name="11 CuadroTexto"/>
          <p:cNvSpPr txBox="1">
            <a:spLocks noChangeArrowheads="1"/>
          </p:cNvSpPr>
          <p:nvPr/>
        </p:nvSpPr>
        <p:spPr bwMode="auto">
          <a:xfrm>
            <a:off x="3730625" y="2984500"/>
            <a:ext cx="790575" cy="234950"/>
          </a:xfrm>
          <a:prstGeom prst="rect">
            <a:avLst/>
          </a:prstGeom>
          <a:solidFill>
            <a:schemeClr val="bg1"/>
          </a:solidFill>
          <a:ln w="9525">
            <a:noFill/>
            <a:miter lim="800000"/>
            <a:headEnd/>
            <a:tailEnd/>
          </a:ln>
        </p:spPr>
        <p:txBody>
          <a:bodyPr wrap="none" lIns="36000" tIns="36000" rIns="36000" bIns="36000">
            <a:spAutoFit/>
          </a:bodyPr>
          <a:lstStyle/>
          <a:p>
            <a:r>
              <a:rPr lang="es-MX" sz="1000">
                <a:solidFill>
                  <a:schemeClr val="tx1"/>
                </a:solidFill>
                <a:latin typeface="Arial Narrow" pitchFamily="34" charset="0"/>
              </a:rPr>
              <a:t>MENSAJE 8.5</a:t>
            </a:r>
          </a:p>
        </p:txBody>
      </p:sp>
      <p:sp>
        <p:nvSpPr>
          <p:cNvPr id="22540" name="12 CuadroTexto"/>
          <p:cNvSpPr txBox="1">
            <a:spLocks noChangeArrowheads="1"/>
          </p:cNvSpPr>
          <p:nvPr/>
        </p:nvSpPr>
        <p:spPr bwMode="auto">
          <a:xfrm>
            <a:off x="7708900" y="3021013"/>
            <a:ext cx="788988" cy="234950"/>
          </a:xfrm>
          <a:prstGeom prst="rect">
            <a:avLst/>
          </a:prstGeom>
          <a:solidFill>
            <a:schemeClr val="bg1"/>
          </a:solidFill>
          <a:ln w="9525">
            <a:noFill/>
            <a:miter lim="800000"/>
            <a:headEnd/>
            <a:tailEnd/>
          </a:ln>
        </p:spPr>
        <p:txBody>
          <a:bodyPr wrap="none" lIns="36000" tIns="36000" rIns="36000" bIns="36000">
            <a:spAutoFit/>
          </a:bodyPr>
          <a:lstStyle/>
          <a:p>
            <a:r>
              <a:rPr lang="es-MX" sz="1000">
                <a:solidFill>
                  <a:schemeClr val="tx1"/>
                </a:solidFill>
                <a:latin typeface="Arial Narrow" pitchFamily="34" charset="0"/>
              </a:rPr>
              <a:t>MENSAJE 8.5</a:t>
            </a:r>
          </a:p>
        </p:txBody>
      </p:sp>
      <p:sp>
        <p:nvSpPr>
          <p:cNvPr id="22541" name="13 CuadroTexto"/>
          <p:cNvSpPr txBox="1">
            <a:spLocks noChangeArrowheads="1"/>
          </p:cNvSpPr>
          <p:nvPr/>
        </p:nvSpPr>
        <p:spPr bwMode="auto">
          <a:xfrm>
            <a:off x="3725863" y="4924425"/>
            <a:ext cx="698500" cy="233363"/>
          </a:xfrm>
          <a:prstGeom prst="rect">
            <a:avLst/>
          </a:prstGeom>
          <a:solidFill>
            <a:schemeClr val="bg1"/>
          </a:solidFill>
          <a:ln w="9525">
            <a:noFill/>
            <a:miter lim="800000"/>
            <a:headEnd/>
            <a:tailEnd/>
          </a:ln>
        </p:spPr>
        <p:txBody>
          <a:bodyPr wrap="none" lIns="36000" tIns="36000" rIns="36000" bIns="36000">
            <a:spAutoFit/>
          </a:bodyPr>
          <a:lstStyle/>
          <a:p>
            <a:r>
              <a:rPr lang="es-MX" sz="1000">
                <a:solidFill>
                  <a:srgbClr val="339966"/>
                </a:solidFill>
                <a:latin typeface="Arial Narrow" pitchFamily="34" charset="0"/>
              </a:rPr>
              <a:t>IMAGEN 2.6</a:t>
            </a:r>
          </a:p>
        </p:txBody>
      </p:sp>
      <p:sp>
        <p:nvSpPr>
          <p:cNvPr id="22542" name="14 CuadroTexto"/>
          <p:cNvSpPr txBox="1">
            <a:spLocks noChangeArrowheads="1"/>
          </p:cNvSpPr>
          <p:nvPr/>
        </p:nvSpPr>
        <p:spPr bwMode="auto">
          <a:xfrm>
            <a:off x="7704138" y="5422900"/>
            <a:ext cx="698500" cy="234950"/>
          </a:xfrm>
          <a:prstGeom prst="rect">
            <a:avLst/>
          </a:prstGeom>
          <a:solidFill>
            <a:schemeClr val="bg1"/>
          </a:solidFill>
          <a:ln w="9525">
            <a:noFill/>
            <a:miter lim="800000"/>
            <a:headEnd/>
            <a:tailEnd/>
          </a:ln>
        </p:spPr>
        <p:txBody>
          <a:bodyPr wrap="none" lIns="36000" tIns="36000" rIns="36000" bIns="36000">
            <a:spAutoFit/>
          </a:bodyPr>
          <a:lstStyle/>
          <a:p>
            <a:r>
              <a:rPr lang="es-MX" sz="1000">
                <a:solidFill>
                  <a:srgbClr val="339966"/>
                </a:solidFill>
                <a:latin typeface="Arial Narrow" pitchFamily="34" charset="0"/>
              </a:rPr>
              <a:t>IMAGEN 2.6</a:t>
            </a:r>
          </a:p>
        </p:txBody>
      </p:sp>
      <p:sp>
        <p:nvSpPr>
          <p:cNvPr id="22543" name="15 CuadroTexto"/>
          <p:cNvSpPr txBox="1">
            <a:spLocks noChangeArrowheads="1"/>
          </p:cNvSpPr>
          <p:nvPr/>
        </p:nvSpPr>
        <p:spPr bwMode="auto">
          <a:xfrm>
            <a:off x="2012950" y="6259513"/>
            <a:ext cx="352425" cy="233362"/>
          </a:xfrm>
          <a:prstGeom prst="rect">
            <a:avLst/>
          </a:prstGeom>
          <a:solidFill>
            <a:schemeClr val="bg1"/>
          </a:solidFill>
          <a:ln w="9525">
            <a:noFill/>
            <a:miter lim="800000"/>
            <a:headEnd/>
            <a:tailEnd/>
          </a:ln>
        </p:spPr>
        <p:txBody>
          <a:bodyPr lIns="36000" tIns="36000" rIns="36000" bIns="36000">
            <a:spAutoFit/>
          </a:bodyPr>
          <a:lstStyle/>
          <a:p>
            <a:r>
              <a:rPr lang="es-MX" sz="1000">
                <a:solidFill>
                  <a:schemeClr val="tx1"/>
                </a:solidFill>
                <a:latin typeface="Arial Narrow" pitchFamily="34" charset="0"/>
              </a:rPr>
              <a:t>Año</a:t>
            </a:r>
          </a:p>
        </p:txBody>
      </p:sp>
      <p:sp>
        <p:nvSpPr>
          <p:cNvPr id="22544" name="17 CuadroTexto"/>
          <p:cNvSpPr txBox="1">
            <a:spLocks noChangeArrowheads="1"/>
          </p:cNvSpPr>
          <p:nvPr/>
        </p:nvSpPr>
        <p:spPr bwMode="auto">
          <a:xfrm>
            <a:off x="6096000" y="6327775"/>
            <a:ext cx="352425" cy="233363"/>
          </a:xfrm>
          <a:prstGeom prst="rect">
            <a:avLst/>
          </a:prstGeom>
          <a:solidFill>
            <a:schemeClr val="bg1"/>
          </a:solidFill>
          <a:ln w="9525">
            <a:noFill/>
            <a:miter lim="800000"/>
            <a:headEnd/>
            <a:tailEnd/>
          </a:ln>
        </p:spPr>
        <p:txBody>
          <a:bodyPr lIns="36000" tIns="36000" rIns="36000" bIns="36000">
            <a:spAutoFit/>
          </a:bodyPr>
          <a:lstStyle/>
          <a:p>
            <a:r>
              <a:rPr lang="es-MX" sz="1000">
                <a:solidFill>
                  <a:schemeClr val="tx1"/>
                </a:solidFill>
                <a:latin typeface="Arial Narrow" pitchFamily="34" charset="0"/>
              </a:rPr>
              <a:t>Año</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txBox="1">
            <a:spLocks/>
          </p:cNvSpPr>
          <p:nvPr/>
        </p:nvSpPr>
        <p:spPr bwMode="auto">
          <a:xfrm>
            <a:off x="428625" y="1064524"/>
            <a:ext cx="7526338" cy="518615"/>
          </a:xfrm>
          <a:prstGeom prst="rect">
            <a:avLst/>
          </a:prstGeom>
          <a:noFill/>
          <a:ln>
            <a:noFill/>
          </a:ln>
          <a:extLst/>
        </p:spPr>
        <p:txBody>
          <a:bodyPr anchor="b"/>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eaLnBrk="1" hangingPunct="1">
              <a:defRPr/>
            </a:pPr>
            <a:r>
              <a:rPr lang="fr-FR" sz="2400" kern="0" dirty="0" smtClean="0">
                <a:solidFill>
                  <a:srgbClr val="669900"/>
                </a:solidFill>
                <a:latin typeface="Arial"/>
              </a:rPr>
              <a:t>Editorial</a:t>
            </a:r>
          </a:p>
        </p:txBody>
      </p:sp>
      <p:sp>
        <p:nvSpPr>
          <p:cNvPr id="77" name="Inhaltsplatzhalter 2"/>
          <p:cNvSpPr txBox="1">
            <a:spLocks/>
          </p:cNvSpPr>
          <p:nvPr/>
        </p:nvSpPr>
        <p:spPr>
          <a:xfrm>
            <a:off x="520700" y="1776413"/>
            <a:ext cx="3792538" cy="4835525"/>
          </a:xfrm>
          <a:prstGeom prst="rect">
            <a:avLst/>
          </a:prstGeom>
        </p:spPr>
        <p:txBody>
          <a:bodyPr lIns="0" tIns="0" rIns="0" bIns="0"/>
          <a:lstStyle/>
          <a:p>
            <a:pPr>
              <a:spcAft>
                <a:spcPts val="600"/>
              </a:spcAft>
              <a:buClr>
                <a:srgbClr val="C80F0F"/>
              </a:buClr>
              <a:buFont typeface="Wingdings" pitchFamily="2" charset="2"/>
              <a:buNone/>
            </a:pPr>
            <a:r>
              <a:rPr lang="es-MX" sz="1050" dirty="0" smtClean="0">
                <a:solidFill>
                  <a:schemeClr val="tx1"/>
                </a:solidFill>
              </a:rPr>
              <a:t>Como empresa del gobierno federal, GIZ apoya al Gobierno alemán en la ejecución de sus objetivos en el campo de la cooperación internacional para el desarrollo sustentable.</a:t>
            </a:r>
          </a:p>
          <a:p>
            <a:pPr>
              <a:spcBef>
                <a:spcPts val="0"/>
              </a:spcBef>
              <a:spcAft>
                <a:spcPts val="600"/>
              </a:spcAft>
              <a:buClr>
                <a:srgbClr val="C80F0F"/>
              </a:buClr>
              <a:buFont typeface="Wingdings" pitchFamily="2" charset="2"/>
              <a:buNone/>
              <a:defRPr/>
            </a:pPr>
            <a:r>
              <a:rPr lang="es-MX" sz="1050" dirty="0">
                <a:solidFill>
                  <a:srgbClr val="C00000"/>
                </a:solidFill>
              </a:rPr>
              <a:t>Publicado por </a:t>
            </a:r>
            <a:r>
              <a:rPr lang="en-GB" sz="1050" kern="0" dirty="0">
                <a:solidFill>
                  <a:schemeClr val="tx1">
                    <a:lumMod val="50000"/>
                    <a:lumOff val="50000"/>
                  </a:schemeClr>
                </a:solidFill>
              </a:rPr>
              <a:t/>
            </a:r>
            <a:br>
              <a:rPr lang="en-GB" sz="1050" kern="0" dirty="0">
                <a:solidFill>
                  <a:schemeClr val="tx1">
                    <a:lumMod val="50000"/>
                    <a:lumOff val="50000"/>
                  </a:schemeClr>
                </a:solidFill>
              </a:rPr>
            </a:br>
            <a:r>
              <a:rPr lang="en-GB" sz="1050" kern="0" dirty="0">
                <a:solidFill>
                  <a:schemeClr val="tx1"/>
                </a:solidFill>
              </a:rPr>
              <a:t>Deutsche </a:t>
            </a:r>
            <a:r>
              <a:rPr lang="en-GB" sz="1050" kern="0" dirty="0" err="1">
                <a:solidFill>
                  <a:schemeClr val="tx1"/>
                </a:solidFill>
              </a:rPr>
              <a:t>Gesellschaft</a:t>
            </a:r>
            <a:r>
              <a:rPr lang="en-GB" sz="1050" kern="0" dirty="0">
                <a:solidFill>
                  <a:schemeClr val="tx1"/>
                </a:solidFill>
              </a:rPr>
              <a:t> </a:t>
            </a:r>
            <a:r>
              <a:rPr lang="en-GB" sz="1050" kern="0" dirty="0" err="1">
                <a:solidFill>
                  <a:schemeClr val="tx1"/>
                </a:solidFill>
              </a:rPr>
              <a:t>für</a:t>
            </a:r>
            <a:r>
              <a:rPr lang="en-GB" sz="1050" kern="0" dirty="0">
                <a:solidFill>
                  <a:schemeClr val="tx1"/>
                </a:solidFill>
              </a:rPr>
              <a:t/>
            </a:r>
            <a:br>
              <a:rPr lang="en-GB" sz="1050" kern="0" dirty="0">
                <a:solidFill>
                  <a:schemeClr val="tx1"/>
                </a:solidFill>
              </a:rPr>
            </a:br>
            <a:r>
              <a:rPr lang="en-GB" sz="1050" kern="0" dirty="0" err="1">
                <a:solidFill>
                  <a:schemeClr val="tx1"/>
                </a:solidFill>
              </a:rPr>
              <a:t>Internationale</a:t>
            </a:r>
            <a:r>
              <a:rPr lang="en-GB" sz="1050" kern="0" dirty="0">
                <a:solidFill>
                  <a:schemeClr val="tx1"/>
                </a:solidFill>
              </a:rPr>
              <a:t> </a:t>
            </a:r>
            <a:r>
              <a:rPr lang="en-GB" sz="1050" kern="0" dirty="0" err="1">
                <a:solidFill>
                  <a:schemeClr val="tx1"/>
                </a:solidFill>
              </a:rPr>
              <a:t>Zusammenarbeit</a:t>
            </a:r>
            <a:r>
              <a:rPr lang="en-GB" sz="1050" kern="0" dirty="0">
                <a:solidFill>
                  <a:schemeClr val="tx1"/>
                </a:solidFill>
              </a:rPr>
              <a:t> (GIZ) GmbH</a:t>
            </a:r>
          </a:p>
          <a:p>
            <a:pPr>
              <a:spcBef>
                <a:spcPts val="0"/>
              </a:spcBef>
              <a:spcAft>
                <a:spcPts val="300"/>
              </a:spcAft>
              <a:buClr>
                <a:srgbClr val="C80F0F"/>
              </a:buClr>
              <a:tabLst>
                <a:tab pos="180975" algn="l"/>
              </a:tabLst>
              <a:defRPr/>
            </a:pPr>
            <a:r>
              <a:rPr lang="fr-FR" sz="1050" kern="0" dirty="0">
                <a:solidFill>
                  <a:srgbClr val="000000"/>
                </a:solidFill>
                <a:latin typeface="Arial"/>
              </a:rPr>
              <a:t>Dag-Hammarskjöld-</a:t>
            </a:r>
            <a:r>
              <a:rPr lang="fr-FR" sz="1050" kern="0" dirty="0" err="1">
                <a:solidFill>
                  <a:srgbClr val="000000"/>
                </a:solidFill>
                <a:latin typeface="Arial"/>
              </a:rPr>
              <a:t>Weg</a:t>
            </a:r>
            <a:r>
              <a:rPr lang="fr-FR" sz="1050" kern="0" dirty="0">
                <a:solidFill>
                  <a:srgbClr val="000000"/>
                </a:solidFill>
                <a:latin typeface="Arial"/>
              </a:rPr>
              <a:t> 1-5</a:t>
            </a:r>
            <a:br>
              <a:rPr lang="fr-FR" sz="1050" kern="0" dirty="0">
                <a:solidFill>
                  <a:srgbClr val="000000"/>
                </a:solidFill>
                <a:latin typeface="Arial"/>
              </a:rPr>
            </a:br>
            <a:r>
              <a:rPr lang="fr-FR" sz="1050" kern="0" dirty="0">
                <a:solidFill>
                  <a:srgbClr val="000000"/>
                </a:solidFill>
                <a:latin typeface="Arial"/>
              </a:rPr>
              <a:t>65760 Eschborn, </a:t>
            </a:r>
            <a:r>
              <a:rPr lang="es-MX" sz="1050" dirty="0">
                <a:solidFill>
                  <a:schemeClr val="tx1"/>
                </a:solidFill>
              </a:rPr>
              <a:t>Alemania </a:t>
            </a:r>
            <a:r>
              <a:rPr lang="fr-FR" sz="1050" kern="0" dirty="0">
                <a:solidFill>
                  <a:srgbClr val="000000"/>
                </a:solidFill>
                <a:latin typeface="Arial"/>
              </a:rPr>
              <a:t/>
            </a:r>
            <a:br>
              <a:rPr lang="fr-FR" sz="1050" kern="0" dirty="0">
                <a:solidFill>
                  <a:srgbClr val="000000"/>
                </a:solidFill>
                <a:latin typeface="Arial"/>
              </a:rPr>
            </a:br>
            <a:r>
              <a:rPr lang="fr-FR" sz="1050" kern="0" dirty="0">
                <a:solidFill>
                  <a:srgbClr val="000000"/>
                </a:solidFill>
                <a:latin typeface="Arial"/>
              </a:rPr>
              <a:t>T	+49 61 96 79-0</a:t>
            </a:r>
            <a:br>
              <a:rPr lang="fr-FR" sz="1050" kern="0" dirty="0">
                <a:solidFill>
                  <a:srgbClr val="000000"/>
                </a:solidFill>
                <a:latin typeface="Arial"/>
              </a:rPr>
            </a:br>
            <a:r>
              <a:rPr lang="fr-FR" sz="1050" kern="0" dirty="0">
                <a:solidFill>
                  <a:srgbClr val="000000"/>
                </a:solidFill>
                <a:latin typeface="Arial"/>
              </a:rPr>
              <a:t>F	+49 61 96 79-1115</a:t>
            </a:r>
          </a:p>
          <a:p>
            <a:pPr>
              <a:spcBef>
                <a:spcPts val="0"/>
              </a:spcBef>
              <a:spcAft>
                <a:spcPts val="300"/>
              </a:spcAft>
              <a:buClr>
                <a:srgbClr val="C80F0F"/>
              </a:buClr>
              <a:tabLst>
                <a:tab pos="180975" algn="l"/>
              </a:tabLst>
              <a:defRPr/>
            </a:pPr>
            <a:r>
              <a:rPr lang="es-MX" sz="1050" dirty="0">
                <a:solidFill>
                  <a:srgbClr val="C00000"/>
                </a:solidFill>
              </a:rPr>
              <a:t>Contacto </a:t>
            </a:r>
            <a:r>
              <a:rPr lang="en-GB" sz="1050" kern="0" dirty="0">
                <a:solidFill>
                  <a:schemeClr val="tx1"/>
                </a:solidFill>
              </a:rPr>
              <a:t/>
            </a:r>
            <a:br>
              <a:rPr lang="en-GB" sz="1050" kern="0" dirty="0">
                <a:solidFill>
                  <a:schemeClr val="tx1"/>
                </a:solidFill>
              </a:rPr>
            </a:br>
            <a:r>
              <a:rPr lang="en-GB" sz="1050" kern="0" dirty="0">
                <a:solidFill>
                  <a:schemeClr val="tx1"/>
                </a:solidFill>
              </a:rPr>
              <a:t>E	</a:t>
            </a:r>
            <a:r>
              <a:rPr lang="en-GB" sz="1050" u="sng" kern="0" dirty="0">
                <a:solidFill>
                  <a:schemeClr val="tx1"/>
                </a:solidFill>
                <a:hlinkClick r:id="rId3"/>
              </a:rPr>
              <a:t>climate@giz.de</a:t>
            </a:r>
            <a:r>
              <a:rPr lang="en-GB" sz="1050" kern="0" dirty="0">
                <a:solidFill>
                  <a:schemeClr val="tx1"/>
                </a:solidFill>
              </a:rPr>
              <a:t/>
            </a:r>
            <a:br>
              <a:rPr lang="en-GB" sz="1050" kern="0" dirty="0">
                <a:solidFill>
                  <a:schemeClr val="tx1"/>
                </a:solidFill>
              </a:rPr>
            </a:br>
            <a:r>
              <a:rPr lang="en-GB" sz="1050" kern="0" dirty="0">
                <a:solidFill>
                  <a:schemeClr val="tx1"/>
                </a:solidFill>
              </a:rPr>
              <a:t>I	</a:t>
            </a:r>
            <a:r>
              <a:rPr lang="en-GB" sz="1050" kern="0" dirty="0">
                <a:solidFill>
                  <a:schemeClr val="tx1"/>
                </a:solidFill>
                <a:hlinkClick r:id="rId4"/>
              </a:rPr>
              <a:t>www.giz.de</a:t>
            </a:r>
            <a:endParaRPr lang="en-GB" sz="1050" kern="0" dirty="0">
              <a:solidFill>
                <a:schemeClr val="tx1"/>
              </a:solidFill>
            </a:endParaRPr>
          </a:p>
          <a:p>
            <a:pPr>
              <a:spcBef>
                <a:spcPts val="0"/>
              </a:spcBef>
              <a:spcAft>
                <a:spcPts val="300"/>
              </a:spcAft>
              <a:buClr>
                <a:srgbClr val="C80F0F"/>
              </a:buClr>
              <a:tabLst>
                <a:tab pos="180975" algn="l"/>
              </a:tabLst>
              <a:defRPr/>
            </a:pPr>
            <a:endParaRPr lang="fr-FR" sz="1050" kern="0" dirty="0">
              <a:solidFill>
                <a:srgbClr val="000000"/>
              </a:solidFill>
              <a:latin typeface="Arial"/>
            </a:endParaRPr>
          </a:p>
          <a:p>
            <a:pPr>
              <a:spcBef>
                <a:spcPts val="0"/>
              </a:spcBef>
              <a:spcAft>
                <a:spcPts val="600"/>
              </a:spcAft>
              <a:defRPr/>
            </a:pPr>
            <a:r>
              <a:rPr lang="fr-FR" sz="1050" kern="0" dirty="0" smtClean="0">
                <a:solidFill>
                  <a:srgbClr val="C00000"/>
                </a:solidFill>
                <a:latin typeface="Arial"/>
                <a:cs typeface="Arial"/>
              </a:rPr>
              <a:t>Responsable </a:t>
            </a:r>
            <a:r>
              <a:rPr lang="fr-FR" sz="1050" b="0" kern="0" dirty="0">
                <a:solidFill>
                  <a:srgbClr val="000000"/>
                </a:solidFill>
                <a:latin typeface="Arial"/>
                <a:cs typeface="Arial"/>
              </a:rPr>
              <a:t>Michael Hoppe, GIZ</a:t>
            </a:r>
          </a:p>
          <a:p>
            <a:pPr>
              <a:spcBef>
                <a:spcPts val="0"/>
              </a:spcBef>
              <a:spcAft>
                <a:spcPts val="600"/>
              </a:spcAft>
              <a:defRPr/>
            </a:pPr>
            <a:r>
              <a:rPr lang="fr-FR" sz="1050" kern="0" dirty="0" err="1" smtClean="0">
                <a:solidFill>
                  <a:srgbClr val="C00000"/>
                </a:solidFill>
                <a:latin typeface="Arial"/>
                <a:cs typeface="Arial"/>
              </a:rPr>
              <a:t>Autor</a:t>
            </a:r>
            <a:r>
              <a:rPr lang="fr-FR" sz="1050" kern="0" dirty="0" smtClean="0">
                <a:solidFill>
                  <a:srgbClr val="C00000"/>
                </a:solidFill>
                <a:latin typeface="Arial"/>
                <a:cs typeface="Arial"/>
              </a:rPr>
              <a:t> </a:t>
            </a:r>
            <a:r>
              <a:rPr lang="fr-FR" sz="1050" b="0" kern="0" dirty="0">
                <a:solidFill>
                  <a:srgbClr val="000000"/>
                </a:solidFill>
                <a:latin typeface="Arial"/>
                <a:cs typeface="Arial"/>
              </a:rPr>
              <a:t>Barbara </a:t>
            </a:r>
            <a:r>
              <a:rPr lang="fr-FR" sz="1050" b="0" kern="0" dirty="0" err="1">
                <a:solidFill>
                  <a:srgbClr val="000000"/>
                </a:solidFill>
                <a:latin typeface="Arial"/>
                <a:cs typeface="Arial"/>
              </a:rPr>
              <a:t>Fröde</a:t>
            </a:r>
            <a:r>
              <a:rPr lang="fr-FR" sz="1050" b="0" kern="0" dirty="0">
                <a:solidFill>
                  <a:srgbClr val="000000"/>
                </a:solidFill>
                <a:latin typeface="Arial"/>
                <a:cs typeface="Arial"/>
              </a:rPr>
              <a:t>-</a:t>
            </a:r>
            <a:r>
              <a:rPr lang="fr-FR" sz="1050" b="0" kern="0" dirty="0" err="1">
                <a:solidFill>
                  <a:srgbClr val="000000"/>
                </a:solidFill>
                <a:latin typeface="Arial"/>
                <a:cs typeface="Arial"/>
              </a:rPr>
              <a:t>Thierfelder</a:t>
            </a:r>
            <a:endParaRPr lang="fr-FR" sz="1050" b="0" kern="0" dirty="0">
              <a:solidFill>
                <a:srgbClr val="000000"/>
              </a:solidFill>
              <a:latin typeface="Arial"/>
              <a:cs typeface="Arial"/>
            </a:endParaRPr>
          </a:p>
          <a:p>
            <a:pPr>
              <a:spcBef>
                <a:spcPts val="0"/>
              </a:spcBef>
              <a:spcAft>
                <a:spcPts val="600"/>
              </a:spcAft>
              <a:defRPr/>
            </a:pPr>
            <a:r>
              <a:rPr lang="es-MX" sz="1050" dirty="0">
                <a:solidFill>
                  <a:srgbClr val="C00000"/>
                </a:solidFill>
              </a:rPr>
              <a:t>Coordinación</a:t>
            </a:r>
            <a:r>
              <a:rPr lang="fr-FR" sz="1050" kern="0" dirty="0" smtClean="0">
                <a:solidFill>
                  <a:srgbClr val="C00000"/>
                </a:solidFill>
                <a:latin typeface="Arial"/>
                <a:cs typeface="Arial"/>
              </a:rPr>
              <a:t> </a:t>
            </a:r>
            <a:r>
              <a:rPr lang="fr-FR" sz="1050" b="0" kern="0" dirty="0">
                <a:solidFill>
                  <a:srgbClr val="000000"/>
                </a:solidFill>
                <a:latin typeface="Arial"/>
                <a:cs typeface="Arial"/>
              </a:rPr>
              <a:t>Barbara </a:t>
            </a:r>
            <a:r>
              <a:rPr lang="fr-FR" sz="1050" b="0" kern="0" dirty="0" err="1">
                <a:solidFill>
                  <a:srgbClr val="000000"/>
                </a:solidFill>
                <a:latin typeface="Arial"/>
                <a:cs typeface="Arial"/>
              </a:rPr>
              <a:t>Fröde</a:t>
            </a:r>
            <a:r>
              <a:rPr lang="fr-FR" sz="1050" b="0" kern="0" dirty="0">
                <a:solidFill>
                  <a:srgbClr val="000000"/>
                </a:solidFill>
                <a:latin typeface="Arial"/>
                <a:cs typeface="Arial"/>
              </a:rPr>
              <a:t>-</a:t>
            </a:r>
            <a:r>
              <a:rPr lang="fr-FR" sz="1050" b="0" kern="0" dirty="0" err="1">
                <a:solidFill>
                  <a:srgbClr val="000000"/>
                </a:solidFill>
                <a:latin typeface="Arial"/>
                <a:cs typeface="Arial"/>
              </a:rPr>
              <a:t>Thierfelder</a:t>
            </a:r>
            <a:endParaRPr lang="fr-FR" sz="1050" dirty="0">
              <a:solidFill>
                <a:schemeClr val="tx1"/>
              </a:solidFill>
            </a:endParaRPr>
          </a:p>
          <a:p>
            <a:pPr>
              <a:spcBef>
                <a:spcPts val="0"/>
              </a:spcBef>
              <a:spcAft>
                <a:spcPts val="600"/>
              </a:spcAft>
              <a:defRPr/>
            </a:pPr>
            <a:r>
              <a:rPr lang="es-MX" sz="1050" dirty="0">
                <a:solidFill>
                  <a:srgbClr val="C00000"/>
                </a:solidFill>
              </a:rPr>
              <a:t>Créditos de las Fotografías </a:t>
            </a:r>
            <a:r>
              <a:rPr lang="en-US" sz="1050" b="0" kern="0" dirty="0">
                <a:solidFill>
                  <a:schemeClr val="tx1">
                    <a:lumMod val="65000"/>
                    <a:lumOff val="35000"/>
                  </a:schemeClr>
                </a:solidFill>
              </a:rPr>
              <a:t/>
            </a:r>
            <a:br>
              <a:rPr lang="en-US" sz="1050" b="0" kern="0" dirty="0">
                <a:solidFill>
                  <a:schemeClr val="tx1">
                    <a:lumMod val="65000"/>
                    <a:lumOff val="35000"/>
                  </a:schemeClr>
                </a:solidFill>
              </a:rPr>
            </a:br>
            <a:r>
              <a:rPr lang="en-US" sz="1050" b="0" kern="0" dirty="0">
                <a:solidFill>
                  <a:schemeClr val="tx1"/>
                </a:solidFill>
              </a:rPr>
              <a:t>© GIZ/Climate Protection </a:t>
            </a:r>
            <a:r>
              <a:rPr lang="en-US" sz="1050" b="0" kern="0" dirty="0" err="1">
                <a:solidFill>
                  <a:schemeClr val="tx1"/>
                </a:solidFill>
              </a:rPr>
              <a:t>Programme</a:t>
            </a:r>
            <a:r>
              <a:rPr lang="en-US" sz="1050" b="0" kern="0" dirty="0">
                <a:solidFill>
                  <a:schemeClr val="tx1"/>
                </a:solidFill>
              </a:rPr>
              <a:t> and </a:t>
            </a:r>
            <a:r>
              <a:rPr lang="de-DE" sz="1050" b="0" kern="0" dirty="0">
                <a:solidFill>
                  <a:schemeClr val="tx1"/>
                </a:solidFill>
              </a:rPr>
              <a:t>Claudia Altmann, </a:t>
            </a:r>
            <a:br>
              <a:rPr lang="de-DE" sz="1050" b="0" kern="0" dirty="0">
                <a:solidFill>
                  <a:schemeClr val="tx1"/>
                </a:solidFill>
              </a:rPr>
            </a:br>
            <a:r>
              <a:rPr lang="de-DE" sz="1050" b="0" kern="0" dirty="0">
                <a:solidFill>
                  <a:schemeClr val="tx1"/>
                </a:solidFill>
              </a:rPr>
              <a:t>Dirk Ostermeier, Florian Kopp, Georg Buchholz, Ira </a:t>
            </a:r>
            <a:r>
              <a:rPr lang="de-DE" sz="1050" b="0" kern="0" dirty="0" err="1">
                <a:solidFill>
                  <a:schemeClr val="tx1"/>
                </a:solidFill>
              </a:rPr>
              <a:t>Olaleye</a:t>
            </a:r>
            <a:r>
              <a:rPr lang="de-DE" sz="1050" b="0" kern="0" dirty="0">
                <a:solidFill>
                  <a:schemeClr val="tx1"/>
                </a:solidFill>
              </a:rPr>
              <a:t>, </a:t>
            </a:r>
            <a:br>
              <a:rPr lang="de-DE" sz="1050" b="0" kern="0" dirty="0">
                <a:solidFill>
                  <a:schemeClr val="tx1"/>
                </a:solidFill>
              </a:rPr>
            </a:br>
            <a:r>
              <a:rPr lang="de-DE" sz="1050" b="0" kern="0" dirty="0">
                <a:solidFill>
                  <a:schemeClr val="tx1"/>
                </a:solidFill>
              </a:rPr>
              <a:t>Jörg </a:t>
            </a:r>
            <a:r>
              <a:rPr lang="de-DE" sz="1050" b="0" kern="0" dirty="0" err="1">
                <a:solidFill>
                  <a:schemeClr val="tx1"/>
                </a:solidFill>
              </a:rPr>
              <a:t>Böthling</a:t>
            </a:r>
            <a:r>
              <a:rPr lang="de-DE" sz="1050" b="0" kern="0" dirty="0">
                <a:solidFill>
                  <a:schemeClr val="tx1"/>
                </a:solidFill>
              </a:rPr>
              <a:t>, Manuel Hauptmann, Markus Kirchgessner, </a:t>
            </a:r>
            <a:br>
              <a:rPr lang="de-DE" sz="1050" b="0" kern="0" dirty="0">
                <a:solidFill>
                  <a:schemeClr val="tx1"/>
                </a:solidFill>
              </a:rPr>
            </a:br>
            <a:r>
              <a:rPr lang="de-DE" sz="1050" b="0" kern="0" dirty="0">
                <a:solidFill>
                  <a:schemeClr val="tx1"/>
                </a:solidFill>
              </a:rPr>
              <a:t>Michael </a:t>
            </a:r>
            <a:r>
              <a:rPr lang="de-DE" sz="1050" b="0" kern="0" dirty="0" err="1">
                <a:solidFill>
                  <a:schemeClr val="tx1"/>
                </a:solidFill>
              </a:rPr>
              <a:t>Gajo</a:t>
            </a:r>
            <a:r>
              <a:rPr lang="de-DE" sz="1050" b="0" kern="0" dirty="0">
                <a:solidFill>
                  <a:schemeClr val="tx1"/>
                </a:solidFill>
              </a:rPr>
              <a:t>, Michael Netzhammer, Nicole Herzog, Peter </a:t>
            </a:r>
            <a:r>
              <a:rPr lang="de-DE" sz="1050" b="0" kern="0" dirty="0" err="1">
                <a:solidFill>
                  <a:schemeClr val="tx1"/>
                </a:solidFill>
              </a:rPr>
              <a:t>Korneffel</a:t>
            </a:r>
            <a:r>
              <a:rPr lang="de-DE" sz="1050" b="0" kern="0" dirty="0">
                <a:solidFill>
                  <a:schemeClr val="tx1"/>
                </a:solidFill>
              </a:rPr>
              <a:t>, Richard Lord, Robert Heine, Rüdiger Behrens, Ulrich </a:t>
            </a:r>
            <a:r>
              <a:rPr lang="de-DE" sz="1050" b="0" kern="0" dirty="0" err="1">
                <a:solidFill>
                  <a:schemeClr val="tx1"/>
                </a:solidFill>
              </a:rPr>
              <a:t>Scholz,Ursula</a:t>
            </a:r>
            <a:r>
              <a:rPr lang="de-DE" sz="1050" b="0" kern="0" dirty="0">
                <a:solidFill>
                  <a:schemeClr val="tx1"/>
                </a:solidFill>
              </a:rPr>
              <a:t> Meissner, Uwe Rau</a:t>
            </a:r>
          </a:p>
          <a:p>
            <a:pPr>
              <a:spcBef>
                <a:spcPts val="0"/>
              </a:spcBef>
              <a:spcAft>
                <a:spcPts val="600"/>
              </a:spcAft>
              <a:defRPr/>
            </a:pPr>
            <a:r>
              <a:rPr lang="es-MX" sz="1050" dirty="0">
                <a:solidFill>
                  <a:srgbClr val="C00000"/>
                </a:solidFill>
              </a:rPr>
              <a:t>Diseño</a:t>
            </a:r>
            <a:r>
              <a:rPr lang="fr-FR" sz="1050" kern="0" dirty="0" smtClean="0">
                <a:solidFill>
                  <a:srgbClr val="C00000"/>
                </a:solidFill>
                <a:latin typeface="Arial"/>
                <a:cs typeface="Arial"/>
              </a:rPr>
              <a:t> </a:t>
            </a:r>
            <a:r>
              <a:rPr lang="fr-FR" sz="1050" b="0" kern="0" dirty="0">
                <a:solidFill>
                  <a:srgbClr val="000000"/>
                </a:solidFill>
                <a:latin typeface="Arial"/>
                <a:cs typeface="Arial"/>
              </a:rPr>
              <a:t>Ira </a:t>
            </a:r>
            <a:r>
              <a:rPr lang="fr-FR" sz="1050" b="0" kern="0" dirty="0" err="1">
                <a:solidFill>
                  <a:srgbClr val="000000"/>
                </a:solidFill>
                <a:latin typeface="Arial"/>
                <a:cs typeface="Arial"/>
              </a:rPr>
              <a:t>Olaleye</a:t>
            </a:r>
            <a:endParaRPr lang="fr-FR" sz="1050" dirty="0">
              <a:solidFill>
                <a:schemeClr val="tx1"/>
              </a:solidFill>
            </a:endParaRPr>
          </a:p>
          <a:p>
            <a:pPr>
              <a:spcBef>
                <a:spcPts val="0"/>
              </a:spcBef>
              <a:spcAft>
                <a:spcPts val="300"/>
              </a:spcAft>
              <a:buClr>
                <a:srgbClr val="C80F0F"/>
              </a:buClr>
              <a:tabLst>
                <a:tab pos="180975" algn="l"/>
              </a:tabLst>
              <a:defRPr/>
            </a:pPr>
            <a:endParaRPr lang="fr-FR" sz="1050" kern="0" dirty="0">
              <a:solidFill>
                <a:srgbClr val="000000"/>
              </a:solidFill>
              <a:latin typeface="Arial"/>
            </a:endParaRPr>
          </a:p>
          <a:p>
            <a:pPr>
              <a:spcBef>
                <a:spcPts val="0"/>
              </a:spcBef>
              <a:spcAft>
                <a:spcPts val="0"/>
              </a:spcAft>
              <a:defRPr/>
            </a:pPr>
            <a:endParaRPr sz="1200" dirty="0">
              <a:solidFill>
                <a:schemeClr val="tx1"/>
              </a:solidFill>
              <a:latin typeface="+mn-lt"/>
              <a:cs typeface="+mn-cs"/>
            </a:endParaRPr>
          </a:p>
          <a:p>
            <a:pPr>
              <a:spcBef>
                <a:spcPts val="0"/>
              </a:spcBef>
              <a:spcAft>
                <a:spcPts val="300"/>
              </a:spcAft>
              <a:defRPr/>
            </a:pPr>
            <a:endParaRPr sz="1050" dirty="0">
              <a:solidFill>
                <a:schemeClr val="tx1"/>
              </a:solidFill>
              <a:latin typeface="+mn-lt"/>
              <a:cs typeface="+mn-cs"/>
            </a:endParaRPr>
          </a:p>
        </p:txBody>
      </p:sp>
      <p:sp>
        <p:nvSpPr>
          <p:cNvPr id="79" name="Inhaltsplatzhalter 2"/>
          <p:cNvSpPr txBox="1">
            <a:spLocks/>
          </p:cNvSpPr>
          <p:nvPr/>
        </p:nvSpPr>
        <p:spPr bwMode="auto">
          <a:xfrm>
            <a:off x="4559300" y="1776413"/>
            <a:ext cx="4140200" cy="4576762"/>
          </a:xfrm>
          <a:prstGeom prst="rect">
            <a:avLst/>
          </a:prstGeom>
          <a:noFill/>
          <a:ln w="9525">
            <a:noFill/>
            <a:miter lim="800000"/>
            <a:headEnd/>
            <a:tailEnd/>
          </a:ln>
        </p:spPr>
        <p:txBody>
          <a:bodyPr lIns="0" tIns="0" rIns="0" bIns="0"/>
          <a:lstStyle/>
          <a:p>
            <a:pPr>
              <a:spcAft>
                <a:spcPts val="300"/>
              </a:spcAft>
            </a:pPr>
            <a:r>
              <a:rPr lang="es-MX" sz="1000" b="0" dirty="0" smtClean="0">
                <a:solidFill>
                  <a:schemeClr val="tx1"/>
                </a:solidFill>
              </a:rPr>
              <a:t>Los artículos escritos por los autores citados no reflejan necesariamente la opinión de los editores.</a:t>
            </a:r>
          </a:p>
          <a:p>
            <a:pPr>
              <a:spcBef>
                <a:spcPts val="0"/>
              </a:spcBef>
              <a:spcAft>
                <a:spcPts val="300"/>
              </a:spcAft>
              <a:defRPr/>
            </a:pPr>
            <a:endParaRPr lang="fr-FR" sz="1000" kern="0" dirty="0">
              <a:solidFill>
                <a:schemeClr val="tx1"/>
              </a:solidFill>
              <a:latin typeface="Arial"/>
              <a:cs typeface="Arial"/>
            </a:endParaRPr>
          </a:p>
          <a:p>
            <a:pPr>
              <a:spcBef>
                <a:spcPts val="0"/>
              </a:spcBef>
              <a:spcAft>
                <a:spcPts val="300"/>
              </a:spcAft>
              <a:defRPr/>
            </a:pPr>
            <a:r>
              <a:rPr lang="es-MX" sz="1000" dirty="0" smtClean="0">
                <a:solidFill>
                  <a:schemeClr val="tx1"/>
                </a:solidFill>
              </a:rPr>
              <a:t>La capacitación</a:t>
            </a:r>
            <a:r>
              <a:rPr lang="fr-FR" sz="1000" kern="0" dirty="0" smtClean="0">
                <a:solidFill>
                  <a:schemeClr val="tx1"/>
                </a:solidFill>
                <a:latin typeface="Arial"/>
                <a:cs typeface="Arial"/>
              </a:rPr>
              <a:t> </a:t>
            </a:r>
            <a:r>
              <a:rPr lang="es-MX" sz="1000" dirty="0">
                <a:solidFill>
                  <a:schemeClr val="tx1"/>
                </a:solidFill>
              </a:rPr>
              <a:t> </a:t>
            </a:r>
            <a:r>
              <a:rPr lang="es-MX" sz="1000" dirty="0" smtClean="0">
                <a:solidFill>
                  <a:schemeClr val="tx1"/>
                </a:solidFill>
              </a:rPr>
              <a:t>“Integración </a:t>
            </a:r>
            <a:r>
              <a:rPr lang="es-MX" sz="1000" dirty="0">
                <a:solidFill>
                  <a:schemeClr val="tx1"/>
                </a:solidFill>
              </a:rPr>
              <a:t>de la adaptación del cambio climático en la planificación del </a:t>
            </a:r>
            <a:r>
              <a:rPr lang="es-MX" sz="1000" dirty="0" smtClean="0">
                <a:solidFill>
                  <a:schemeClr val="tx1"/>
                </a:solidFill>
              </a:rPr>
              <a:t>desarrollo</a:t>
            </a:r>
            <a:r>
              <a:rPr lang="es-MX" sz="1000" dirty="0">
                <a:solidFill>
                  <a:schemeClr val="tx1"/>
                </a:solidFill>
              </a:rPr>
              <a:t> </a:t>
            </a:r>
            <a:r>
              <a:rPr lang="es-MX" sz="1000" dirty="0" smtClean="0">
                <a:solidFill>
                  <a:schemeClr val="tx1"/>
                </a:solidFill>
              </a:rPr>
              <a:t>“ </a:t>
            </a:r>
            <a:r>
              <a:rPr lang="fr-FR" sz="1000" kern="0" dirty="0" smtClean="0">
                <a:solidFill>
                  <a:schemeClr val="tx1"/>
                </a:solidFill>
                <a:latin typeface="Arial"/>
                <a:cs typeface="Arial"/>
              </a:rPr>
              <a:t>ha </a:t>
            </a:r>
            <a:r>
              <a:rPr lang="fr-FR" sz="1000" kern="0" dirty="0" err="1" smtClean="0">
                <a:solidFill>
                  <a:schemeClr val="tx1"/>
                </a:solidFill>
                <a:latin typeface="Arial"/>
                <a:cs typeface="Arial"/>
              </a:rPr>
              <a:t>sido</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desarrollado</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por</a:t>
            </a:r>
            <a:r>
              <a:rPr lang="fr-FR" sz="1000" kern="0" dirty="0" smtClean="0">
                <a:solidFill>
                  <a:schemeClr val="tx1"/>
                </a:solidFill>
                <a:latin typeface="Arial"/>
                <a:cs typeface="Arial"/>
              </a:rPr>
              <a:t>  el </a:t>
            </a:r>
            <a:r>
              <a:rPr lang="es-ES" sz="1000" kern="0" dirty="0">
                <a:solidFill>
                  <a:schemeClr val="tx1"/>
                </a:solidFill>
                <a:latin typeface="Arial"/>
                <a:cs typeface="Arial"/>
              </a:rPr>
              <a:t>GIZ Programa de Protección Climática</a:t>
            </a:r>
            <a:r>
              <a:rPr lang="fr-FR" sz="1000" kern="0" dirty="0" smtClean="0">
                <a:solidFill>
                  <a:schemeClr val="tx1"/>
                </a:solidFill>
                <a:latin typeface="Arial"/>
                <a:cs typeface="Arial"/>
              </a:rPr>
              <a:t>, en nombre </a:t>
            </a:r>
            <a:r>
              <a:rPr lang="fr-FR" sz="1000" kern="0" dirty="0" err="1" smtClean="0">
                <a:solidFill>
                  <a:schemeClr val="tx1"/>
                </a:solidFill>
                <a:latin typeface="Arial"/>
                <a:cs typeface="Arial"/>
              </a:rPr>
              <a:t>del</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Ministerio</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Federal</a:t>
            </a:r>
            <a:r>
              <a:rPr lang="fr-FR" sz="1000" kern="0" dirty="0" smtClean="0">
                <a:solidFill>
                  <a:schemeClr val="tx1"/>
                </a:solidFill>
                <a:latin typeface="Arial"/>
                <a:cs typeface="Arial"/>
              </a:rPr>
              <a:t> de </a:t>
            </a:r>
            <a:r>
              <a:rPr lang="fr-FR" sz="1000" kern="0" dirty="0" err="1" smtClean="0">
                <a:solidFill>
                  <a:schemeClr val="tx1"/>
                </a:solidFill>
                <a:latin typeface="Arial"/>
                <a:cs typeface="Arial"/>
              </a:rPr>
              <a:t>Cooperación</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Económica</a:t>
            </a:r>
            <a:r>
              <a:rPr lang="fr-FR" sz="1000" kern="0" dirty="0" smtClean="0">
                <a:solidFill>
                  <a:schemeClr val="tx1"/>
                </a:solidFill>
                <a:latin typeface="Arial"/>
                <a:cs typeface="Arial"/>
              </a:rPr>
              <a:t> y </a:t>
            </a:r>
            <a:r>
              <a:rPr lang="fr-FR" sz="1000" kern="0" dirty="0" err="1" smtClean="0">
                <a:solidFill>
                  <a:schemeClr val="tx1"/>
                </a:solidFill>
                <a:latin typeface="Arial"/>
                <a:cs typeface="Arial"/>
              </a:rPr>
              <a:t>Desarrollo</a:t>
            </a:r>
            <a:r>
              <a:rPr lang="fr-FR" sz="1000" kern="0" dirty="0" smtClean="0">
                <a:solidFill>
                  <a:schemeClr val="tx1"/>
                </a:solidFill>
                <a:latin typeface="Arial"/>
                <a:cs typeface="Arial"/>
              </a:rPr>
              <a:t> (BMZ</a:t>
            </a:r>
            <a:r>
              <a:rPr lang="fr-FR" sz="1000" kern="0" dirty="0">
                <a:solidFill>
                  <a:schemeClr val="tx1"/>
                </a:solidFill>
                <a:latin typeface="Arial"/>
                <a:cs typeface="Arial"/>
              </a:rPr>
              <a:t>)</a:t>
            </a: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r>
              <a:rPr lang="es-ES_tradnl" sz="1000" b="0" dirty="0">
                <a:solidFill>
                  <a:schemeClr val="tx1"/>
                </a:solidFill>
                <a:latin typeface="Times New Roman" pitchFamily="18" charset="0"/>
                <a:cs typeface="Times New Roman" pitchFamily="18" charset="0"/>
              </a:rPr>
              <a:t> </a:t>
            </a:r>
            <a:r>
              <a:rPr lang="es-ES_tradnl" sz="1000" b="0" dirty="0" smtClean="0">
                <a:solidFill>
                  <a:schemeClr val="tx1"/>
                </a:solidFill>
                <a:latin typeface="Times New Roman" pitchFamily="18" charset="0"/>
                <a:cs typeface="Times New Roman" pitchFamily="18" charset="0"/>
              </a:rPr>
              <a:t>  </a:t>
            </a:r>
            <a:endParaRPr lang="es-ES_tradnl" sz="1000" b="0" dirty="0">
              <a:solidFill>
                <a:schemeClr val="tx1"/>
              </a:solidFill>
              <a:latin typeface="Times New Roman" pitchFamily="18" charset="0"/>
              <a:cs typeface="Times New Roman" pitchFamily="18" charset="0"/>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defRPr/>
            </a:pPr>
            <a:endParaRPr lang="en-US" sz="1000" kern="0" dirty="0">
              <a:solidFill>
                <a:schemeClr val="tx1"/>
              </a:solidFill>
              <a:latin typeface="Arial"/>
            </a:endParaRPr>
          </a:p>
          <a:p>
            <a:pPr>
              <a:defRPr/>
            </a:pPr>
            <a:endParaRPr lang="en-US" sz="1000" kern="0" dirty="0">
              <a:solidFill>
                <a:schemeClr val="tx1"/>
              </a:solidFill>
              <a:latin typeface="Arial"/>
            </a:endParaRPr>
          </a:p>
          <a:p>
            <a:pPr>
              <a:spcAft>
                <a:spcPts val="300"/>
              </a:spcAft>
            </a:pPr>
            <a:r>
              <a:rPr lang="es-MX" sz="1000" dirty="0" smtClean="0">
                <a:solidFill>
                  <a:schemeClr val="tx1"/>
                </a:solidFill>
              </a:rPr>
              <a:t>Este módulo, que forma parte de la capacitación existente "Integración de la adaptación del cambio climático en la planificación del desarrollo", se ha revisado con financiamiento adicional de la BMU</a:t>
            </a:r>
            <a:r>
              <a:rPr lang="es-MX" sz="1000" dirty="0" smtClean="0">
                <a:solidFill>
                  <a:schemeClr val="tx1"/>
                </a:solidFill>
              </a:rPr>
              <a:t>.</a:t>
            </a:r>
          </a:p>
          <a:p>
            <a:pPr>
              <a:spcAft>
                <a:spcPts val="300"/>
              </a:spcAft>
            </a:pPr>
            <a:endParaRPr lang="es-MX" sz="1000" b="0" dirty="0">
              <a:solidFill>
                <a:schemeClr val="tx1"/>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9496" y="3099138"/>
            <a:ext cx="3239338" cy="112473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9006" y="5013131"/>
            <a:ext cx="2997456" cy="1598808"/>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457200" y="841375"/>
            <a:ext cx="7624763" cy="741363"/>
          </a:xfrm>
        </p:spPr>
        <p:txBody>
          <a:bodyPr/>
          <a:lstStyle/>
          <a:p>
            <a:r>
              <a:rPr lang="de-DE" smtClean="0">
                <a:ea typeface="ＭＳ Ｐゴシック" pitchFamily="34" charset="-128"/>
              </a:rPr>
              <a:t>Modelos climáticos globales y modelos de circulación general</a:t>
            </a:r>
          </a:p>
        </p:txBody>
      </p:sp>
      <p:sp>
        <p:nvSpPr>
          <p:cNvPr id="23555" name="Textfeld 4"/>
          <p:cNvSpPr txBox="1">
            <a:spLocks noChangeArrowheads="1"/>
          </p:cNvSpPr>
          <p:nvPr/>
        </p:nvSpPr>
        <p:spPr bwMode="auto">
          <a:xfrm>
            <a:off x="239713" y="6281738"/>
            <a:ext cx="8894762" cy="369887"/>
          </a:xfrm>
          <a:prstGeom prst="rect">
            <a:avLst/>
          </a:prstGeom>
          <a:noFill/>
          <a:ln w="9525">
            <a:noFill/>
            <a:miter lim="800000"/>
            <a:headEnd/>
            <a:tailEnd/>
          </a:ln>
        </p:spPr>
        <p:txBody>
          <a:bodyPr>
            <a:spAutoFit/>
          </a:bodyPr>
          <a:lstStyle/>
          <a:p>
            <a:pPr algn="r"/>
            <a:r>
              <a:rPr lang="en-GB" sz="900" i="1">
                <a:solidFill>
                  <a:srgbClr val="7F7F7F"/>
                </a:solidFill>
              </a:rPr>
              <a:t>Fuente: </a:t>
            </a:r>
            <a:r>
              <a:rPr lang="de-DE" sz="900" i="1" u="sng">
                <a:hlinkClick r:id="rId3"/>
              </a:rPr>
              <a:t>www.wmo.int/pages/themes/climate/images/figures/Climatemodelresolutions.jpg</a:t>
            </a:r>
            <a:r>
              <a:rPr lang="de-DE" sz="900" i="1" u="sng"/>
              <a:t/>
            </a:r>
            <a:br>
              <a:rPr lang="de-DE" sz="900" i="1" u="sng"/>
            </a:br>
            <a:r>
              <a:rPr lang="de-DE" sz="900" i="1" u="sng">
                <a:hlinkClick r:id="rId4"/>
              </a:rPr>
              <a:t>ttp://www.ipcc-data.org/ddc_gcm_guide.html</a:t>
            </a:r>
            <a:r>
              <a:rPr lang="de-DE" sz="900" i="1" u="sng"/>
              <a:t> , </a:t>
            </a:r>
            <a:endParaRPr lang="en-GB" sz="900" i="1"/>
          </a:p>
        </p:txBody>
      </p:sp>
      <p:pic>
        <p:nvPicPr>
          <p:cNvPr id="23556" name="Grafik 5" descr="gcm.jpg"/>
          <p:cNvPicPr>
            <a:picLocks noChangeAspect="1"/>
          </p:cNvPicPr>
          <p:nvPr/>
        </p:nvPicPr>
        <p:blipFill>
          <a:blip r:embed="rId5" cstate="print"/>
          <a:srcRect/>
          <a:stretch>
            <a:fillRect/>
          </a:stretch>
        </p:blipFill>
        <p:spPr bwMode="auto">
          <a:xfrm>
            <a:off x="0" y="1790700"/>
            <a:ext cx="5381625" cy="4381500"/>
          </a:xfrm>
          <a:prstGeom prst="rect">
            <a:avLst/>
          </a:prstGeom>
          <a:noFill/>
          <a:ln w="3175">
            <a:solidFill>
              <a:schemeClr val="tx1"/>
            </a:solidFill>
            <a:miter lim="800000"/>
            <a:headEnd/>
            <a:tailEnd/>
          </a:ln>
        </p:spPr>
      </p:pic>
      <p:pic>
        <p:nvPicPr>
          <p:cNvPr id="23557" name="Grafik 6" descr="GTZ_model scale 1990-now_2009.jpg"/>
          <p:cNvPicPr>
            <a:picLocks noChangeAspect="1"/>
          </p:cNvPicPr>
          <p:nvPr/>
        </p:nvPicPr>
        <p:blipFill>
          <a:blip r:embed="rId6" cstate="print"/>
          <a:srcRect/>
          <a:stretch>
            <a:fillRect/>
          </a:stretch>
        </p:blipFill>
        <p:spPr bwMode="auto">
          <a:xfrm>
            <a:off x="5307013" y="2447925"/>
            <a:ext cx="3551237" cy="3100388"/>
          </a:xfrm>
          <a:prstGeom prst="rect">
            <a:avLst/>
          </a:prstGeom>
          <a:noFill/>
          <a:ln w="9525">
            <a:noFill/>
            <a:miter lim="800000"/>
            <a:headEnd/>
            <a:tailEnd/>
          </a:ln>
        </p:spPr>
      </p:pic>
      <p:sp>
        <p:nvSpPr>
          <p:cNvPr id="23558" name="5 CuadroTexto"/>
          <p:cNvSpPr txBox="1">
            <a:spLocks noChangeArrowheads="1"/>
          </p:cNvSpPr>
          <p:nvPr/>
        </p:nvSpPr>
        <p:spPr bwMode="auto">
          <a:xfrm>
            <a:off x="4057650" y="2149475"/>
            <a:ext cx="855663" cy="688975"/>
          </a:xfrm>
          <a:prstGeom prst="rect">
            <a:avLst/>
          </a:prstGeom>
          <a:solidFill>
            <a:schemeClr val="bg1"/>
          </a:solidFill>
          <a:ln w="9525">
            <a:noFill/>
            <a:miter lim="800000"/>
            <a:headEnd/>
            <a:tailEnd/>
          </a:ln>
        </p:spPr>
        <p:txBody>
          <a:bodyPr lIns="36000" tIns="36000" rIns="36000" bIns="36000" anchor="ctr">
            <a:spAutoFit/>
          </a:bodyPr>
          <a:lstStyle/>
          <a:p>
            <a:r>
              <a:rPr lang="es-MX" sz="800">
                <a:solidFill>
                  <a:schemeClr val="tx1"/>
                </a:solidFill>
                <a:latin typeface="Arial Narrow" pitchFamily="34" charset="0"/>
              </a:rPr>
              <a:t>Intercambio horizontal entre columnas de velocidad, calor y humedad</a:t>
            </a:r>
          </a:p>
        </p:txBody>
      </p:sp>
      <p:sp>
        <p:nvSpPr>
          <p:cNvPr id="23559" name="6 CuadroTexto"/>
          <p:cNvSpPr txBox="1">
            <a:spLocks noChangeArrowheads="1"/>
          </p:cNvSpPr>
          <p:nvPr/>
        </p:nvSpPr>
        <p:spPr bwMode="auto">
          <a:xfrm>
            <a:off x="2955925" y="3054350"/>
            <a:ext cx="900113" cy="565150"/>
          </a:xfrm>
          <a:prstGeom prst="rect">
            <a:avLst/>
          </a:prstGeom>
          <a:solidFill>
            <a:schemeClr val="bg1"/>
          </a:solidFill>
          <a:ln w="9525">
            <a:noFill/>
            <a:miter lim="800000"/>
            <a:headEnd/>
            <a:tailEnd/>
          </a:ln>
        </p:spPr>
        <p:txBody>
          <a:bodyPr lIns="36000" tIns="36000" rIns="36000" bIns="36000" anchor="ctr">
            <a:spAutoFit/>
          </a:bodyPr>
          <a:lstStyle/>
          <a:p>
            <a:r>
              <a:rPr lang="es-MX" sz="800">
                <a:solidFill>
                  <a:schemeClr val="tx1"/>
                </a:solidFill>
                <a:latin typeface="Arial Narrow" pitchFamily="34" charset="0"/>
              </a:rPr>
              <a:t>Intercambio vertical entre las capas de velocidad, calor y humedad</a:t>
            </a:r>
          </a:p>
        </p:txBody>
      </p:sp>
      <p:sp>
        <p:nvSpPr>
          <p:cNvPr id="23560" name="7 CuadroTexto"/>
          <p:cNvSpPr txBox="1">
            <a:spLocks noChangeArrowheads="1"/>
          </p:cNvSpPr>
          <p:nvPr/>
        </p:nvSpPr>
        <p:spPr bwMode="auto">
          <a:xfrm>
            <a:off x="977900" y="3908425"/>
            <a:ext cx="1350963" cy="565150"/>
          </a:xfrm>
          <a:prstGeom prst="rect">
            <a:avLst/>
          </a:prstGeom>
          <a:solidFill>
            <a:schemeClr val="bg1"/>
          </a:solidFill>
          <a:ln w="9525">
            <a:noFill/>
            <a:miter lim="800000"/>
            <a:headEnd/>
            <a:tailEnd/>
          </a:ln>
        </p:spPr>
        <p:txBody>
          <a:bodyPr lIns="36000" tIns="36000" rIns="36000" bIns="36000" anchor="ctr">
            <a:spAutoFit/>
          </a:bodyPr>
          <a:lstStyle/>
          <a:p>
            <a:r>
              <a:rPr lang="es-MX" sz="800">
                <a:solidFill>
                  <a:schemeClr val="tx1"/>
                </a:solidFill>
                <a:latin typeface="Arial Narrow" pitchFamily="34" charset="0"/>
              </a:rPr>
              <a:t>La orografía, vegetación y características de la superficie  se incluyen en la superficie de cada cuadro de la rejilla</a:t>
            </a:r>
          </a:p>
        </p:txBody>
      </p:sp>
      <p:sp>
        <p:nvSpPr>
          <p:cNvPr id="23561" name="8 CuadroTexto"/>
          <p:cNvSpPr txBox="1">
            <a:spLocks noChangeArrowheads="1"/>
          </p:cNvSpPr>
          <p:nvPr/>
        </p:nvSpPr>
        <p:spPr bwMode="auto">
          <a:xfrm>
            <a:off x="668338" y="4683125"/>
            <a:ext cx="1436687" cy="319088"/>
          </a:xfrm>
          <a:prstGeom prst="rect">
            <a:avLst/>
          </a:prstGeom>
          <a:solidFill>
            <a:schemeClr val="bg1"/>
          </a:solidFill>
          <a:ln w="9525">
            <a:noFill/>
            <a:miter lim="800000"/>
            <a:headEnd/>
            <a:tailEnd/>
          </a:ln>
        </p:spPr>
        <p:txBody>
          <a:bodyPr lIns="36000" tIns="36000" rIns="36000" bIns="36000" anchor="ctr">
            <a:spAutoFit/>
          </a:bodyPr>
          <a:lstStyle/>
          <a:p>
            <a:r>
              <a:rPr lang="es-MX" sz="800">
                <a:solidFill>
                  <a:schemeClr val="tx1"/>
                </a:solidFill>
                <a:latin typeface="Arial Narrow" pitchFamily="34" charset="0"/>
              </a:rPr>
              <a:t>Dr. David Viner 1998, 2002</a:t>
            </a:r>
          </a:p>
          <a:p>
            <a:r>
              <a:rPr lang="es-MX" sz="800">
                <a:solidFill>
                  <a:schemeClr val="tx1"/>
                </a:solidFill>
                <a:latin typeface="Arial Narrow" pitchFamily="34" charset="0"/>
              </a:rPr>
              <a:t>Unidad de Investigación Climática</a:t>
            </a:r>
          </a:p>
        </p:txBody>
      </p:sp>
      <p:sp>
        <p:nvSpPr>
          <p:cNvPr id="23562" name="9 CuadroTexto"/>
          <p:cNvSpPr txBox="1">
            <a:spLocks noChangeArrowheads="1"/>
          </p:cNvSpPr>
          <p:nvPr/>
        </p:nvSpPr>
        <p:spPr bwMode="auto">
          <a:xfrm>
            <a:off x="1289050" y="5246688"/>
            <a:ext cx="1196975" cy="565150"/>
          </a:xfrm>
          <a:prstGeom prst="rect">
            <a:avLst/>
          </a:prstGeom>
          <a:solidFill>
            <a:schemeClr val="bg1"/>
          </a:solidFill>
          <a:ln w="9525">
            <a:noFill/>
            <a:miter lim="800000"/>
            <a:headEnd/>
            <a:tailEnd/>
          </a:ln>
        </p:spPr>
        <p:txBody>
          <a:bodyPr lIns="36000" tIns="36000" rIns="36000" bIns="36000" anchor="ctr">
            <a:spAutoFit/>
          </a:bodyPr>
          <a:lstStyle/>
          <a:p>
            <a:r>
              <a:rPr lang="es-MX" sz="800">
                <a:solidFill>
                  <a:schemeClr val="tx1"/>
                </a:solidFill>
                <a:latin typeface="Arial Narrow" pitchFamily="34" charset="0"/>
              </a:rPr>
              <a:t>Intercambio vertical entre las capas de velocidad, calor y sales por difusión, convección y surgencias</a:t>
            </a:r>
          </a:p>
        </p:txBody>
      </p:sp>
      <p:sp>
        <p:nvSpPr>
          <p:cNvPr id="23563" name="10 CuadroTexto"/>
          <p:cNvSpPr txBox="1">
            <a:spLocks noChangeArrowheads="1"/>
          </p:cNvSpPr>
          <p:nvPr/>
        </p:nvSpPr>
        <p:spPr bwMode="auto">
          <a:xfrm>
            <a:off x="2928938" y="5489575"/>
            <a:ext cx="900112" cy="563563"/>
          </a:xfrm>
          <a:prstGeom prst="rect">
            <a:avLst/>
          </a:prstGeom>
          <a:solidFill>
            <a:schemeClr val="bg1"/>
          </a:solidFill>
          <a:ln w="9525">
            <a:noFill/>
            <a:miter lim="800000"/>
            <a:headEnd/>
            <a:tailEnd/>
          </a:ln>
        </p:spPr>
        <p:txBody>
          <a:bodyPr lIns="36000" tIns="36000" rIns="36000" bIns="36000" anchor="ctr">
            <a:spAutoFit/>
          </a:bodyPr>
          <a:lstStyle/>
          <a:p>
            <a:r>
              <a:rPr lang="es-MX" sz="800">
                <a:solidFill>
                  <a:schemeClr val="tx1"/>
                </a:solidFill>
                <a:latin typeface="Arial Narrow" pitchFamily="34" charset="0"/>
              </a:rPr>
              <a:t>Intercambio horizontal entre las columnas  por difusión y advección</a:t>
            </a:r>
          </a:p>
        </p:txBody>
      </p:sp>
      <p:sp>
        <p:nvSpPr>
          <p:cNvPr id="23564" name="11 CuadroTexto"/>
          <p:cNvSpPr txBox="1">
            <a:spLocks noChangeArrowheads="1"/>
          </p:cNvSpPr>
          <p:nvPr/>
        </p:nvSpPr>
        <p:spPr bwMode="auto">
          <a:xfrm>
            <a:off x="838200" y="2132013"/>
            <a:ext cx="633413" cy="92075"/>
          </a:xfrm>
          <a:prstGeom prst="rect">
            <a:avLst/>
          </a:prstGeom>
          <a:solidFill>
            <a:schemeClr val="bg1"/>
          </a:solidFill>
          <a:ln w="9525">
            <a:noFill/>
            <a:miter lim="800000"/>
            <a:headEnd/>
            <a:tailEnd/>
          </a:ln>
        </p:spPr>
        <p:txBody>
          <a:bodyPr wrap="none" lIns="36000" tIns="0" rIns="36000" bIns="0" anchor="ctr">
            <a:spAutoFit/>
          </a:bodyPr>
          <a:lstStyle/>
          <a:p>
            <a:r>
              <a:rPr lang="es-MX" sz="600">
                <a:solidFill>
                  <a:schemeClr val="tx1"/>
                </a:solidFill>
              </a:rPr>
              <a:t>Tipos de nubes</a:t>
            </a:r>
          </a:p>
        </p:txBody>
      </p:sp>
      <p:sp>
        <p:nvSpPr>
          <p:cNvPr id="23565" name="13 CuadroTexto"/>
          <p:cNvSpPr txBox="1">
            <a:spLocks noChangeArrowheads="1"/>
          </p:cNvSpPr>
          <p:nvPr/>
        </p:nvSpPr>
        <p:spPr bwMode="auto">
          <a:xfrm>
            <a:off x="1225550" y="2271713"/>
            <a:ext cx="1333500" cy="92075"/>
          </a:xfrm>
          <a:prstGeom prst="rect">
            <a:avLst/>
          </a:prstGeom>
          <a:solidFill>
            <a:schemeClr val="bg1"/>
          </a:solidFill>
          <a:ln w="9525">
            <a:noFill/>
            <a:miter lim="800000"/>
            <a:headEnd/>
            <a:tailEnd/>
          </a:ln>
        </p:spPr>
        <p:txBody>
          <a:bodyPr lIns="36000" tIns="0" rIns="36000" bIns="0" anchor="ctr">
            <a:spAutoFit/>
          </a:bodyPr>
          <a:lstStyle/>
          <a:p>
            <a:r>
              <a:rPr lang="es-MX" sz="600">
                <a:solidFill>
                  <a:schemeClr val="tx1"/>
                </a:solidFill>
                <a:latin typeface="Arial Narrow" pitchFamily="34" charset="0"/>
              </a:rPr>
              <a:t>Gases y aerosoles radiativamente activos</a:t>
            </a:r>
          </a:p>
        </p:txBody>
      </p:sp>
      <p:sp>
        <p:nvSpPr>
          <p:cNvPr id="23566" name="14 CuadroTexto"/>
          <p:cNvSpPr txBox="1">
            <a:spLocks noChangeArrowheads="1"/>
          </p:cNvSpPr>
          <p:nvPr/>
        </p:nvSpPr>
        <p:spPr bwMode="auto">
          <a:xfrm>
            <a:off x="1035050" y="2419350"/>
            <a:ext cx="488950" cy="93663"/>
          </a:xfrm>
          <a:prstGeom prst="rect">
            <a:avLst/>
          </a:prstGeom>
          <a:solidFill>
            <a:schemeClr val="bg1"/>
          </a:solidFill>
          <a:ln w="9525">
            <a:noFill/>
            <a:miter lim="800000"/>
            <a:headEnd/>
            <a:tailEnd/>
          </a:ln>
        </p:spPr>
        <p:txBody>
          <a:bodyPr lIns="36000" tIns="0" rIns="36000" bIns="0" anchor="ctr">
            <a:spAutoFit/>
          </a:bodyPr>
          <a:lstStyle/>
          <a:p>
            <a:r>
              <a:rPr lang="es-MX" sz="600">
                <a:solidFill>
                  <a:schemeClr val="tx1"/>
                </a:solidFill>
                <a:latin typeface="Arial Narrow" pitchFamily="34" charset="0"/>
              </a:rPr>
              <a:t>Precipitación</a:t>
            </a:r>
          </a:p>
        </p:txBody>
      </p:sp>
      <p:sp>
        <p:nvSpPr>
          <p:cNvPr id="23567" name="15 CuadroTexto"/>
          <p:cNvSpPr txBox="1">
            <a:spLocks noChangeArrowheads="1"/>
          </p:cNvSpPr>
          <p:nvPr/>
        </p:nvSpPr>
        <p:spPr bwMode="auto">
          <a:xfrm>
            <a:off x="330200" y="2574925"/>
            <a:ext cx="1530350" cy="93663"/>
          </a:xfrm>
          <a:prstGeom prst="rect">
            <a:avLst/>
          </a:prstGeom>
          <a:solidFill>
            <a:schemeClr val="bg1"/>
          </a:solidFill>
          <a:ln w="9525">
            <a:noFill/>
            <a:miter lim="800000"/>
            <a:headEnd/>
            <a:tailEnd/>
          </a:ln>
        </p:spPr>
        <p:txBody>
          <a:bodyPr lIns="36000" tIns="0" rIns="36000" bIns="0" anchor="ctr">
            <a:spAutoFit/>
          </a:bodyPr>
          <a:lstStyle/>
          <a:p>
            <a:r>
              <a:rPr lang="es-MX" sz="600">
                <a:solidFill>
                  <a:schemeClr val="tx1"/>
                </a:solidFill>
                <a:latin typeface="Arial Narrow" pitchFamily="34" charset="0"/>
              </a:rPr>
              <a:t>Flujos de velocidad, latentes y de calor sensible</a:t>
            </a:r>
          </a:p>
        </p:txBody>
      </p:sp>
      <p:sp>
        <p:nvSpPr>
          <p:cNvPr id="23568" name="16 CuadroTexto"/>
          <p:cNvSpPr txBox="1">
            <a:spLocks noChangeArrowheads="1"/>
          </p:cNvSpPr>
          <p:nvPr/>
        </p:nvSpPr>
        <p:spPr bwMode="auto">
          <a:xfrm>
            <a:off x="1879600" y="2543175"/>
            <a:ext cx="330200" cy="92075"/>
          </a:xfrm>
          <a:prstGeom prst="rect">
            <a:avLst/>
          </a:prstGeom>
          <a:solidFill>
            <a:schemeClr val="bg1"/>
          </a:solidFill>
          <a:ln w="9525">
            <a:noFill/>
            <a:miter lim="800000"/>
            <a:headEnd/>
            <a:tailEnd/>
          </a:ln>
        </p:spPr>
        <p:txBody>
          <a:bodyPr lIns="36000" tIns="0" rIns="36000" bIns="0" anchor="ctr">
            <a:spAutoFit/>
          </a:bodyPr>
          <a:lstStyle/>
          <a:p>
            <a:r>
              <a:rPr lang="es-MX" sz="600">
                <a:solidFill>
                  <a:schemeClr val="tx1"/>
                </a:solidFill>
                <a:latin typeface="Arial Narrow" pitchFamily="34" charset="0"/>
              </a:rPr>
              <a:t>Biósfera</a:t>
            </a:r>
          </a:p>
        </p:txBody>
      </p:sp>
      <p:sp>
        <p:nvSpPr>
          <p:cNvPr id="18" name="17 CuadroTexto"/>
          <p:cNvSpPr txBox="1"/>
          <p:nvPr/>
        </p:nvSpPr>
        <p:spPr>
          <a:xfrm>
            <a:off x="298450" y="3103729"/>
            <a:ext cx="939800" cy="92333"/>
          </a:xfrm>
          <a:prstGeom prst="rect">
            <a:avLst/>
          </a:prstGeom>
          <a:gradFill flip="none" rotWithShape="1">
            <a:gsLst>
              <a:gs pos="0">
                <a:srgbClr val="0000FF"/>
              </a:gs>
              <a:gs pos="50000">
                <a:srgbClr val="3399FF">
                  <a:alpha val="94902"/>
                </a:srgbClr>
              </a:gs>
              <a:gs pos="50000">
                <a:schemeClr val="bg1"/>
              </a:gs>
              <a:gs pos="100000">
                <a:schemeClr val="accent1">
                  <a:tint val="23500"/>
                  <a:satMod val="160000"/>
                </a:schemeClr>
              </a:gs>
            </a:gsLst>
            <a:lin ang="16200000" scaled="1"/>
            <a:tileRect/>
          </a:gradFill>
        </p:spPr>
        <p:txBody>
          <a:bodyPr lIns="36000" tIns="0" rIns="36000" bIns="0" anchor="ct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z="600" smtClean="0">
                <a:solidFill>
                  <a:schemeClr val="tx1"/>
                </a:solidFill>
                <a:latin typeface="Arial Narrow" pitchFamily="34" charset="0"/>
              </a:rPr>
              <a:t>Capas superficie del océano</a:t>
            </a:r>
          </a:p>
        </p:txBody>
      </p:sp>
      <p:sp>
        <p:nvSpPr>
          <p:cNvPr id="19" name="18 CuadroTexto"/>
          <p:cNvSpPr txBox="1"/>
          <p:nvPr/>
        </p:nvSpPr>
        <p:spPr>
          <a:xfrm>
            <a:off x="711200" y="2946763"/>
            <a:ext cx="533400" cy="92333"/>
          </a:xfrm>
          <a:prstGeom prst="rect">
            <a:avLst/>
          </a:prstGeom>
          <a:gradFill flip="none" rotWithShape="1">
            <a:gsLst>
              <a:gs pos="0">
                <a:srgbClr val="0000FF"/>
              </a:gs>
              <a:gs pos="50000">
                <a:srgbClr val="3399FF">
                  <a:alpha val="94902"/>
                </a:srgbClr>
              </a:gs>
              <a:gs pos="50000">
                <a:schemeClr val="bg1"/>
              </a:gs>
              <a:gs pos="100000">
                <a:schemeClr val="accent1">
                  <a:tint val="23500"/>
                  <a:satMod val="160000"/>
                </a:schemeClr>
              </a:gs>
            </a:gsLst>
            <a:lin ang="16200000" scaled="1"/>
            <a:tileRect/>
          </a:gradFill>
        </p:spPr>
        <p:txBody>
          <a:bodyPr lIns="36000" tIns="0" rIns="36000" bIns="0" anchor="ct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z="600" smtClean="0">
                <a:solidFill>
                  <a:schemeClr val="tx1"/>
                </a:solidFill>
                <a:latin typeface="Arial Narrow" pitchFamily="34" charset="0"/>
              </a:rPr>
              <a:t>Hielo oceánico</a:t>
            </a:r>
          </a:p>
        </p:txBody>
      </p:sp>
      <p:sp>
        <p:nvSpPr>
          <p:cNvPr id="23575" name="19 CuadroTexto"/>
          <p:cNvSpPr txBox="1">
            <a:spLocks noChangeArrowheads="1"/>
          </p:cNvSpPr>
          <p:nvPr/>
        </p:nvSpPr>
        <p:spPr bwMode="auto">
          <a:xfrm>
            <a:off x="1168400" y="2774950"/>
            <a:ext cx="419100" cy="92075"/>
          </a:xfrm>
          <a:prstGeom prst="rect">
            <a:avLst/>
          </a:prstGeom>
          <a:solidFill>
            <a:schemeClr val="bg1"/>
          </a:solidFill>
          <a:ln w="9525">
            <a:noFill/>
            <a:miter lim="800000"/>
            <a:headEnd/>
            <a:tailEnd/>
          </a:ln>
        </p:spPr>
        <p:txBody>
          <a:bodyPr lIns="36000" tIns="0" rIns="36000" bIns="0" anchor="ctr">
            <a:spAutoFit/>
          </a:bodyPr>
          <a:lstStyle/>
          <a:p>
            <a:r>
              <a:rPr lang="es-MX" sz="600">
                <a:solidFill>
                  <a:schemeClr val="tx1"/>
                </a:solidFill>
                <a:latin typeface="Arial Narrow" pitchFamily="34" charset="0"/>
              </a:rPr>
              <a:t>Escorrentía</a:t>
            </a:r>
          </a:p>
        </p:txBody>
      </p:sp>
      <p:sp>
        <p:nvSpPr>
          <p:cNvPr id="23576" name="20 CuadroTexto"/>
          <p:cNvSpPr txBox="1">
            <a:spLocks noChangeArrowheads="1"/>
          </p:cNvSpPr>
          <p:nvPr/>
        </p:nvSpPr>
        <p:spPr bwMode="auto">
          <a:xfrm>
            <a:off x="1289050" y="2914650"/>
            <a:ext cx="533400" cy="92075"/>
          </a:xfrm>
          <a:prstGeom prst="rect">
            <a:avLst/>
          </a:prstGeom>
          <a:solidFill>
            <a:srgbClr val="00FF00"/>
          </a:solidFill>
          <a:ln w="9525">
            <a:noFill/>
            <a:miter lim="800000"/>
            <a:headEnd/>
            <a:tailEnd/>
          </a:ln>
        </p:spPr>
        <p:txBody>
          <a:bodyPr lIns="36000" tIns="0" rIns="36000" bIns="0" anchor="ctr">
            <a:spAutoFit/>
          </a:bodyPr>
          <a:lstStyle/>
          <a:p>
            <a:r>
              <a:rPr lang="es-MX" sz="600">
                <a:solidFill>
                  <a:schemeClr val="tx1"/>
                </a:solidFill>
                <a:latin typeface="Arial Narrow" pitchFamily="34" charset="0"/>
              </a:rPr>
              <a:t>Almacenaje de</a:t>
            </a:r>
          </a:p>
        </p:txBody>
      </p:sp>
      <p:sp>
        <p:nvSpPr>
          <p:cNvPr id="23577" name="21 CuadroTexto"/>
          <p:cNvSpPr txBox="1">
            <a:spLocks noChangeArrowheads="1"/>
          </p:cNvSpPr>
          <p:nvPr/>
        </p:nvSpPr>
        <p:spPr bwMode="auto">
          <a:xfrm>
            <a:off x="1250950" y="3048000"/>
            <a:ext cx="609600" cy="95250"/>
          </a:xfrm>
          <a:prstGeom prst="rect">
            <a:avLst/>
          </a:prstGeom>
          <a:gradFill rotWithShape="1">
            <a:gsLst>
              <a:gs pos="0">
                <a:srgbClr val="00FF00"/>
              </a:gs>
              <a:gs pos="50000">
                <a:srgbClr val="FFC000"/>
              </a:gs>
              <a:gs pos="100000">
                <a:srgbClr val="FFC000"/>
              </a:gs>
            </a:gsLst>
            <a:lin ang="5400000" scaled="1"/>
          </a:gradFill>
          <a:ln w="9525">
            <a:noFill/>
            <a:miter lim="800000"/>
            <a:headEnd/>
            <a:tailEnd/>
          </a:ln>
        </p:spPr>
        <p:txBody>
          <a:bodyPr lIns="36000" tIns="0" rIns="36000" bIns="0" anchor="ctr">
            <a:spAutoFit/>
          </a:bodyPr>
          <a:lstStyle/>
          <a:p>
            <a:r>
              <a:rPr lang="es-MX" sz="600">
                <a:solidFill>
                  <a:schemeClr val="tx1"/>
                </a:solidFill>
                <a:latin typeface="Arial Narrow" pitchFamily="34" charset="0"/>
              </a:rPr>
              <a:t>humedad y </a:t>
            </a:r>
          </a:p>
        </p:txBody>
      </p:sp>
      <p:sp>
        <p:nvSpPr>
          <p:cNvPr id="23578" name="22 CuadroTexto"/>
          <p:cNvSpPr txBox="1">
            <a:spLocks noChangeArrowheads="1"/>
          </p:cNvSpPr>
          <p:nvPr/>
        </p:nvSpPr>
        <p:spPr bwMode="auto">
          <a:xfrm>
            <a:off x="1257300" y="3148013"/>
            <a:ext cx="596900" cy="92075"/>
          </a:xfrm>
          <a:prstGeom prst="rect">
            <a:avLst/>
          </a:prstGeom>
          <a:solidFill>
            <a:srgbClr val="FFC000"/>
          </a:solidFill>
          <a:ln w="9525">
            <a:noFill/>
            <a:miter lim="800000"/>
            <a:headEnd/>
            <a:tailEnd/>
          </a:ln>
        </p:spPr>
        <p:txBody>
          <a:bodyPr lIns="36000" tIns="0" rIns="36000" bIns="0" anchor="ctr">
            <a:spAutoFit/>
          </a:bodyPr>
          <a:lstStyle/>
          <a:p>
            <a:r>
              <a:rPr lang="es-MX" sz="600">
                <a:solidFill>
                  <a:schemeClr val="tx1"/>
                </a:solidFill>
                <a:latin typeface="Arial Narrow" pitchFamily="34" charset="0"/>
              </a:rPr>
              <a:t>Calor de la tierra</a:t>
            </a:r>
          </a:p>
        </p:txBody>
      </p:sp>
      <p:sp>
        <p:nvSpPr>
          <p:cNvPr id="23579" name="23 CuadroTexto"/>
          <p:cNvSpPr txBox="1">
            <a:spLocks noChangeArrowheads="1"/>
          </p:cNvSpPr>
          <p:nvPr/>
        </p:nvSpPr>
        <p:spPr bwMode="auto">
          <a:xfrm>
            <a:off x="2324100" y="2801938"/>
            <a:ext cx="228600" cy="92075"/>
          </a:xfrm>
          <a:prstGeom prst="rect">
            <a:avLst/>
          </a:prstGeom>
          <a:gradFill rotWithShape="0">
            <a:gsLst>
              <a:gs pos="0">
                <a:srgbClr val="CCFFFF"/>
              </a:gs>
              <a:gs pos="50000">
                <a:srgbClr val="CCFFFF"/>
              </a:gs>
              <a:gs pos="100000">
                <a:srgbClr val="0000FF"/>
              </a:gs>
            </a:gsLst>
            <a:lin ang="5400000" scaled="1"/>
          </a:gradFill>
          <a:ln w="9525">
            <a:noFill/>
            <a:miter lim="800000"/>
            <a:headEnd/>
            <a:tailEnd/>
          </a:ln>
        </p:spPr>
        <p:txBody>
          <a:bodyPr lIns="36000" tIns="0" rIns="36000" bIns="0" anchor="ctr">
            <a:spAutoFit/>
          </a:bodyPr>
          <a:lstStyle/>
          <a:p>
            <a:r>
              <a:rPr lang="es-MX" sz="600">
                <a:solidFill>
                  <a:schemeClr val="tx1"/>
                </a:solidFill>
                <a:latin typeface="Arial Narrow" pitchFamily="34" charset="0"/>
              </a:rPr>
              <a:t>Hielo</a:t>
            </a:r>
          </a:p>
        </p:txBody>
      </p:sp>
      <p:sp>
        <p:nvSpPr>
          <p:cNvPr id="23580" name="26 CuadroTexto"/>
          <p:cNvSpPr txBox="1">
            <a:spLocks noChangeArrowheads="1"/>
          </p:cNvSpPr>
          <p:nvPr/>
        </p:nvSpPr>
        <p:spPr bwMode="auto">
          <a:xfrm>
            <a:off x="1898650" y="3049588"/>
            <a:ext cx="711200" cy="215900"/>
          </a:xfrm>
          <a:prstGeom prst="rect">
            <a:avLst/>
          </a:prstGeom>
          <a:gradFill rotWithShape="0">
            <a:gsLst>
              <a:gs pos="0">
                <a:srgbClr val="00FF00"/>
              </a:gs>
              <a:gs pos="50000">
                <a:srgbClr val="00FF00"/>
              </a:gs>
              <a:gs pos="100000">
                <a:srgbClr val="FFC000"/>
              </a:gs>
            </a:gsLst>
            <a:lin ang="5400000" scaled="1"/>
          </a:gradFill>
          <a:ln w="9525">
            <a:noFill/>
            <a:miter lim="800000"/>
            <a:headEnd/>
            <a:tailEnd/>
          </a:ln>
        </p:spPr>
        <p:txBody>
          <a:bodyPr lIns="36000" tIns="0" rIns="36000" bIns="0" anchor="ctr">
            <a:spAutoFit/>
          </a:bodyPr>
          <a:lstStyle/>
          <a:p>
            <a:pPr algn="r"/>
            <a:r>
              <a:rPr lang="es-MX" sz="700">
                <a:solidFill>
                  <a:schemeClr val="tx1"/>
                </a:solidFill>
                <a:latin typeface="Arial Narrow" pitchFamily="34" charset="0"/>
              </a:rPr>
              <a:t>diurna y estacional</a:t>
            </a:r>
          </a:p>
        </p:txBody>
      </p:sp>
      <p:sp>
        <p:nvSpPr>
          <p:cNvPr id="23581" name="31 CuadroTexto"/>
          <p:cNvSpPr txBox="1">
            <a:spLocks noChangeArrowheads="1"/>
          </p:cNvSpPr>
          <p:nvPr/>
        </p:nvSpPr>
        <p:spPr bwMode="auto">
          <a:xfrm>
            <a:off x="2214563" y="2927350"/>
            <a:ext cx="387350" cy="76200"/>
          </a:xfrm>
          <a:prstGeom prst="rect">
            <a:avLst/>
          </a:prstGeom>
          <a:solidFill>
            <a:srgbClr val="00FF00"/>
          </a:solidFill>
          <a:ln w="9525">
            <a:noFill/>
            <a:miter lim="800000"/>
            <a:headEnd/>
            <a:tailEnd/>
          </a:ln>
        </p:spPr>
        <p:txBody>
          <a:bodyPr lIns="36000" tIns="0" rIns="36000" bIns="0" anchor="ctr">
            <a:spAutoFit/>
          </a:bodyPr>
          <a:lstStyle/>
          <a:p>
            <a:r>
              <a:rPr lang="es-MX" sz="500">
                <a:solidFill>
                  <a:schemeClr val="tx1"/>
                </a:solidFill>
                <a:latin typeface="Arial Narrow" pitchFamily="34" charset="0"/>
              </a:rPr>
              <a:t>Penetración</a:t>
            </a:r>
          </a:p>
        </p:txBody>
      </p:sp>
      <p:sp>
        <p:nvSpPr>
          <p:cNvPr id="23582" name="32 CuadroTexto"/>
          <p:cNvSpPr txBox="1">
            <a:spLocks noChangeArrowheads="1"/>
          </p:cNvSpPr>
          <p:nvPr/>
        </p:nvSpPr>
        <p:spPr bwMode="auto">
          <a:xfrm>
            <a:off x="6324600" y="3622675"/>
            <a:ext cx="742950" cy="288925"/>
          </a:xfrm>
          <a:prstGeom prst="rect">
            <a:avLst/>
          </a:prstGeom>
          <a:solidFill>
            <a:schemeClr val="bg1"/>
          </a:solidFill>
          <a:ln w="9525">
            <a:noFill/>
            <a:miter lim="800000"/>
            <a:headEnd/>
            <a:tailEnd/>
          </a:ln>
        </p:spPr>
        <p:txBody>
          <a:bodyPr lIns="36000" tIns="36000" rIns="36000" bIns="36000" anchor="ctr">
            <a:spAutoFit/>
          </a:bodyPr>
          <a:lstStyle/>
          <a:p>
            <a:r>
              <a:rPr lang="es-MX" sz="700">
                <a:solidFill>
                  <a:schemeClr val="tx1"/>
                </a:solidFill>
              </a:rPr>
              <a:t>19 niveles en la atmósfera</a:t>
            </a:r>
          </a:p>
        </p:txBody>
      </p:sp>
      <p:sp>
        <p:nvSpPr>
          <p:cNvPr id="23583" name="33 CuadroTexto"/>
          <p:cNvSpPr txBox="1">
            <a:spLocks noChangeArrowheads="1"/>
          </p:cNvSpPr>
          <p:nvPr/>
        </p:nvSpPr>
        <p:spPr bwMode="auto">
          <a:xfrm>
            <a:off x="6502400" y="4232275"/>
            <a:ext cx="723900" cy="288925"/>
          </a:xfrm>
          <a:prstGeom prst="rect">
            <a:avLst/>
          </a:prstGeom>
          <a:solidFill>
            <a:schemeClr val="bg1"/>
          </a:solidFill>
          <a:ln w="9525">
            <a:noFill/>
            <a:miter lim="800000"/>
            <a:headEnd/>
            <a:tailEnd/>
          </a:ln>
        </p:spPr>
        <p:txBody>
          <a:bodyPr lIns="36000" tIns="36000" rIns="36000" bIns="36000" anchor="ctr">
            <a:spAutoFit/>
          </a:bodyPr>
          <a:lstStyle/>
          <a:p>
            <a:r>
              <a:rPr lang="es-MX" sz="700">
                <a:solidFill>
                  <a:schemeClr val="tx1"/>
                </a:solidFill>
              </a:rPr>
              <a:t>20 niveles en el océano</a:t>
            </a:r>
          </a:p>
        </p:txBody>
      </p:sp>
      <p:sp>
        <p:nvSpPr>
          <p:cNvPr id="23584" name="34 CuadroTexto"/>
          <p:cNvSpPr txBox="1">
            <a:spLocks noChangeArrowheads="1"/>
          </p:cNvSpPr>
          <p:nvPr/>
        </p:nvSpPr>
        <p:spPr bwMode="auto">
          <a:xfrm>
            <a:off x="7199313" y="2581275"/>
            <a:ext cx="908050" cy="211138"/>
          </a:xfrm>
          <a:prstGeom prst="rect">
            <a:avLst/>
          </a:prstGeom>
          <a:solidFill>
            <a:schemeClr val="bg1"/>
          </a:solidFill>
          <a:ln w="9525">
            <a:noFill/>
            <a:miter lim="800000"/>
            <a:headEnd/>
            <a:tailEnd/>
          </a:ln>
        </p:spPr>
        <p:txBody>
          <a:bodyPr lIns="36000" tIns="36000" rIns="36000" bIns="36000" anchor="ctr">
            <a:spAutoFit/>
          </a:bodyPr>
          <a:lstStyle/>
          <a:p>
            <a:r>
              <a:rPr lang="es-MX" sz="900">
                <a:solidFill>
                  <a:schemeClr val="tx1"/>
                </a:solidFill>
              </a:rPr>
              <a:t>Actualmente</a:t>
            </a:r>
          </a:p>
        </p:txBody>
      </p:sp>
      <p:sp>
        <p:nvSpPr>
          <p:cNvPr id="23585" name="35 CuadroTexto"/>
          <p:cNvSpPr txBox="1">
            <a:spLocks noChangeArrowheads="1"/>
          </p:cNvSpPr>
          <p:nvPr/>
        </p:nvSpPr>
        <p:spPr bwMode="auto">
          <a:xfrm>
            <a:off x="8134350" y="3609975"/>
            <a:ext cx="723900" cy="288925"/>
          </a:xfrm>
          <a:prstGeom prst="rect">
            <a:avLst/>
          </a:prstGeom>
          <a:solidFill>
            <a:schemeClr val="bg1"/>
          </a:solidFill>
          <a:ln w="9525">
            <a:noFill/>
            <a:miter lim="800000"/>
            <a:headEnd/>
            <a:tailEnd/>
          </a:ln>
        </p:spPr>
        <p:txBody>
          <a:bodyPr lIns="36000" tIns="36000" rIns="36000" bIns="36000" anchor="ctr">
            <a:spAutoFit/>
          </a:bodyPr>
          <a:lstStyle/>
          <a:p>
            <a:r>
              <a:rPr lang="es-MX" sz="700">
                <a:solidFill>
                  <a:schemeClr val="tx1"/>
                </a:solidFill>
              </a:rPr>
              <a:t>38 niveles en la atmósfera</a:t>
            </a:r>
          </a:p>
        </p:txBody>
      </p:sp>
      <p:sp>
        <p:nvSpPr>
          <p:cNvPr id="23586" name="36 CuadroTexto"/>
          <p:cNvSpPr txBox="1">
            <a:spLocks noChangeArrowheads="1"/>
          </p:cNvSpPr>
          <p:nvPr/>
        </p:nvSpPr>
        <p:spPr bwMode="auto">
          <a:xfrm>
            <a:off x="8350250" y="4238625"/>
            <a:ext cx="684213" cy="288925"/>
          </a:xfrm>
          <a:prstGeom prst="rect">
            <a:avLst/>
          </a:prstGeom>
          <a:solidFill>
            <a:schemeClr val="bg1"/>
          </a:solidFill>
          <a:ln w="9525">
            <a:noFill/>
            <a:miter lim="800000"/>
            <a:headEnd/>
            <a:tailEnd/>
          </a:ln>
        </p:spPr>
        <p:txBody>
          <a:bodyPr lIns="36000" tIns="36000" rIns="36000" bIns="36000" anchor="ctr">
            <a:spAutoFit/>
          </a:bodyPr>
          <a:lstStyle/>
          <a:p>
            <a:r>
              <a:rPr lang="es-MX" sz="700">
                <a:solidFill>
                  <a:schemeClr val="tx1"/>
                </a:solidFill>
              </a:rPr>
              <a:t>40 niveles en el océano</a:t>
            </a:r>
          </a:p>
        </p:txBody>
      </p:sp>
      <p:sp>
        <p:nvSpPr>
          <p:cNvPr id="31" name="TextBox 30"/>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20</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21</a:t>
            </a:r>
          </a:p>
        </p:txBody>
      </p:sp>
      <p:sp>
        <p:nvSpPr>
          <p:cNvPr id="24579" name="Titel 1"/>
          <p:cNvSpPr>
            <a:spLocks noGrp="1"/>
          </p:cNvSpPr>
          <p:nvPr>
            <p:ph type="title"/>
          </p:nvPr>
        </p:nvSpPr>
        <p:spPr>
          <a:xfrm>
            <a:off x="509588" y="1068388"/>
            <a:ext cx="7526337" cy="741362"/>
          </a:xfrm>
        </p:spPr>
        <p:txBody>
          <a:bodyPr/>
          <a:lstStyle/>
          <a:p>
            <a:r>
              <a:rPr lang="es-MX" smtClean="0">
                <a:ea typeface="ＭＳ Ｐゴシック" pitchFamily="34" charset="-128"/>
              </a:rPr>
              <a:t>Procesos importantes presentados en los modelos climáticos</a:t>
            </a:r>
            <a:endParaRPr lang="de-DE" smtClean="0">
              <a:ea typeface="ＭＳ Ｐゴシック" pitchFamily="34" charset="-128"/>
            </a:endParaRPr>
          </a:p>
        </p:txBody>
      </p:sp>
      <p:sp>
        <p:nvSpPr>
          <p:cNvPr id="24580" name="Datumsplatzhalter 3"/>
          <p:cNvSpPr>
            <a:spLocks noGrp="1"/>
          </p:cNvSpPr>
          <p:nvPr>
            <p:ph type="dt" sz="quarter" idx="4294967295"/>
          </p:nvPr>
        </p:nvSpPr>
        <p:spPr>
          <a:noFill/>
        </p:spPr>
        <p:txBody>
          <a:bodyPr/>
          <a:lstStyle/>
          <a:p>
            <a:fld id="{B62C0B43-D8AA-4011-9D76-B9BDD08AE990}" type="datetime1">
              <a:rPr lang="de-DE" smtClean="0"/>
              <a:pPr/>
              <a:t>11.11.2013</a:t>
            </a:fld>
            <a:endParaRPr lang="de-DE" smtClean="0"/>
          </a:p>
        </p:txBody>
      </p:sp>
      <p:sp>
        <p:nvSpPr>
          <p:cNvPr id="24581" name="Rectangle 3"/>
          <p:cNvSpPr>
            <a:spLocks noChangeArrowheads="1"/>
          </p:cNvSpPr>
          <p:nvPr/>
        </p:nvSpPr>
        <p:spPr bwMode="auto">
          <a:xfrm rot="-5400000">
            <a:off x="6057107" y="3448844"/>
            <a:ext cx="5365750" cy="230187"/>
          </a:xfrm>
          <a:prstGeom prst="rect">
            <a:avLst/>
          </a:prstGeom>
          <a:noFill/>
          <a:ln w="9525">
            <a:noFill/>
            <a:miter lim="800000"/>
            <a:headEnd/>
            <a:tailEnd/>
          </a:ln>
        </p:spPr>
        <p:txBody>
          <a:bodyPr anchor="ctr">
            <a:spAutoFit/>
          </a:bodyPr>
          <a:lstStyle/>
          <a:p>
            <a:pPr lvl="1"/>
            <a:r>
              <a:rPr lang="en-US" sz="900" i="1">
                <a:solidFill>
                  <a:srgbClr val="7F7F7F"/>
                </a:solidFill>
              </a:rPr>
              <a:t>Fuente: </a:t>
            </a:r>
            <a:r>
              <a:rPr lang="en-GB" sz="900"/>
              <a:t>RH Moss </a:t>
            </a:r>
            <a:r>
              <a:rPr lang="en-GB" sz="900" i="1"/>
              <a:t>et al.</a:t>
            </a:r>
            <a:r>
              <a:rPr lang="en-GB" sz="900"/>
              <a:t> </a:t>
            </a:r>
            <a:r>
              <a:rPr lang="en-GB" sz="900" i="1"/>
              <a:t>Nature</a:t>
            </a:r>
            <a:r>
              <a:rPr lang="en-GB" sz="900"/>
              <a:t> 463, 747-756 (2010)</a:t>
            </a:r>
          </a:p>
        </p:txBody>
      </p:sp>
      <p:grpSp>
        <p:nvGrpSpPr>
          <p:cNvPr id="24582" name="Group 96"/>
          <p:cNvGrpSpPr>
            <a:grpSpLocks/>
          </p:cNvGrpSpPr>
          <p:nvPr/>
        </p:nvGrpSpPr>
        <p:grpSpPr bwMode="auto">
          <a:xfrm>
            <a:off x="360363" y="1817688"/>
            <a:ext cx="8208962" cy="4732337"/>
            <a:chOff x="360947" y="1818106"/>
            <a:chExt cx="8208211" cy="4732420"/>
          </a:xfrm>
        </p:grpSpPr>
        <p:grpSp>
          <p:nvGrpSpPr>
            <p:cNvPr id="24583" name="Group 39"/>
            <p:cNvGrpSpPr>
              <a:grpSpLocks/>
            </p:cNvGrpSpPr>
            <p:nvPr/>
          </p:nvGrpSpPr>
          <p:grpSpPr bwMode="auto">
            <a:xfrm>
              <a:off x="360947" y="1818106"/>
              <a:ext cx="8208211" cy="4732420"/>
              <a:chOff x="3248025" y="2051050"/>
              <a:chExt cx="5903913" cy="3656013"/>
            </a:xfrm>
          </p:grpSpPr>
          <p:pic>
            <p:nvPicPr>
              <p:cNvPr id="24585" name="Grafik 9" descr="moss et al_next generation of scenarios_2010 - major climate processes.jpg"/>
              <p:cNvPicPr>
                <a:picLocks noChangeAspect="1"/>
              </p:cNvPicPr>
              <p:nvPr/>
            </p:nvPicPr>
            <p:blipFill>
              <a:blip r:embed="rId3" cstate="print"/>
              <a:srcRect/>
              <a:stretch>
                <a:fillRect/>
              </a:stretch>
            </p:blipFill>
            <p:spPr bwMode="auto">
              <a:xfrm>
                <a:off x="3248025" y="2051050"/>
                <a:ext cx="5903913" cy="3656013"/>
              </a:xfrm>
              <a:prstGeom prst="rect">
                <a:avLst/>
              </a:prstGeom>
              <a:noFill/>
              <a:ln w="9525">
                <a:noFill/>
                <a:miter lim="800000"/>
                <a:headEnd/>
                <a:tailEnd/>
              </a:ln>
            </p:spPr>
          </p:pic>
          <p:sp>
            <p:nvSpPr>
              <p:cNvPr id="38" name="Oval 37"/>
              <p:cNvSpPr/>
              <p:nvPr/>
            </p:nvSpPr>
            <p:spPr bwMode="auto">
              <a:xfrm>
                <a:off x="3352800" y="2171700"/>
                <a:ext cx="793750" cy="679450"/>
              </a:xfrm>
              <a:prstGeom prst="ellipse">
                <a:avLst/>
              </a:prstGeom>
              <a:solidFill>
                <a:srgbClr val="FFFF00"/>
              </a:solidFill>
              <a:ln w="9525" cap="flat" cmpd="sng" algn="ctr">
                <a:solidFill>
                  <a:srgbClr val="FF6600"/>
                </a:solidFill>
                <a:prstDash val="solid"/>
                <a:round/>
                <a:headEnd type="none" w="med" len="med"/>
                <a:tailEnd type="none" w="med" len="med"/>
              </a:ln>
              <a:effectLst>
                <a:glow rad="190500">
                  <a:srgbClr val="FF6600">
                    <a:alpha val="64000"/>
                  </a:srgbClr>
                </a:glow>
                <a:softEdge rad="38100"/>
              </a:effectLst>
            </p:spPr>
            <p:txBody>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defRPr/>
                </a:pPr>
                <a:endParaRPr lang="es-ES_tradnl" sz="600" smtClean="0">
                  <a:solidFill>
                    <a:schemeClr val="tx1"/>
                  </a:solidFill>
                </a:endParaRPr>
              </a:p>
              <a:p>
                <a:pPr algn="ctr">
                  <a:defRPr/>
                </a:pPr>
                <a:r>
                  <a:rPr lang="es-ES_tradnl" sz="600" smtClean="0">
                    <a:solidFill>
                      <a:schemeClr val="tx1"/>
                    </a:solidFill>
                  </a:rPr>
                  <a:t>Radiación</a:t>
                </a:r>
              </a:p>
              <a:p>
                <a:pPr algn="ctr">
                  <a:defRPr/>
                </a:pPr>
                <a:r>
                  <a:rPr lang="es-ES_tradnl" sz="600" smtClean="0">
                    <a:solidFill>
                      <a:schemeClr val="tx1"/>
                    </a:solidFill>
                  </a:rPr>
                  <a:t>solar</a:t>
                </a:r>
              </a:p>
            </p:txBody>
          </p:sp>
          <p:sp>
            <p:nvSpPr>
              <p:cNvPr id="39" name="Cloud 38"/>
              <p:cNvSpPr/>
              <p:nvPr/>
            </p:nvSpPr>
            <p:spPr bwMode="auto">
              <a:xfrm>
                <a:off x="3886200" y="3035300"/>
                <a:ext cx="920750" cy="330200"/>
              </a:xfrm>
              <a:prstGeom prst="cloud">
                <a:avLst/>
              </a:prstGeom>
              <a:solidFill>
                <a:schemeClr val="tx2">
                  <a:lumMod val="20000"/>
                  <a:lumOff val="80000"/>
                </a:schemeClr>
              </a:solidFill>
              <a:ln w="9525" cap="flat" cmpd="sng" algn="ctr">
                <a:solidFill>
                  <a:schemeClr val="tx2">
                    <a:lumMod val="20000"/>
                    <a:lumOff val="80000"/>
                  </a:schemeClr>
                </a:solidFill>
                <a:prstDash val="solid"/>
                <a:round/>
                <a:headEnd type="none" w="med" len="med"/>
                <a:tailEnd type="none" w="med" len="med"/>
              </a:ln>
              <a:effectLst>
                <a:glow rad="50800">
                  <a:schemeClr val="bg2">
                    <a:alpha val="75000"/>
                  </a:schemeClr>
                </a:glow>
              </a:effectLst>
            </p:spPr>
            <p:txBody>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defRPr/>
                </a:pPr>
                <a:r>
                  <a:rPr lang="es-ES_tradnl" sz="800" smtClean="0">
                    <a:solidFill>
                      <a:srgbClr val="000000"/>
                    </a:solidFill>
                  </a:rPr>
                  <a:t>nubes</a:t>
                </a:r>
              </a:p>
            </p:txBody>
          </p:sp>
          <p:sp>
            <p:nvSpPr>
              <p:cNvPr id="48144" name="TextBox 8"/>
              <p:cNvSpPr txBox="1">
                <a:spLocks noChangeArrowheads="1"/>
              </p:cNvSpPr>
              <p:nvPr/>
            </p:nvSpPr>
            <p:spPr bwMode="auto">
              <a:xfrm>
                <a:off x="3854286" y="3645420"/>
                <a:ext cx="527482" cy="428027"/>
              </a:xfrm>
              <a:prstGeom prst="rect">
                <a:avLst/>
              </a:prstGeom>
              <a:solidFill>
                <a:schemeClr val="accent5">
                  <a:lumMod val="60000"/>
                  <a:lumOff val="40000"/>
                </a:schemeClr>
              </a:solidFill>
              <a:ln w="9525">
                <a:solidFill>
                  <a:schemeClr val="accent1"/>
                </a:solid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1000" dirty="0" smtClean="0">
                    <a:solidFill>
                      <a:srgbClr val="000000"/>
                    </a:solidFill>
                  </a:rPr>
                  <a:t>Ciclo</a:t>
                </a:r>
              </a:p>
              <a:p>
                <a:pPr algn="ctr" eaLnBrk="1" hangingPunct="1">
                  <a:defRPr/>
                </a:pPr>
                <a:r>
                  <a:rPr lang="es-ES_tradnl" sz="1000" dirty="0" smtClean="0">
                    <a:solidFill>
                      <a:srgbClr val="000000"/>
                    </a:solidFill>
                  </a:rPr>
                  <a:t>del</a:t>
                </a:r>
              </a:p>
              <a:p>
                <a:pPr algn="ctr" eaLnBrk="1" hangingPunct="1">
                  <a:defRPr/>
                </a:pPr>
                <a:r>
                  <a:rPr lang="es-ES_tradnl" sz="1000" dirty="0" smtClean="0">
                    <a:solidFill>
                      <a:srgbClr val="000000"/>
                    </a:solidFill>
                  </a:rPr>
                  <a:t>agua</a:t>
                </a:r>
              </a:p>
            </p:txBody>
          </p:sp>
          <p:sp>
            <p:nvSpPr>
              <p:cNvPr id="48145" name="TextBox 8"/>
              <p:cNvSpPr txBox="1">
                <a:spLocks noChangeArrowheads="1"/>
              </p:cNvSpPr>
              <p:nvPr/>
            </p:nvSpPr>
            <p:spPr bwMode="auto">
              <a:xfrm>
                <a:off x="4330390" y="2438605"/>
                <a:ext cx="889411" cy="261231"/>
              </a:xfrm>
              <a:prstGeom prst="rect">
                <a:avLst/>
              </a:prstGeom>
              <a:solidFill>
                <a:schemeClr val="accent5">
                  <a:lumMod val="60000"/>
                  <a:lumOff val="40000"/>
                </a:schemeClr>
              </a:solidFill>
              <a:ln w="9525">
                <a:solidFill>
                  <a:schemeClr val="accent1"/>
                </a:solid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800" dirty="0" smtClean="0">
                    <a:solidFill>
                      <a:srgbClr val="000000"/>
                    </a:solidFill>
                  </a:rPr>
                  <a:t>Variabilidad y cambio climático</a:t>
                </a:r>
              </a:p>
            </p:txBody>
          </p:sp>
          <p:sp>
            <p:nvSpPr>
              <p:cNvPr id="48146" name="TextBox 8"/>
              <p:cNvSpPr txBox="1">
                <a:spLocks noChangeArrowheads="1"/>
              </p:cNvSpPr>
              <p:nvPr/>
            </p:nvSpPr>
            <p:spPr bwMode="auto">
              <a:xfrm>
                <a:off x="6616144" y="2196996"/>
                <a:ext cx="711301" cy="261232"/>
              </a:xfrm>
              <a:prstGeom prst="rect">
                <a:avLst/>
              </a:prstGeom>
              <a:solidFill>
                <a:schemeClr val="accent5">
                  <a:lumMod val="60000"/>
                  <a:lumOff val="40000"/>
                </a:schemeClr>
              </a:solidFill>
              <a:ln w="9525">
                <a:solidFill>
                  <a:schemeClr val="accent1"/>
                </a:solid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800" smtClean="0">
                    <a:solidFill>
                      <a:srgbClr val="000000"/>
                    </a:solidFill>
                  </a:rPr>
                  <a:t>Composición atmosférica</a:t>
                </a:r>
              </a:p>
            </p:txBody>
          </p:sp>
          <p:sp>
            <p:nvSpPr>
              <p:cNvPr id="43" name="TextBox 8"/>
              <p:cNvSpPr txBox="1">
                <a:spLocks noChangeArrowheads="1"/>
              </p:cNvSpPr>
              <p:nvPr/>
            </p:nvSpPr>
            <p:spPr bwMode="auto">
              <a:xfrm>
                <a:off x="7486147" y="3841650"/>
                <a:ext cx="711301" cy="166796"/>
              </a:xfrm>
              <a:prstGeom prst="rect">
                <a:avLst/>
              </a:prstGeom>
              <a:solidFill>
                <a:schemeClr val="accent5">
                  <a:lumMod val="60000"/>
                  <a:lumOff val="40000"/>
                </a:schemeClr>
              </a:solidFill>
              <a:ln w="9525">
                <a:solidFill>
                  <a:schemeClr val="accent1"/>
                </a:solid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800" smtClean="0">
                    <a:solidFill>
                      <a:srgbClr val="000000"/>
                    </a:solidFill>
                  </a:rPr>
                  <a:t>Ecosistemas</a:t>
                </a:r>
              </a:p>
            </p:txBody>
          </p:sp>
          <p:sp>
            <p:nvSpPr>
              <p:cNvPr id="48148" name="TextBox 8"/>
              <p:cNvSpPr txBox="1">
                <a:spLocks noChangeArrowheads="1"/>
              </p:cNvSpPr>
              <p:nvPr/>
            </p:nvSpPr>
            <p:spPr bwMode="auto">
              <a:xfrm>
                <a:off x="5448149" y="3765611"/>
                <a:ext cx="743270" cy="356893"/>
              </a:xfrm>
              <a:prstGeom prst="rect">
                <a:avLst/>
              </a:prstGeom>
              <a:solidFill>
                <a:schemeClr val="accent5">
                  <a:lumMod val="60000"/>
                  <a:lumOff val="40000"/>
                </a:schemeClr>
              </a:solidFill>
              <a:ln w="9525">
                <a:solidFill>
                  <a:schemeClr val="accent1"/>
                </a:solid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800" smtClean="0">
                    <a:solidFill>
                      <a:srgbClr val="000000"/>
                    </a:solidFill>
                  </a:rPr>
                  <a:t>Contribuciones y respuestas humanas</a:t>
                </a:r>
              </a:p>
            </p:txBody>
          </p:sp>
          <p:sp>
            <p:nvSpPr>
              <p:cNvPr id="45" name="TextBox 8"/>
              <p:cNvSpPr txBox="1">
                <a:spLocks noChangeArrowheads="1"/>
              </p:cNvSpPr>
              <p:nvPr/>
            </p:nvSpPr>
            <p:spPr bwMode="auto">
              <a:xfrm>
                <a:off x="8496582" y="3747214"/>
                <a:ext cx="460120" cy="261232"/>
              </a:xfrm>
              <a:prstGeom prst="rect">
                <a:avLst/>
              </a:prstGeom>
              <a:solidFill>
                <a:schemeClr val="accent5">
                  <a:lumMod val="60000"/>
                  <a:lumOff val="40000"/>
                </a:schemeClr>
              </a:solidFill>
              <a:ln w="9525">
                <a:solidFill>
                  <a:schemeClr val="accent1"/>
                </a:solid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800" smtClean="0">
                    <a:solidFill>
                      <a:srgbClr val="000000"/>
                    </a:solidFill>
                  </a:rPr>
                  <a:t>Ciclo del carbono</a:t>
                </a:r>
              </a:p>
            </p:txBody>
          </p:sp>
          <p:sp>
            <p:nvSpPr>
              <p:cNvPr id="46" name="TextBox 8"/>
              <p:cNvSpPr txBox="1">
                <a:spLocks noChangeArrowheads="1"/>
              </p:cNvSpPr>
              <p:nvPr/>
            </p:nvSpPr>
            <p:spPr bwMode="auto">
              <a:xfrm>
                <a:off x="5861457" y="5320735"/>
                <a:ext cx="1980911" cy="177833"/>
              </a:xfrm>
              <a:prstGeom prst="rect">
                <a:avLst/>
              </a:prstGeom>
              <a:solidFill>
                <a:schemeClr val="accent5">
                  <a:lumMod val="60000"/>
                  <a:lumOff val="40000"/>
                </a:schemeClr>
              </a:solidFill>
              <a:ln w="9525">
                <a:solidFill>
                  <a:schemeClr val="accent1"/>
                </a:solid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900" smtClean="0">
                    <a:solidFill>
                      <a:srgbClr val="000000"/>
                    </a:solidFill>
                  </a:rPr>
                  <a:t>Uso de suelo/Cambio en la cubierta terrestre</a:t>
                </a:r>
              </a:p>
            </p:txBody>
          </p:sp>
          <p:sp>
            <p:nvSpPr>
              <p:cNvPr id="47" name="TextBox 8"/>
              <p:cNvSpPr txBox="1">
                <a:spLocks noChangeArrowheads="1"/>
              </p:cNvSpPr>
              <p:nvPr/>
            </p:nvSpPr>
            <p:spPr bwMode="auto">
              <a:xfrm>
                <a:off x="7220122" y="4317508"/>
                <a:ext cx="565159" cy="166796"/>
              </a:xfrm>
              <a:prstGeom prst="rect">
                <a:avLst/>
              </a:prstGeom>
              <a:solidFill>
                <a:schemeClr val="bg1">
                  <a:lumMod val="85000"/>
                </a:schemeClr>
              </a:solidFill>
              <a:ln w="9525">
                <a:no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800" smtClean="0">
                    <a:solidFill>
                      <a:srgbClr val="000000"/>
                    </a:solidFill>
                  </a:rPr>
                  <a:t>glaciares</a:t>
                </a:r>
              </a:p>
            </p:txBody>
          </p:sp>
          <p:sp>
            <p:nvSpPr>
              <p:cNvPr id="48" name="TextBox 8"/>
              <p:cNvSpPr txBox="1">
                <a:spLocks noChangeArrowheads="1"/>
              </p:cNvSpPr>
              <p:nvPr/>
            </p:nvSpPr>
            <p:spPr bwMode="auto">
              <a:xfrm>
                <a:off x="8769457" y="4191185"/>
                <a:ext cx="374489" cy="237929"/>
              </a:xfrm>
              <a:prstGeom prst="rect">
                <a:avLst/>
              </a:prstGeom>
              <a:solidFill>
                <a:schemeClr val="bg1">
                  <a:lumMod val="85000"/>
                </a:schemeClr>
              </a:solidFill>
              <a:ln w="9525">
                <a:no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700" smtClean="0">
                    <a:solidFill>
                      <a:srgbClr val="000000"/>
                    </a:solidFill>
                  </a:rPr>
                  <a:t>capa de hielo</a:t>
                </a:r>
              </a:p>
            </p:txBody>
          </p:sp>
          <p:sp>
            <p:nvSpPr>
              <p:cNvPr id="24601" name="TextBox 8"/>
              <p:cNvSpPr txBox="1">
                <a:spLocks noChangeArrowheads="1"/>
              </p:cNvSpPr>
              <p:nvPr/>
            </p:nvSpPr>
            <p:spPr bwMode="auto">
              <a:xfrm>
                <a:off x="8077565" y="4603268"/>
                <a:ext cx="659923" cy="166443"/>
              </a:xfrm>
              <a:prstGeom prst="rect">
                <a:avLst/>
              </a:prstGeom>
              <a:solidFill>
                <a:srgbClr val="8DA167"/>
              </a:solidFill>
              <a:ln w="9525">
                <a:noFill/>
                <a:miter lim="800000"/>
                <a:headEnd/>
                <a:tailEnd/>
              </a:ln>
            </p:spPr>
            <p:txBody>
              <a:bodyPr>
                <a:spAutoFit/>
              </a:bodyPr>
              <a:lstStyle/>
              <a:p>
                <a:pPr algn="ctr"/>
                <a:r>
                  <a:rPr lang="es-ES_tradnl" sz="800">
                    <a:solidFill>
                      <a:srgbClr val="000000"/>
                    </a:solidFill>
                  </a:rPr>
                  <a:t>Vegetación</a:t>
                </a:r>
              </a:p>
            </p:txBody>
          </p:sp>
          <p:sp>
            <p:nvSpPr>
              <p:cNvPr id="24602" name="TextBox 8"/>
              <p:cNvSpPr txBox="1">
                <a:spLocks noChangeArrowheads="1"/>
              </p:cNvSpPr>
              <p:nvPr/>
            </p:nvSpPr>
            <p:spPr bwMode="auto">
              <a:xfrm>
                <a:off x="8305912" y="5264319"/>
                <a:ext cx="659923" cy="261553"/>
              </a:xfrm>
              <a:prstGeom prst="rect">
                <a:avLst/>
              </a:prstGeom>
              <a:solidFill>
                <a:srgbClr val="8DA167"/>
              </a:solidFill>
              <a:ln w="9525">
                <a:noFill/>
                <a:miter lim="800000"/>
                <a:headEnd/>
                <a:tailEnd/>
              </a:ln>
            </p:spPr>
            <p:txBody>
              <a:bodyPr>
                <a:spAutoFit/>
              </a:bodyPr>
              <a:lstStyle/>
              <a:p>
                <a:pPr algn="ctr"/>
                <a:r>
                  <a:rPr lang="es-ES_tradnl" sz="800">
                    <a:solidFill>
                      <a:srgbClr val="000000"/>
                    </a:solidFill>
                  </a:rPr>
                  <a:t>Superficie terrestre</a:t>
                </a:r>
              </a:p>
            </p:txBody>
          </p:sp>
          <p:sp>
            <p:nvSpPr>
              <p:cNvPr id="24603" name="TextBox 8"/>
              <p:cNvSpPr txBox="1">
                <a:spLocks noChangeArrowheads="1"/>
              </p:cNvSpPr>
              <p:nvPr/>
            </p:nvSpPr>
            <p:spPr bwMode="auto">
              <a:xfrm>
                <a:off x="4895549" y="5142901"/>
                <a:ext cx="400749" cy="166443"/>
              </a:xfrm>
              <a:prstGeom prst="rect">
                <a:avLst/>
              </a:prstGeom>
              <a:solidFill>
                <a:srgbClr val="8DA167"/>
              </a:solidFill>
              <a:ln w="9525">
                <a:noFill/>
                <a:miter lim="800000"/>
                <a:headEnd/>
                <a:tailEnd/>
              </a:ln>
            </p:spPr>
            <p:txBody>
              <a:bodyPr>
                <a:spAutoFit/>
              </a:bodyPr>
              <a:lstStyle/>
              <a:p>
                <a:pPr algn="ctr"/>
                <a:r>
                  <a:rPr lang="es-ES_tradnl" sz="800">
                    <a:solidFill>
                      <a:srgbClr val="000000"/>
                    </a:solidFill>
                  </a:rPr>
                  <a:t>Ríos</a:t>
                </a:r>
              </a:p>
            </p:txBody>
          </p:sp>
          <p:sp>
            <p:nvSpPr>
              <p:cNvPr id="24604" name="TextBox 8"/>
              <p:cNvSpPr txBox="1">
                <a:spLocks noChangeArrowheads="1"/>
              </p:cNvSpPr>
              <p:nvPr/>
            </p:nvSpPr>
            <p:spPr bwMode="auto">
              <a:xfrm>
                <a:off x="7543233" y="4920916"/>
                <a:ext cx="901971" cy="261553"/>
              </a:xfrm>
              <a:prstGeom prst="rect">
                <a:avLst/>
              </a:prstGeom>
              <a:solidFill>
                <a:srgbClr val="8DA167"/>
              </a:solidFill>
              <a:ln w="9525">
                <a:noFill/>
                <a:miter lim="800000"/>
                <a:headEnd/>
                <a:tailEnd/>
              </a:ln>
            </p:spPr>
            <p:txBody>
              <a:bodyPr>
                <a:spAutoFit/>
              </a:bodyPr>
              <a:lstStyle/>
              <a:p>
                <a:pPr algn="ctr"/>
                <a:r>
                  <a:rPr lang="es-ES_tradnl" sz="800">
                    <a:solidFill>
                      <a:srgbClr val="000000"/>
                    </a:solidFill>
                  </a:rPr>
                  <a:t>Interacción vegetación-suelo</a:t>
                </a:r>
              </a:p>
            </p:txBody>
          </p:sp>
          <p:sp>
            <p:nvSpPr>
              <p:cNvPr id="24605" name="TextBox 8"/>
              <p:cNvSpPr txBox="1">
                <a:spLocks noChangeArrowheads="1"/>
              </p:cNvSpPr>
              <p:nvPr/>
            </p:nvSpPr>
            <p:spPr bwMode="auto">
              <a:xfrm>
                <a:off x="3276600" y="4773045"/>
                <a:ext cx="514350" cy="142666"/>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a:r>
                  <a:rPr lang="es-ES_tradnl" sz="600">
                    <a:solidFill>
                      <a:srgbClr val="000000"/>
                    </a:solidFill>
                  </a:rPr>
                  <a:t>hielo marino</a:t>
                </a:r>
              </a:p>
            </p:txBody>
          </p:sp>
          <p:sp>
            <p:nvSpPr>
              <p:cNvPr id="54" name="TextBox 8"/>
              <p:cNvSpPr txBox="1">
                <a:spLocks noChangeArrowheads="1"/>
              </p:cNvSpPr>
              <p:nvPr/>
            </p:nvSpPr>
            <p:spPr bwMode="auto">
              <a:xfrm>
                <a:off x="6705200" y="2622570"/>
                <a:ext cx="629096" cy="166796"/>
              </a:xfrm>
              <a:prstGeom prst="rect">
                <a:avLst/>
              </a:prstGeom>
              <a:solidFill>
                <a:schemeClr val="accent1">
                  <a:lumMod val="75000"/>
                </a:schemeClr>
              </a:solidFill>
              <a:ln w="9525">
                <a:no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800" smtClean="0">
                    <a:solidFill>
                      <a:srgbClr val="000000"/>
                    </a:solidFill>
                  </a:rPr>
                  <a:t>Aerosoles</a:t>
                </a:r>
              </a:p>
            </p:txBody>
          </p:sp>
          <p:sp>
            <p:nvSpPr>
              <p:cNvPr id="55" name="TextBox 8"/>
              <p:cNvSpPr txBox="1">
                <a:spLocks noChangeArrowheads="1"/>
              </p:cNvSpPr>
              <p:nvPr/>
            </p:nvSpPr>
            <p:spPr bwMode="auto">
              <a:xfrm>
                <a:off x="6489411" y="2865405"/>
                <a:ext cx="629097" cy="166796"/>
              </a:xfrm>
              <a:prstGeom prst="rect">
                <a:avLst/>
              </a:prstGeom>
              <a:solidFill>
                <a:schemeClr val="accent1">
                  <a:lumMod val="75000"/>
                </a:schemeClr>
              </a:solidFill>
              <a:ln w="9525">
                <a:no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800" smtClean="0">
                    <a:solidFill>
                      <a:srgbClr val="000000"/>
                    </a:solidFill>
                  </a:rPr>
                  <a:t>Volcanes</a:t>
                </a:r>
              </a:p>
            </p:txBody>
          </p:sp>
          <p:sp>
            <p:nvSpPr>
              <p:cNvPr id="56" name="TextBox 8"/>
              <p:cNvSpPr txBox="1">
                <a:spLocks noChangeArrowheads="1"/>
              </p:cNvSpPr>
              <p:nvPr/>
            </p:nvSpPr>
            <p:spPr bwMode="auto">
              <a:xfrm>
                <a:off x="7966817" y="3289753"/>
                <a:ext cx="629097" cy="392460"/>
              </a:xfrm>
              <a:prstGeom prst="rect">
                <a:avLst/>
              </a:prstGeom>
              <a:solidFill>
                <a:schemeClr val="accent1">
                  <a:lumMod val="75000"/>
                </a:schemeClr>
              </a:solidFill>
              <a:ln w="9525">
                <a:no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900" smtClean="0">
                    <a:solidFill>
                      <a:srgbClr val="000000"/>
                    </a:solidFill>
                  </a:rPr>
                  <a:t>Interacción</a:t>
                </a:r>
              </a:p>
              <a:p>
                <a:pPr algn="ctr" eaLnBrk="1" hangingPunct="1">
                  <a:defRPr/>
                </a:pPr>
                <a:r>
                  <a:rPr lang="es-ES_tradnl" sz="900" smtClean="0">
                    <a:solidFill>
                      <a:srgbClr val="000000"/>
                    </a:solidFill>
                  </a:rPr>
                  <a:t>atmósfera-biósfera</a:t>
                </a:r>
              </a:p>
            </p:txBody>
          </p:sp>
          <p:sp>
            <p:nvSpPr>
              <p:cNvPr id="57" name="TextBox 8"/>
              <p:cNvSpPr txBox="1">
                <a:spLocks noChangeArrowheads="1"/>
              </p:cNvSpPr>
              <p:nvPr/>
            </p:nvSpPr>
            <p:spPr bwMode="auto">
              <a:xfrm>
                <a:off x="5080510" y="3321640"/>
                <a:ext cx="627954" cy="285760"/>
              </a:xfrm>
              <a:prstGeom prst="rect">
                <a:avLst/>
              </a:prstGeom>
              <a:solidFill>
                <a:schemeClr val="accent1">
                  <a:lumMod val="75000"/>
                </a:schemeClr>
              </a:solidFill>
              <a:ln w="9525">
                <a:no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900" dirty="0" smtClean="0">
                    <a:solidFill>
                      <a:srgbClr val="000000"/>
                    </a:solidFill>
                  </a:rPr>
                  <a:t>Radiación terrestre</a:t>
                </a:r>
              </a:p>
            </p:txBody>
          </p:sp>
          <p:sp>
            <p:nvSpPr>
              <p:cNvPr id="24610" name="TextBox 8"/>
              <p:cNvSpPr txBox="1">
                <a:spLocks noChangeArrowheads="1"/>
              </p:cNvSpPr>
              <p:nvPr/>
            </p:nvSpPr>
            <p:spPr bwMode="auto">
              <a:xfrm>
                <a:off x="4711730" y="4013352"/>
                <a:ext cx="629096" cy="191324"/>
              </a:xfrm>
              <a:prstGeom prst="rect">
                <a:avLst/>
              </a:prstGeom>
              <a:solidFill>
                <a:srgbClr val="B2D8DE"/>
              </a:solidFill>
              <a:ln w="9525">
                <a:noFill/>
                <a:miter lim="800000"/>
                <a:headEnd/>
                <a:tailEnd/>
              </a:ln>
            </p:spPr>
            <p:txBody>
              <a:bodyPr>
                <a:spAutoFit/>
              </a:bodyPr>
              <a:lstStyle/>
              <a:p>
                <a:pPr algn="ctr"/>
                <a:r>
                  <a:rPr lang="es-ES_tradnl" sz="600">
                    <a:solidFill>
                      <a:srgbClr val="000000"/>
                    </a:solidFill>
                  </a:rPr>
                  <a:t>Industrias</a:t>
                </a:r>
              </a:p>
            </p:txBody>
          </p:sp>
          <p:sp>
            <p:nvSpPr>
              <p:cNvPr id="24611" name="TextBox 8"/>
              <p:cNvSpPr txBox="1">
                <a:spLocks noChangeArrowheads="1"/>
              </p:cNvSpPr>
              <p:nvPr/>
            </p:nvSpPr>
            <p:spPr bwMode="auto">
              <a:xfrm>
                <a:off x="3651250" y="4381501"/>
                <a:ext cx="628650" cy="213998"/>
              </a:xfrm>
              <a:prstGeom prst="rect">
                <a:avLst/>
              </a:prstGeom>
              <a:solidFill>
                <a:srgbClr val="B2D8DE"/>
              </a:solidFill>
              <a:ln w="9525">
                <a:noFill/>
                <a:miter lim="800000"/>
                <a:headEnd/>
                <a:tailEnd/>
              </a:ln>
            </p:spPr>
            <p:txBody>
              <a:bodyPr>
                <a:spAutoFit/>
              </a:bodyPr>
              <a:lstStyle/>
              <a:p>
                <a:pPr algn="ctr"/>
                <a:r>
                  <a:rPr lang="es-ES_tradnl" sz="600">
                    <a:solidFill>
                      <a:srgbClr val="000000"/>
                    </a:solidFill>
                  </a:rPr>
                  <a:t>Intercambio de calor</a:t>
                </a:r>
              </a:p>
            </p:txBody>
          </p:sp>
          <p:sp>
            <p:nvSpPr>
              <p:cNvPr id="24612" name="TextBox 8"/>
              <p:cNvSpPr txBox="1">
                <a:spLocks noChangeArrowheads="1"/>
              </p:cNvSpPr>
              <p:nvPr/>
            </p:nvSpPr>
            <p:spPr bwMode="auto">
              <a:xfrm>
                <a:off x="3251200" y="4131695"/>
                <a:ext cx="666750" cy="213998"/>
              </a:xfrm>
              <a:prstGeom prst="rect">
                <a:avLst/>
              </a:prstGeom>
              <a:solidFill>
                <a:srgbClr val="B2D8DE"/>
              </a:solidFill>
              <a:ln w="9525">
                <a:noFill/>
                <a:miter lim="800000"/>
                <a:headEnd/>
                <a:tailEnd/>
              </a:ln>
            </p:spPr>
            <p:txBody>
              <a:bodyPr>
                <a:spAutoFit/>
              </a:bodyPr>
              <a:lstStyle/>
              <a:p>
                <a:pPr algn="ctr"/>
                <a:r>
                  <a:rPr lang="es-ES_tradnl" sz="600">
                    <a:solidFill>
                      <a:srgbClr val="000000"/>
                    </a:solidFill>
                  </a:rPr>
                  <a:t>Interacción</a:t>
                </a:r>
              </a:p>
              <a:p>
                <a:pPr algn="ctr"/>
                <a:r>
                  <a:rPr lang="es-ES_tradnl" sz="600">
                    <a:solidFill>
                      <a:srgbClr val="000000"/>
                    </a:solidFill>
                  </a:rPr>
                  <a:t>atmósfera-hielo</a:t>
                </a:r>
              </a:p>
            </p:txBody>
          </p:sp>
          <p:sp>
            <p:nvSpPr>
              <p:cNvPr id="24613" name="TextBox 8"/>
              <p:cNvSpPr txBox="1">
                <a:spLocks noChangeArrowheads="1"/>
              </p:cNvSpPr>
              <p:nvPr/>
            </p:nvSpPr>
            <p:spPr bwMode="auto">
              <a:xfrm>
                <a:off x="3263900" y="5016501"/>
                <a:ext cx="1289050" cy="237776"/>
              </a:xfrm>
              <a:prstGeom prst="rect">
                <a:avLst/>
              </a:prstGeom>
              <a:gradFill rotWithShape="1">
                <a:gsLst>
                  <a:gs pos="0">
                    <a:srgbClr val="B2D8DE"/>
                  </a:gs>
                  <a:gs pos="19000">
                    <a:srgbClr val="8DC5D3"/>
                  </a:gs>
                  <a:gs pos="80000">
                    <a:srgbClr val="33668A"/>
                  </a:gs>
                  <a:gs pos="100000">
                    <a:srgbClr val="33668A"/>
                  </a:gs>
                </a:gsLst>
                <a:lin ang="5400000"/>
              </a:gradFill>
              <a:ln w="9525">
                <a:noFill/>
                <a:miter lim="800000"/>
                <a:headEnd/>
                <a:tailEnd/>
              </a:ln>
            </p:spPr>
            <p:txBody>
              <a:bodyPr>
                <a:spAutoFit/>
              </a:bodyPr>
              <a:lstStyle/>
              <a:p>
                <a:pPr algn="ctr"/>
                <a:r>
                  <a:rPr lang="es-ES_tradnl" sz="700">
                    <a:solidFill>
                      <a:srgbClr val="000000"/>
                    </a:solidFill>
                  </a:rPr>
                  <a:t>Circulación oceánica, nivel del mar, biogeoquímica</a:t>
                </a:r>
              </a:p>
            </p:txBody>
          </p:sp>
          <p:sp>
            <p:nvSpPr>
              <p:cNvPr id="62" name="TextBox 8"/>
              <p:cNvSpPr txBox="1">
                <a:spLocks noChangeArrowheads="1"/>
              </p:cNvSpPr>
              <p:nvPr/>
            </p:nvSpPr>
            <p:spPr bwMode="auto">
              <a:xfrm>
                <a:off x="3866846" y="4851009"/>
                <a:ext cx="572009" cy="166796"/>
              </a:xfrm>
              <a:prstGeom prst="rect">
                <a:avLst/>
              </a:prstGeom>
              <a:gradFill flip="none" rotWithShape="1">
                <a:gsLst>
                  <a:gs pos="69000">
                    <a:schemeClr val="accent1">
                      <a:lumMod val="60000"/>
                      <a:lumOff val="40000"/>
                    </a:schemeClr>
                  </a:gs>
                  <a:gs pos="24000">
                    <a:srgbClr val="8DC5D3"/>
                  </a:gs>
                </a:gsLst>
                <a:lin ang="16200000" scaled="0"/>
                <a:tileRect/>
              </a:gradFill>
              <a:ln w="9525">
                <a:no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ES_tradnl" sz="800" smtClean="0">
                    <a:solidFill>
                      <a:srgbClr val="000000"/>
                    </a:solidFill>
                  </a:rPr>
                  <a:t>Océanos</a:t>
                </a:r>
              </a:p>
            </p:txBody>
          </p:sp>
          <p:sp>
            <p:nvSpPr>
              <p:cNvPr id="24615" name="TextBox 8"/>
              <p:cNvSpPr txBox="1">
                <a:spLocks noChangeArrowheads="1"/>
              </p:cNvSpPr>
              <p:nvPr/>
            </p:nvSpPr>
            <p:spPr bwMode="auto">
              <a:xfrm>
                <a:off x="5645150" y="4997451"/>
                <a:ext cx="520700" cy="154554"/>
              </a:xfrm>
              <a:prstGeom prst="rect">
                <a:avLst/>
              </a:prstGeom>
              <a:solidFill>
                <a:srgbClr val="A78C2D"/>
              </a:solidFill>
              <a:ln w="9525">
                <a:noFill/>
                <a:miter lim="800000"/>
                <a:headEnd/>
                <a:tailEnd/>
              </a:ln>
            </p:spPr>
            <p:txBody>
              <a:bodyPr>
                <a:spAutoFit/>
              </a:bodyPr>
              <a:lstStyle/>
              <a:p>
                <a:pPr algn="ctr"/>
                <a:r>
                  <a:rPr lang="es-ES_tradnl" sz="700">
                    <a:solidFill>
                      <a:srgbClr val="000000"/>
                    </a:solidFill>
                  </a:rPr>
                  <a:t>Agricultura</a:t>
                </a:r>
              </a:p>
            </p:txBody>
          </p:sp>
          <p:sp>
            <p:nvSpPr>
              <p:cNvPr id="24616" name="TextBox 8"/>
              <p:cNvSpPr txBox="1">
                <a:spLocks noChangeArrowheads="1"/>
              </p:cNvSpPr>
              <p:nvPr/>
            </p:nvSpPr>
            <p:spPr bwMode="auto">
              <a:xfrm>
                <a:off x="6108700" y="4457701"/>
                <a:ext cx="596900" cy="166443"/>
              </a:xfrm>
              <a:prstGeom prst="rect">
                <a:avLst/>
              </a:prstGeom>
              <a:solidFill>
                <a:srgbClr val="A78C2D"/>
              </a:solidFill>
              <a:ln w="9525">
                <a:noFill/>
                <a:miter lim="800000"/>
                <a:headEnd/>
                <a:tailEnd/>
              </a:ln>
            </p:spPr>
            <p:txBody>
              <a:bodyPr>
                <a:spAutoFit/>
              </a:bodyPr>
              <a:lstStyle/>
              <a:p>
                <a:pPr algn="ctr"/>
                <a:r>
                  <a:rPr lang="es-ES_tradnl" sz="800">
                    <a:solidFill>
                      <a:srgbClr val="000000"/>
                    </a:solidFill>
                  </a:rPr>
                  <a:t>Transporte</a:t>
                </a:r>
              </a:p>
            </p:txBody>
          </p:sp>
          <p:sp>
            <p:nvSpPr>
              <p:cNvPr id="24617" name="TextBox 8"/>
              <p:cNvSpPr txBox="1">
                <a:spLocks noChangeArrowheads="1"/>
              </p:cNvSpPr>
              <p:nvPr/>
            </p:nvSpPr>
            <p:spPr bwMode="auto">
              <a:xfrm>
                <a:off x="5934366" y="4150745"/>
                <a:ext cx="558800" cy="166443"/>
              </a:xfrm>
              <a:prstGeom prst="rect">
                <a:avLst/>
              </a:prstGeom>
              <a:solidFill>
                <a:srgbClr val="A78C2D"/>
              </a:solidFill>
              <a:ln w="9525">
                <a:noFill/>
                <a:miter lim="800000"/>
                <a:headEnd/>
                <a:tailEnd/>
              </a:ln>
            </p:spPr>
            <p:txBody>
              <a:bodyPr>
                <a:spAutoFit/>
              </a:bodyPr>
              <a:lstStyle/>
              <a:p>
                <a:pPr algn="ctr"/>
                <a:r>
                  <a:rPr lang="es-ES_tradnl" sz="800">
                    <a:solidFill>
                      <a:srgbClr val="000000"/>
                    </a:solidFill>
                  </a:rPr>
                  <a:t>Ciudades</a:t>
                </a:r>
              </a:p>
            </p:txBody>
          </p:sp>
        </p:grpSp>
        <p:sp>
          <p:nvSpPr>
            <p:cNvPr id="24584" name="TextBox 8"/>
            <p:cNvSpPr txBox="1">
              <a:spLocks noChangeArrowheads="1"/>
            </p:cNvSpPr>
            <p:nvPr/>
          </p:nvSpPr>
          <p:spPr bwMode="auto">
            <a:xfrm>
              <a:off x="1579033" y="4550832"/>
              <a:ext cx="791634" cy="277004"/>
            </a:xfrm>
            <a:prstGeom prst="rect">
              <a:avLst/>
            </a:prstGeom>
            <a:solidFill>
              <a:srgbClr val="B2D8DE"/>
            </a:solidFill>
            <a:ln w="9525">
              <a:noFill/>
              <a:miter lim="800000"/>
              <a:headEnd/>
              <a:tailEnd/>
            </a:ln>
          </p:spPr>
          <p:txBody>
            <a:bodyPr>
              <a:spAutoFit/>
            </a:bodyPr>
            <a:lstStyle/>
            <a:p>
              <a:pPr algn="ctr"/>
              <a:r>
                <a:rPr lang="es-ES_tradnl" sz="600">
                  <a:solidFill>
                    <a:srgbClr val="000000"/>
                  </a:solidFill>
                </a:rPr>
                <a:t>Evaporación</a:t>
              </a:r>
            </a:p>
            <a:p>
              <a:pPr algn="ctr"/>
              <a:r>
                <a:rPr lang="es-ES_tradnl" sz="600">
                  <a:solidFill>
                    <a:srgbClr val="000000"/>
                  </a:solidFill>
                </a:rPr>
                <a:t>precipitación</a:t>
              </a: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de-DE" smtClean="0">
                <a:ea typeface="ＭＳ Ｐゴシック" pitchFamily="34" charset="-128"/>
              </a:rPr>
              <a:t>Modelos climáticos regionales</a:t>
            </a:r>
          </a:p>
        </p:txBody>
      </p:sp>
      <p:pic>
        <p:nvPicPr>
          <p:cNvPr id="25603" name="Picture 5" descr="http://www.wmo.int/pages/themes/climate/images/figures/ClimateModelnesting.jpg"/>
          <p:cNvPicPr>
            <a:picLocks noChangeAspect="1" noChangeArrowheads="1"/>
          </p:cNvPicPr>
          <p:nvPr/>
        </p:nvPicPr>
        <p:blipFill>
          <a:blip r:embed="rId3" cstate="print"/>
          <a:srcRect/>
          <a:stretch>
            <a:fillRect/>
          </a:stretch>
        </p:blipFill>
        <p:spPr bwMode="auto">
          <a:xfrm>
            <a:off x="849313" y="2014538"/>
            <a:ext cx="7380287" cy="3884612"/>
          </a:xfrm>
          <a:prstGeom prst="rect">
            <a:avLst/>
          </a:prstGeom>
          <a:noFill/>
          <a:ln w="9525">
            <a:noFill/>
            <a:miter lim="800000"/>
            <a:headEnd/>
            <a:tailEnd/>
          </a:ln>
        </p:spPr>
      </p:pic>
      <p:sp>
        <p:nvSpPr>
          <p:cNvPr id="25604" name="Textfeld 4"/>
          <p:cNvSpPr txBox="1">
            <a:spLocks noChangeArrowheads="1"/>
          </p:cNvSpPr>
          <p:nvPr/>
        </p:nvSpPr>
        <p:spPr bwMode="auto">
          <a:xfrm>
            <a:off x="3284538" y="6408738"/>
            <a:ext cx="5849937" cy="230187"/>
          </a:xfrm>
          <a:prstGeom prst="rect">
            <a:avLst/>
          </a:prstGeom>
          <a:noFill/>
          <a:ln w="9525">
            <a:noFill/>
            <a:miter lim="800000"/>
            <a:headEnd/>
            <a:tailEnd/>
          </a:ln>
        </p:spPr>
        <p:txBody>
          <a:bodyPr>
            <a:spAutoFit/>
          </a:bodyPr>
          <a:lstStyle/>
          <a:p>
            <a:pPr algn="r"/>
            <a:r>
              <a:rPr lang="en-GB" sz="900" i="1">
                <a:solidFill>
                  <a:srgbClr val="7F7F7F"/>
                </a:solidFill>
              </a:rPr>
              <a:t>Fuente: </a:t>
            </a:r>
            <a:r>
              <a:rPr lang="de-DE" sz="900" i="1" u="sng">
                <a:hlinkClick r:id="rId4"/>
              </a:rPr>
              <a:t>http://www.wmo.int/pages/themes/climate/images/figures/ClimateModelnesting.jpg</a:t>
            </a:r>
            <a:endParaRPr lang="en-GB" sz="900" i="1"/>
          </a:p>
        </p:txBody>
      </p:sp>
      <p:sp>
        <p:nvSpPr>
          <p:cNvPr id="5" name="TextBox 4"/>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22</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31800" y="1079500"/>
            <a:ext cx="7526338" cy="412750"/>
          </a:xfrm>
        </p:spPr>
        <p:txBody>
          <a:bodyPr/>
          <a:lstStyle/>
          <a:p>
            <a:r>
              <a:rPr lang="es-MX" smtClean="0">
                <a:ea typeface="ＭＳ Ｐゴシック" pitchFamily="34" charset="-128"/>
              </a:rPr>
              <a:t>Escenarios climáticos</a:t>
            </a:r>
          </a:p>
        </p:txBody>
      </p:sp>
      <p:sp>
        <p:nvSpPr>
          <p:cNvPr id="26627" name="Textfeld 4"/>
          <p:cNvSpPr txBox="1">
            <a:spLocks noChangeArrowheads="1"/>
          </p:cNvSpPr>
          <p:nvPr/>
        </p:nvSpPr>
        <p:spPr bwMode="auto">
          <a:xfrm>
            <a:off x="7400925" y="6408738"/>
            <a:ext cx="1225550" cy="230187"/>
          </a:xfrm>
          <a:prstGeom prst="rect">
            <a:avLst/>
          </a:prstGeom>
          <a:noFill/>
          <a:ln w="9525">
            <a:noFill/>
            <a:miter lim="800000"/>
            <a:headEnd/>
            <a:tailEnd/>
          </a:ln>
        </p:spPr>
        <p:txBody>
          <a:bodyPr wrap="none">
            <a:spAutoFit/>
          </a:bodyPr>
          <a:lstStyle/>
          <a:p>
            <a:r>
              <a:rPr lang="de-DE" sz="900" i="1"/>
              <a:t>Fuente: IPCC 2007</a:t>
            </a:r>
          </a:p>
        </p:txBody>
      </p:sp>
      <p:pic>
        <p:nvPicPr>
          <p:cNvPr id="26628" name="Picture 6"/>
          <p:cNvPicPr>
            <a:picLocks noChangeAspect="1" noChangeArrowheads="1"/>
          </p:cNvPicPr>
          <p:nvPr/>
        </p:nvPicPr>
        <p:blipFill>
          <a:blip r:embed="rId3" cstate="print"/>
          <a:srcRect t="14043" b="13521"/>
          <a:stretch>
            <a:fillRect/>
          </a:stretch>
        </p:blipFill>
        <p:spPr bwMode="auto">
          <a:xfrm>
            <a:off x="917575" y="1966913"/>
            <a:ext cx="6667500" cy="4067175"/>
          </a:xfrm>
          <a:prstGeom prst="rect">
            <a:avLst/>
          </a:prstGeom>
          <a:noFill/>
          <a:ln w="9525">
            <a:noFill/>
            <a:miter lim="800000"/>
            <a:headEnd/>
            <a:tailEnd/>
          </a:ln>
        </p:spPr>
      </p:pic>
      <p:sp>
        <p:nvSpPr>
          <p:cNvPr id="6" name="TextBox 5"/>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23</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444500" y="801688"/>
            <a:ext cx="7526338" cy="741362"/>
          </a:xfrm>
        </p:spPr>
        <p:txBody>
          <a:bodyPr/>
          <a:lstStyle/>
          <a:p>
            <a:r>
              <a:rPr lang="de-DE" smtClean="0">
                <a:ea typeface="ＭＳ Ｐゴシック" pitchFamily="34" charset="-128"/>
              </a:rPr>
              <a:t>Conocimiento local del clima</a:t>
            </a:r>
          </a:p>
        </p:txBody>
      </p:sp>
      <p:grpSp>
        <p:nvGrpSpPr>
          <p:cNvPr id="27651" name="Gruppieren 9"/>
          <p:cNvGrpSpPr>
            <a:grpSpLocks/>
          </p:cNvGrpSpPr>
          <p:nvPr/>
        </p:nvGrpSpPr>
        <p:grpSpPr bwMode="auto">
          <a:xfrm>
            <a:off x="0" y="2008188"/>
            <a:ext cx="9144000" cy="4256087"/>
            <a:chOff x="0" y="2008188"/>
            <a:chExt cx="9144000" cy="4256087"/>
          </a:xfrm>
        </p:grpSpPr>
        <p:pic>
          <p:nvPicPr>
            <p:cNvPr id="27653" name="Grafik 9" descr="DSCN3466.JPG"/>
            <p:cNvPicPr>
              <a:picLocks noChangeAspect="1"/>
            </p:cNvPicPr>
            <p:nvPr/>
          </p:nvPicPr>
          <p:blipFill>
            <a:blip r:embed="rId3" cstate="print"/>
            <a:srcRect/>
            <a:stretch>
              <a:fillRect/>
            </a:stretch>
          </p:blipFill>
          <p:spPr bwMode="auto">
            <a:xfrm>
              <a:off x="6291263" y="4124325"/>
              <a:ext cx="2852737" cy="2139950"/>
            </a:xfrm>
            <a:prstGeom prst="rect">
              <a:avLst/>
            </a:prstGeom>
            <a:noFill/>
            <a:ln w="9525">
              <a:noFill/>
              <a:miter lim="800000"/>
              <a:headEnd/>
              <a:tailEnd/>
            </a:ln>
          </p:spPr>
        </p:pic>
        <p:pic>
          <p:nvPicPr>
            <p:cNvPr id="27654" name="Grafik 11" descr="IMG_0866.JPG"/>
            <p:cNvPicPr>
              <a:picLocks noChangeAspect="1"/>
            </p:cNvPicPr>
            <p:nvPr/>
          </p:nvPicPr>
          <p:blipFill>
            <a:blip r:embed="rId4" cstate="print"/>
            <a:srcRect/>
            <a:stretch>
              <a:fillRect/>
            </a:stretch>
          </p:blipFill>
          <p:spPr bwMode="auto">
            <a:xfrm>
              <a:off x="557213" y="4124325"/>
              <a:ext cx="2854325" cy="2139950"/>
            </a:xfrm>
            <a:prstGeom prst="rect">
              <a:avLst/>
            </a:prstGeom>
            <a:noFill/>
            <a:ln w="9525">
              <a:noFill/>
              <a:miter lim="800000"/>
              <a:headEnd/>
              <a:tailEnd/>
            </a:ln>
          </p:spPr>
        </p:pic>
        <p:pic>
          <p:nvPicPr>
            <p:cNvPr id="27655" name="Grafik 12" descr="DSCN3072.JPG"/>
            <p:cNvPicPr>
              <a:picLocks noChangeAspect="1"/>
            </p:cNvPicPr>
            <p:nvPr/>
          </p:nvPicPr>
          <p:blipFill>
            <a:blip r:embed="rId5" cstate="print"/>
            <a:srcRect/>
            <a:stretch>
              <a:fillRect/>
            </a:stretch>
          </p:blipFill>
          <p:spPr bwMode="auto">
            <a:xfrm>
              <a:off x="3429000" y="4124325"/>
              <a:ext cx="2852738" cy="2139950"/>
            </a:xfrm>
            <a:prstGeom prst="rect">
              <a:avLst/>
            </a:prstGeom>
            <a:noFill/>
            <a:ln w="9525">
              <a:noFill/>
              <a:miter lim="800000"/>
              <a:headEnd/>
              <a:tailEnd/>
            </a:ln>
          </p:spPr>
        </p:pic>
        <p:pic>
          <p:nvPicPr>
            <p:cNvPr id="27656" name="Grafik 13" descr="Präsentation in Hütte 2.JPG"/>
            <p:cNvPicPr>
              <a:picLocks noChangeAspect="1"/>
            </p:cNvPicPr>
            <p:nvPr/>
          </p:nvPicPr>
          <p:blipFill>
            <a:blip r:embed="rId6" cstate="print"/>
            <a:srcRect/>
            <a:stretch>
              <a:fillRect/>
            </a:stretch>
          </p:blipFill>
          <p:spPr bwMode="auto">
            <a:xfrm>
              <a:off x="5985423" y="2008188"/>
              <a:ext cx="2802977" cy="2101850"/>
            </a:xfrm>
            <a:prstGeom prst="rect">
              <a:avLst/>
            </a:prstGeom>
            <a:noFill/>
            <a:ln w="9525">
              <a:noFill/>
              <a:miter lim="800000"/>
              <a:headEnd/>
              <a:tailEnd/>
            </a:ln>
          </p:spPr>
        </p:pic>
        <p:pic>
          <p:nvPicPr>
            <p:cNvPr id="27657" name="Grafik 14" descr="abmessen.jpg"/>
            <p:cNvPicPr>
              <a:picLocks noChangeAspect="1"/>
            </p:cNvPicPr>
            <p:nvPr/>
          </p:nvPicPr>
          <p:blipFill>
            <a:blip r:embed="rId7" cstate="print"/>
            <a:srcRect/>
            <a:stretch>
              <a:fillRect/>
            </a:stretch>
          </p:blipFill>
          <p:spPr bwMode="auto">
            <a:xfrm>
              <a:off x="3167897" y="2008188"/>
              <a:ext cx="2802977" cy="2101850"/>
            </a:xfrm>
            <a:prstGeom prst="rect">
              <a:avLst/>
            </a:prstGeom>
            <a:noFill/>
            <a:ln w="9525">
              <a:noFill/>
              <a:miter lim="800000"/>
              <a:headEnd/>
              <a:tailEnd/>
            </a:ln>
          </p:spPr>
        </p:pic>
        <p:pic>
          <p:nvPicPr>
            <p:cNvPr id="27658" name="Grafik 15" descr="IMG_0520.JPG"/>
            <p:cNvPicPr>
              <a:picLocks noChangeAspect="1"/>
            </p:cNvPicPr>
            <p:nvPr/>
          </p:nvPicPr>
          <p:blipFill>
            <a:blip r:embed="rId8" cstate="print"/>
            <a:srcRect/>
            <a:stretch>
              <a:fillRect/>
            </a:stretch>
          </p:blipFill>
          <p:spPr bwMode="auto">
            <a:xfrm>
              <a:off x="0" y="2008188"/>
              <a:ext cx="3153350" cy="2101850"/>
            </a:xfrm>
            <a:prstGeom prst="rect">
              <a:avLst/>
            </a:prstGeom>
            <a:noFill/>
            <a:ln w="9525">
              <a:noFill/>
              <a:miter lim="800000"/>
              <a:headEnd/>
              <a:tailEnd/>
            </a:ln>
          </p:spPr>
        </p:pic>
      </p:grpSp>
      <p:sp>
        <p:nvSpPr>
          <p:cNvPr id="10" name="TextBox 9"/>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24</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ctrTitle" sz="quarter"/>
          </p:nvPr>
        </p:nvSpPr>
        <p:spPr>
          <a:xfrm>
            <a:off x="1039813" y="1993900"/>
            <a:ext cx="7034212" cy="1143000"/>
          </a:xfrm>
        </p:spPr>
        <p:txBody>
          <a:bodyPr/>
          <a:lstStyle/>
          <a:p>
            <a:r>
              <a:rPr lang="de-DE" smtClean="0">
                <a:ea typeface="ＭＳ Ｐゴシック" pitchFamily="34" charset="-128"/>
              </a:rPr>
              <a:t>Enfrentar la incertidumbre</a:t>
            </a:r>
            <a:br>
              <a:rPr lang="de-DE" smtClean="0">
                <a:ea typeface="ＭＳ Ｐゴシック" pitchFamily="34" charset="-128"/>
              </a:rPr>
            </a:br>
            <a:r>
              <a:rPr lang="de-DE" smtClean="0">
                <a:ea typeface="ＭＳ Ｐゴシック" pitchFamily="34" charset="-128"/>
              </a:rPr>
              <a:t/>
            </a:r>
            <a:br>
              <a:rPr lang="de-DE" smtClean="0">
                <a:ea typeface="ＭＳ Ｐゴシック" pitchFamily="34" charset="-128"/>
              </a:rPr>
            </a:br>
            <a:r>
              <a:rPr lang="de-DE" smtClean="0">
                <a:ea typeface="ＭＳ Ｐゴシック" pitchFamily="34" charset="-128"/>
              </a:rPr>
              <a:t>Parte 1: comprender las limitaciones en las bases de la toma de decisiones</a:t>
            </a:r>
          </a:p>
        </p:txBody>
      </p:sp>
      <p:sp>
        <p:nvSpPr>
          <p:cNvPr id="28675" name="Untertitel 2"/>
          <p:cNvSpPr>
            <a:spLocks noGrp="1"/>
          </p:cNvSpPr>
          <p:nvPr>
            <p:ph type="subTitle" sz="quarter" idx="1"/>
          </p:nvPr>
        </p:nvSpPr>
        <p:spPr>
          <a:xfrm>
            <a:off x="1039813" y="4248150"/>
            <a:ext cx="7034212" cy="1752600"/>
          </a:xfrm>
        </p:spPr>
        <p:txBody>
          <a:bodyPr/>
          <a:lstStyle/>
          <a:p>
            <a:r>
              <a:rPr lang="de-DE" smtClean="0">
                <a:ea typeface="ＭＳ Ｐゴシック" pitchFamily="34" charset="-128"/>
              </a:rPr>
              <a:t>Parte 2: manejar la incertidumbre</a:t>
            </a:r>
            <a:br>
              <a:rPr lang="de-DE" smtClean="0">
                <a:ea typeface="ＭＳ Ｐゴシック" pitchFamily="34" charset="-128"/>
              </a:rPr>
            </a:br>
            <a:r>
              <a:rPr lang="de-DE" smtClean="0">
                <a:ea typeface="ＭＳ Ｐゴシック" pitchFamily="34" charset="-128"/>
                <a:sym typeface="Wingdings" pitchFamily="2" charset="2"/>
              </a:rPr>
              <a:t></a:t>
            </a:r>
            <a:r>
              <a:rPr lang="de-DE" smtClean="0">
                <a:ea typeface="ＭＳ Ｐゴシック" pitchFamily="34" charset="-128"/>
              </a:rPr>
              <a:t> Módulo C</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de-DE" smtClean="0">
                <a:ea typeface="ＭＳ Ｐゴシック" pitchFamily="34" charset="-128"/>
              </a:rPr>
              <a:t>Necesidades de información para la toma de decisiones</a:t>
            </a:r>
          </a:p>
        </p:txBody>
      </p:sp>
      <p:sp>
        <p:nvSpPr>
          <p:cNvPr id="29699" name="Inhaltsplatzhalter 2"/>
          <p:cNvSpPr>
            <a:spLocks noGrp="1"/>
          </p:cNvSpPr>
          <p:nvPr>
            <p:ph idx="1"/>
          </p:nvPr>
        </p:nvSpPr>
        <p:spPr/>
        <p:txBody>
          <a:bodyPr/>
          <a:lstStyle/>
          <a:p>
            <a:pPr marL="0" indent="0">
              <a:buFont typeface="Wingdings" pitchFamily="2" charset="2"/>
              <a:buNone/>
            </a:pPr>
            <a:endParaRPr lang="es-MX" smtClean="0">
              <a:ea typeface="ＭＳ Ｐゴシック" pitchFamily="34" charset="-128"/>
            </a:endParaRPr>
          </a:p>
        </p:txBody>
      </p:sp>
      <p:graphicFrame>
        <p:nvGraphicFramePr>
          <p:cNvPr id="4" name="Table 6"/>
          <p:cNvGraphicFramePr>
            <a:graphicFrameLocks noGrp="1"/>
          </p:cNvGraphicFramePr>
          <p:nvPr/>
        </p:nvGraphicFramePr>
        <p:xfrm>
          <a:off x="461963" y="1992313"/>
          <a:ext cx="7521575" cy="4297820"/>
        </p:xfrm>
        <a:graphic>
          <a:graphicData uri="http://schemas.openxmlformats.org/drawingml/2006/table">
            <a:tbl>
              <a:tblPr/>
              <a:tblGrid>
                <a:gridCol w="3351212"/>
                <a:gridCol w="4170363"/>
              </a:tblGrid>
              <a:tr h="640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FFFFFF"/>
                          </a:solidFill>
                          <a:effectLst/>
                          <a:latin typeface="Arial" pitchFamily="34" charset="0"/>
                          <a:cs typeface="Arial" pitchFamily="34" charset="0"/>
                        </a:rPr>
                        <a:t>Formuladores de política necesitan saber …</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a:txBody>
                  <a:tcPr marT="45734" marB="45734" anchor="ctr" horzOverflow="overflow">
                    <a:lnL>
                      <a:noFill/>
                    </a:lnL>
                    <a:lnR>
                      <a:noFill/>
                    </a:lnR>
                    <a:lnT>
                      <a:noFill/>
                    </a:lnT>
                    <a:lnB>
                      <a:noFill/>
                    </a:lnB>
                    <a:lnTlToBr>
                      <a:noFill/>
                    </a:lnTlToBr>
                    <a:lnBlToTr>
                      <a:noFill/>
                    </a:lnBlToTr>
                    <a:solidFill>
                      <a:srgbClr val="66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chemeClr val="bg1"/>
                          </a:solidFill>
                          <a:effectLst/>
                          <a:latin typeface="Arial" pitchFamily="34" charset="0"/>
                          <a:cs typeface="Arial" pitchFamily="34" charset="0"/>
                        </a:rPr>
                        <a:t>Información que podemos ofrecer</a:t>
                      </a:r>
                      <a:br>
                        <a:rPr kumimoji="0" lang="es-MX" sz="1800" b="1" i="0" u="none" strike="noStrike" cap="none" normalizeH="0" baseline="0" smtClean="0">
                          <a:ln>
                            <a:noFill/>
                          </a:ln>
                          <a:solidFill>
                            <a:schemeClr val="bg1"/>
                          </a:solidFill>
                          <a:effectLst/>
                          <a:latin typeface="Arial" pitchFamily="34" charset="0"/>
                          <a:cs typeface="Arial" pitchFamily="34" charset="0"/>
                        </a:rPr>
                      </a:br>
                      <a:r>
                        <a:rPr kumimoji="0" lang="es-MX" sz="1800" b="1" i="0" u="none" strike="noStrike" cap="none" normalizeH="0" baseline="0" smtClean="0">
                          <a:ln>
                            <a:noFill/>
                          </a:ln>
                          <a:solidFill>
                            <a:schemeClr val="bg1"/>
                          </a:solidFill>
                          <a:effectLst/>
                          <a:latin typeface="Arial" pitchFamily="34" charset="0"/>
                          <a:cs typeface="Arial" pitchFamily="34" charset="0"/>
                        </a:rPr>
                        <a:t>(dentro de ciertos límites) …</a:t>
                      </a:r>
                    </a:p>
                  </a:txBody>
                  <a:tcPr marT="45734" marB="45734" anchor="ctr" horzOverflow="overflow">
                    <a:lnL>
                      <a:noFill/>
                    </a:lnL>
                    <a:lnR>
                      <a:noFill/>
                    </a:lnR>
                    <a:lnT>
                      <a:noFill/>
                    </a:lnT>
                    <a:lnB>
                      <a:noFill/>
                    </a:lnB>
                    <a:lnTlToBr>
                      <a:noFill/>
                    </a:lnTlToBr>
                    <a:lnBlToTr>
                      <a:noFill/>
                    </a:lnBlToTr>
                    <a:solidFill>
                      <a:srgbClr val="669900"/>
                    </a:solidFill>
                  </a:tcPr>
                </a:tc>
              </a:tr>
              <a:tr h="914330">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s-MX" sz="1800" b="1" i="0" u="none" strike="noStrike" cap="none" normalizeH="0" baseline="0" smtClean="0">
                          <a:ln>
                            <a:noFill/>
                          </a:ln>
                          <a:solidFill>
                            <a:srgbClr val="000000"/>
                          </a:solidFill>
                          <a:effectLst/>
                          <a:latin typeface="Arial" pitchFamily="34" charset="0"/>
                          <a:cs typeface="Arial" pitchFamily="34" charset="0"/>
                        </a:rPr>
                        <a:t>¿Qué pasará?</a:t>
                      </a: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T="45734" marB="45734" anchor="ctr" horzOverflow="overflow">
                    <a:lnL>
                      <a:noFill/>
                    </a:lnL>
                    <a:lnR>
                      <a:noFill/>
                    </a:lnR>
                    <a:lnT>
                      <a:noFill/>
                    </a:lnT>
                    <a:lnB>
                      <a:noFill/>
                    </a:lnB>
                    <a:lnTlToBr>
                      <a:noFill/>
                    </a:lnTlToBr>
                    <a:lnBlToTr>
                      <a:noFill/>
                    </a:lnBlToTr>
                    <a:solidFill>
                      <a:srgbClr val="F8F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000000"/>
                          </a:solidFill>
                          <a:effectLst/>
                          <a:latin typeface="Arial" pitchFamily="34" charset="0"/>
                          <a:cs typeface="Arial" pitchFamily="34" charset="0"/>
                        </a:rPr>
                        <a:t>Tendencias para los estímulos climáticos específicos </a:t>
                      </a:r>
                      <a:br>
                        <a:rPr kumimoji="0" lang="es-MX" sz="1800" b="0" i="0" u="none" strike="noStrike" cap="none" normalizeH="0" baseline="0" dirty="0" smtClean="0">
                          <a:ln>
                            <a:noFill/>
                          </a:ln>
                          <a:solidFill>
                            <a:srgbClr val="000000"/>
                          </a:solidFill>
                          <a:effectLst/>
                          <a:latin typeface="Arial" pitchFamily="34" charset="0"/>
                          <a:cs typeface="Arial" pitchFamily="34" charset="0"/>
                        </a:rPr>
                      </a:br>
                      <a:r>
                        <a:rPr kumimoji="0" lang="es-MX" sz="1800" b="0" i="0" u="none" strike="noStrike" cap="none" normalizeH="0" baseline="0" dirty="0" smtClean="0">
                          <a:ln>
                            <a:noFill/>
                          </a:ln>
                          <a:solidFill>
                            <a:srgbClr val="000000"/>
                          </a:solidFill>
                          <a:effectLst/>
                          <a:latin typeface="Arial" pitchFamily="34" charset="0"/>
                          <a:cs typeface="Arial" pitchFamily="34" charset="0"/>
                        </a:rPr>
                        <a:t>(</a:t>
                      </a:r>
                      <a:r>
                        <a:rPr kumimoji="0" lang="es-MX" sz="1800" b="0" i="0" u="none" strike="noStrike" cap="none" normalizeH="0" baseline="0" dirty="0" smtClean="0">
                          <a:ln>
                            <a:noFill/>
                          </a:ln>
                          <a:solidFill>
                            <a:srgbClr val="000000"/>
                          </a:solidFill>
                          <a:effectLst/>
                          <a:latin typeface="Arial" pitchFamily="34" charset="0"/>
                          <a:cs typeface="Arial" pitchFamily="34" charset="0"/>
                          <a:sym typeface="Wingdings" pitchFamily="2" charset="2"/>
                        </a:rPr>
                        <a:t></a:t>
                      </a:r>
                      <a:r>
                        <a:rPr kumimoji="0" lang="es-MX" sz="1800" b="0" i="0" u="none" strike="noStrike" cap="none" normalizeH="0" baseline="0" dirty="0" smtClean="0">
                          <a:ln>
                            <a:noFill/>
                          </a:ln>
                          <a:solidFill>
                            <a:srgbClr val="000000"/>
                          </a:solidFill>
                          <a:effectLst/>
                          <a:latin typeface="Arial" pitchFamily="34" charset="0"/>
                          <a:cs typeface="Arial" pitchFamily="34" charset="0"/>
                        </a:rPr>
                        <a:t> tenga cuidado con los detalles)</a:t>
                      </a:r>
                    </a:p>
                  </a:txBody>
                  <a:tcPr marT="45734" marB="45734" anchor="ctr" horzOverflow="overflow">
                    <a:lnL>
                      <a:noFill/>
                    </a:lnL>
                    <a:lnR>
                      <a:noFill/>
                    </a:lnR>
                    <a:lnT>
                      <a:noFill/>
                    </a:lnT>
                    <a:lnB>
                      <a:noFill/>
                    </a:lnB>
                    <a:lnTlToBr>
                      <a:noFill/>
                    </a:lnTlToBr>
                    <a:lnBlToTr>
                      <a:noFill/>
                    </a:lnBlToTr>
                    <a:solidFill>
                      <a:srgbClr val="F8F8EF"/>
                    </a:solidFill>
                  </a:tcPr>
                </a:tc>
              </a:tr>
              <a:tr h="914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rgbClr val="000000"/>
                          </a:solidFill>
                          <a:effectLst/>
                          <a:latin typeface="Arial" pitchFamily="34" charset="0"/>
                          <a:cs typeface="Arial" pitchFamily="34" charset="0"/>
                        </a:rPr>
                        <a:t>¿Dónde?</a:t>
                      </a:r>
                      <a:r>
                        <a:rPr kumimoji="0" lang="en-US" sz="1800" b="1"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T="45734" marB="45734" anchor="ctr" horzOverflow="overflow">
                    <a:lnL>
                      <a:noFill/>
                    </a:lnL>
                    <a:lnR>
                      <a:noFill/>
                    </a:lnR>
                    <a:lnT>
                      <a:noFill/>
                    </a:lnT>
                    <a:lnB>
                      <a:noFill/>
                    </a:lnB>
                    <a:lnTlToBr>
                      <a:noFill/>
                    </a:lnTlToBr>
                    <a:lnBlToTr>
                      <a:noFill/>
                    </a:lnBlToTr>
                    <a:solidFill>
                      <a:srgbClr val="EBEB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000000"/>
                          </a:solidFill>
                          <a:effectLst/>
                          <a:latin typeface="Arial" pitchFamily="34" charset="0"/>
                          <a:cs typeface="Arial" pitchFamily="34" charset="0"/>
                        </a:rPr>
                        <a:t>Extensión y resolución geográfica</a:t>
                      </a:r>
                      <a:br>
                        <a:rPr kumimoji="0" lang="es-MX" sz="1800" b="0" i="0" u="none" strike="noStrike" cap="none" normalizeH="0" baseline="0" dirty="0" smtClean="0">
                          <a:ln>
                            <a:noFill/>
                          </a:ln>
                          <a:solidFill>
                            <a:srgbClr val="000000"/>
                          </a:solidFill>
                          <a:effectLst/>
                          <a:latin typeface="Arial" pitchFamily="34" charset="0"/>
                          <a:cs typeface="Arial" pitchFamily="34" charset="0"/>
                        </a:rPr>
                      </a:br>
                      <a:r>
                        <a:rPr kumimoji="0" lang="es-MX" sz="1800" b="0" i="0" u="none" strike="noStrike" cap="none" normalizeH="0" baseline="0" dirty="0" smtClean="0">
                          <a:ln>
                            <a:noFill/>
                          </a:ln>
                          <a:solidFill>
                            <a:srgbClr val="000000"/>
                          </a:solidFill>
                          <a:effectLst/>
                          <a:latin typeface="Arial" pitchFamily="34" charset="0"/>
                          <a:cs typeface="Arial" pitchFamily="34" charset="0"/>
                        </a:rPr>
                        <a:t>(</a:t>
                      </a:r>
                      <a:r>
                        <a:rPr kumimoji="0" lang="es-MX" sz="1800" b="0" i="0" u="none" strike="noStrike" cap="none" normalizeH="0" baseline="0" dirty="0" smtClean="0">
                          <a:ln>
                            <a:noFill/>
                          </a:ln>
                          <a:solidFill>
                            <a:srgbClr val="000000"/>
                          </a:solidFill>
                          <a:effectLst/>
                          <a:latin typeface="Arial" pitchFamily="34" charset="0"/>
                          <a:cs typeface="Arial" pitchFamily="34" charset="0"/>
                          <a:sym typeface="Wingdings" pitchFamily="2" charset="2"/>
                        </a:rPr>
                        <a:t></a:t>
                      </a:r>
                      <a:r>
                        <a:rPr kumimoji="0" lang="es-MX" sz="1800" b="0" i="0" u="none" strike="noStrike" cap="none" normalizeH="0" baseline="0" dirty="0" smtClean="0">
                          <a:ln>
                            <a:noFill/>
                          </a:ln>
                          <a:solidFill>
                            <a:srgbClr val="000000"/>
                          </a:solidFill>
                          <a:effectLst/>
                          <a:latin typeface="Arial" pitchFamily="34" charset="0"/>
                          <a:cs typeface="Arial" pitchFamily="34" charset="0"/>
                        </a:rPr>
                        <a:t> difícil para las escalas más pequeñas)</a:t>
                      </a:r>
                    </a:p>
                  </a:txBody>
                  <a:tcPr marT="45734" marB="45734" anchor="ctr" horzOverflow="overflow">
                    <a:lnL>
                      <a:noFill/>
                    </a:lnL>
                    <a:lnR>
                      <a:noFill/>
                    </a:lnR>
                    <a:lnT>
                      <a:noFill/>
                    </a:lnT>
                    <a:lnB>
                      <a:noFill/>
                    </a:lnB>
                    <a:lnTlToBr>
                      <a:noFill/>
                    </a:lnTlToBr>
                    <a:lnBlToTr>
                      <a:noFill/>
                    </a:lnBlToTr>
                    <a:solidFill>
                      <a:srgbClr val="EBEBCF"/>
                    </a:solidFill>
                  </a:tcPr>
                </a:tc>
              </a:tr>
              <a:tr h="914330">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s-MX" sz="1800" b="1" i="0" u="none" strike="noStrike" cap="none" normalizeH="0" baseline="0" smtClean="0">
                          <a:ln>
                            <a:noFill/>
                          </a:ln>
                          <a:solidFill>
                            <a:srgbClr val="000000"/>
                          </a:solidFill>
                          <a:effectLst/>
                          <a:latin typeface="Arial" pitchFamily="34" charset="0"/>
                          <a:cs typeface="Arial" pitchFamily="34" charset="0"/>
                        </a:rPr>
                        <a:t>¿Cuándo?</a:t>
                      </a:r>
                      <a:r>
                        <a:rPr kumimoji="0" lang="en-US" sz="1800" b="1" i="0" u="none" strike="noStrike" cap="none" normalizeH="0" baseline="0" smtClean="0">
                          <a:ln>
                            <a:noFill/>
                          </a:ln>
                          <a:solidFill>
                            <a:srgbClr val="000000"/>
                          </a:solidFill>
                          <a:effectLst/>
                          <a:latin typeface="Arial" pitchFamily="34" charset="0"/>
                          <a:cs typeface="Arial" pitchFamily="34" charset="0"/>
                        </a:rPr>
                        <a:t> 	</a:t>
                      </a:r>
                    </a:p>
                  </a:txBody>
                  <a:tcPr marT="45734" marB="45734" anchor="ctr" horzOverflow="overflow">
                    <a:lnL>
                      <a:noFill/>
                    </a:lnL>
                    <a:lnR>
                      <a:noFill/>
                    </a:lnR>
                    <a:lnT>
                      <a:noFill/>
                    </a:lnT>
                    <a:lnB>
                      <a:noFill/>
                    </a:lnB>
                    <a:lnTlToBr>
                      <a:noFill/>
                    </a:lnTlToBr>
                    <a:lnBlToTr>
                      <a:noFill/>
                    </a:lnBlToTr>
                    <a:solidFill>
                      <a:srgbClr val="F8F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000000"/>
                          </a:solidFill>
                          <a:effectLst/>
                          <a:latin typeface="Arial" pitchFamily="34" charset="0"/>
                          <a:cs typeface="Arial" pitchFamily="34" charset="0"/>
                        </a:rPr>
                        <a:t>Marco temporal</a:t>
                      </a:r>
                      <a:br>
                        <a:rPr kumimoji="0" lang="es-MX" sz="1800" b="0" i="0" u="none" strike="noStrike" cap="none" normalizeH="0" baseline="0" dirty="0" smtClean="0">
                          <a:ln>
                            <a:noFill/>
                          </a:ln>
                          <a:solidFill>
                            <a:srgbClr val="000000"/>
                          </a:solidFill>
                          <a:effectLst/>
                          <a:latin typeface="Arial" pitchFamily="34" charset="0"/>
                          <a:cs typeface="Arial" pitchFamily="34" charset="0"/>
                        </a:rPr>
                      </a:br>
                      <a:r>
                        <a:rPr kumimoji="0" lang="es-MX" sz="1800" b="0" i="0" u="none" strike="noStrike" cap="none" normalizeH="0" baseline="0" dirty="0" smtClean="0">
                          <a:ln>
                            <a:noFill/>
                          </a:ln>
                          <a:solidFill>
                            <a:srgbClr val="000000"/>
                          </a:solidFill>
                          <a:effectLst/>
                          <a:latin typeface="Arial" pitchFamily="34" charset="0"/>
                          <a:cs typeface="Arial" pitchFamily="34" charset="0"/>
                        </a:rPr>
                        <a:t>(</a:t>
                      </a:r>
                      <a:r>
                        <a:rPr kumimoji="0" lang="es-MX" sz="1800" b="0" i="0" u="none" strike="noStrike" cap="none" normalizeH="0" baseline="0" dirty="0" smtClean="0">
                          <a:ln>
                            <a:noFill/>
                          </a:ln>
                          <a:solidFill>
                            <a:srgbClr val="000000"/>
                          </a:solidFill>
                          <a:effectLst/>
                          <a:latin typeface="Arial" pitchFamily="34" charset="0"/>
                          <a:cs typeface="Arial" pitchFamily="34" charset="0"/>
                          <a:sym typeface="Wingdings" pitchFamily="2" charset="2"/>
                        </a:rPr>
                        <a:t></a:t>
                      </a:r>
                      <a:r>
                        <a:rPr kumimoji="0" lang="es-MX" sz="1800" b="0" i="0" u="none" strike="noStrike" cap="none" normalizeH="0" baseline="0" dirty="0" smtClean="0">
                          <a:ln>
                            <a:noFill/>
                          </a:ln>
                          <a:solidFill>
                            <a:srgbClr val="000000"/>
                          </a:solidFill>
                          <a:effectLst/>
                          <a:latin typeface="Arial" pitchFamily="34" charset="0"/>
                          <a:cs typeface="Arial" pitchFamily="34" charset="0"/>
                        </a:rPr>
                        <a:t> representa una gran diferencia si se trata de 2020 o de 2100)</a:t>
                      </a:r>
                    </a:p>
                  </a:txBody>
                  <a:tcPr marT="45734" marB="45734" anchor="ctr" horzOverflow="overflow">
                    <a:lnL>
                      <a:noFill/>
                    </a:lnL>
                    <a:lnR>
                      <a:noFill/>
                    </a:lnR>
                    <a:lnT>
                      <a:noFill/>
                    </a:lnT>
                    <a:lnB>
                      <a:noFill/>
                    </a:lnB>
                    <a:lnTlToBr>
                      <a:noFill/>
                    </a:lnTlToBr>
                    <a:lnBlToTr>
                      <a:noFill/>
                    </a:lnBlToTr>
                    <a:solidFill>
                      <a:srgbClr val="F8F8EF"/>
                    </a:solidFill>
                  </a:tcPr>
                </a:tc>
              </a:tr>
              <a:tr h="91433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MX" sz="1800" b="1" i="0" u="none" strike="noStrike" cap="none" normalizeH="0" baseline="0" smtClean="0">
                          <a:ln>
                            <a:noFill/>
                          </a:ln>
                          <a:solidFill>
                            <a:srgbClr val="000000"/>
                          </a:solidFill>
                          <a:effectLst/>
                          <a:latin typeface="Arial" pitchFamily="34" charset="0"/>
                          <a:cs typeface="Arial" pitchFamily="34" charset="0"/>
                        </a:rPr>
                        <a:t>¿Cuán seguro?</a:t>
                      </a:r>
                    </a:p>
                  </a:txBody>
                  <a:tcPr marT="45734" marB="45734" anchor="ctr" horzOverflow="overflow">
                    <a:lnL>
                      <a:noFill/>
                    </a:lnL>
                    <a:lnR>
                      <a:noFill/>
                    </a:lnR>
                    <a:lnT>
                      <a:noFill/>
                    </a:lnT>
                    <a:lnB>
                      <a:noFill/>
                    </a:lnB>
                    <a:lnTlToBr>
                      <a:noFill/>
                    </a:lnTlToBr>
                    <a:lnBlToTr>
                      <a:noFill/>
                    </a:lnBlToTr>
                    <a:solidFill>
                      <a:srgbClr val="EBEB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000000"/>
                          </a:solidFill>
                          <a:effectLst/>
                          <a:latin typeface="Arial" pitchFamily="34" charset="0"/>
                          <a:cs typeface="Arial" pitchFamily="34" charset="0"/>
                        </a:rPr>
                        <a:t>Nivel de confianza, es decir, validación de datos, acuerdo en análisis, probabilidad de resultados</a:t>
                      </a:r>
                    </a:p>
                  </a:txBody>
                  <a:tcPr marT="45734" marB="45734" anchor="ctr" horzOverflow="overflow">
                    <a:lnL>
                      <a:noFill/>
                    </a:lnL>
                    <a:lnR>
                      <a:noFill/>
                    </a:lnR>
                    <a:lnT>
                      <a:noFill/>
                    </a:lnT>
                    <a:lnB>
                      <a:noFill/>
                    </a:lnB>
                    <a:lnTlToBr>
                      <a:noFill/>
                    </a:lnTlToBr>
                    <a:lnBlToTr>
                      <a:noFill/>
                    </a:lnBlToTr>
                    <a:solidFill>
                      <a:srgbClr val="EBEBCF"/>
                    </a:solidFill>
                  </a:tcPr>
                </a:tc>
              </a:tr>
            </a:tbl>
          </a:graphicData>
        </a:graphic>
      </p:graphicFrame>
      <p:sp>
        <p:nvSpPr>
          <p:cNvPr id="5" name="TextBox 4"/>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26</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381000" y="839788"/>
            <a:ext cx="8382000" cy="741362"/>
          </a:xfrm>
        </p:spPr>
        <p:txBody>
          <a:bodyPr/>
          <a:lstStyle/>
          <a:p>
            <a:r>
              <a:rPr lang="de-DE" smtClean="0">
                <a:ea typeface="ＭＳ Ｐゴシック" pitchFamily="34" charset="-128"/>
              </a:rPr>
              <a:t>Lo que sabemos: el cambio climático es real</a:t>
            </a:r>
            <a:br>
              <a:rPr lang="de-DE" smtClean="0">
                <a:ea typeface="ＭＳ Ｐゴシック" pitchFamily="34" charset="-128"/>
              </a:rPr>
            </a:br>
            <a:r>
              <a:rPr lang="de-DE" i="1" smtClean="0">
                <a:ea typeface="ＭＳ Ｐゴシック" pitchFamily="34" charset="-128"/>
              </a:rPr>
              <a:t>Ejemplo: Rápida Disminución del Hielo del Mar Ártico</a:t>
            </a:r>
          </a:p>
        </p:txBody>
      </p:sp>
      <p:pic>
        <p:nvPicPr>
          <p:cNvPr id="30723" name="Picture 8"/>
          <p:cNvPicPr>
            <a:picLocks noChangeAspect="1" noChangeArrowheads="1"/>
          </p:cNvPicPr>
          <p:nvPr/>
        </p:nvPicPr>
        <p:blipFill>
          <a:blip r:embed="rId3" cstate="print"/>
          <a:srcRect/>
          <a:stretch>
            <a:fillRect/>
          </a:stretch>
        </p:blipFill>
        <p:spPr bwMode="auto">
          <a:xfrm>
            <a:off x="1098550" y="2008188"/>
            <a:ext cx="5908675" cy="3924300"/>
          </a:xfrm>
          <a:prstGeom prst="rect">
            <a:avLst/>
          </a:prstGeom>
          <a:noFill/>
          <a:ln w="9525">
            <a:noFill/>
            <a:miter lim="800000"/>
            <a:headEnd/>
            <a:tailEnd/>
          </a:ln>
        </p:spPr>
      </p:pic>
      <p:sp>
        <p:nvSpPr>
          <p:cNvPr id="30724" name="Text Box 5"/>
          <p:cNvSpPr txBox="1">
            <a:spLocks noChangeArrowheads="1"/>
          </p:cNvSpPr>
          <p:nvPr/>
        </p:nvSpPr>
        <p:spPr bwMode="auto">
          <a:xfrm>
            <a:off x="4575175" y="6237288"/>
            <a:ext cx="4568825" cy="230187"/>
          </a:xfrm>
          <a:prstGeom prst="rect">
            <a:avLst/>
          </a:prstGeom>
          <a:noFill/>
          <a:ln w="9525">
            <a:noFill/>
            <a:miter lim="800000"/>
            <a:headEnd/>
            <a:tailEnd/>
          </a:ln>
        </p:spPr>
        <p:txBody>
          <a:bodyPr>
            <a:spAutoFit/>
          </a:bodyPr>
          <a:lstStyle/>
          <a:p>
            <a:pPr>
              <a:spcBef>
                <a:spcPct val="50000"/>
              </a:spcBef>
            </a:pPr>
            <a:r>
              <a:rPr lang="de-DE" sz="900" i="1"/>
              <a:t>(Notz 2010 después Stroeve et al. 2007 GRL</a:t>
            </a:r>
            <a:r>
              <a:rPr lang="de-DE" sz="900">
                <a:latin typeface="Calibri" pitchFamily="34" charset="0"/>
              </a:rPr>
              <a:t>)</a:t>
            </a:r>
            <a:endParaRPr lang="en-US" sz="900" i="1"/>
          </a:p>
        </p:txBody>
      </p:sp>
      <p:sp>
        <p:nvSpPr>
          <p:cNvPr id="30725" name="4 CuadroTexto"/>
          <p:cNvSpPr txBox="1">
            <a:spLocks noChangeArrowheads="1"/>
          </p:cNvSpPr>
          <p:nvPr/>
        </p:nvSpPr>
        <p:spPr bwMode="auto">
          <a:xfrm rot="1558066">
            <a:off x="4167188" y="3014663"/>
            <a:ext cx="1450975" cy="319087"/>
          </a:xfrm>
          <a:prstGeom prst="rect">
            <a:avLst/>
          </a:prstGeom>
          <a:solidFill>
            <a:srgbClr val="D2E1EA"/>
          </a:solidFill>
          <a:ln w="9525">
            <a:noFill/>
            <a:miter lim="800000"/>
            <a:headEnd/>
            <a:tailEnd/>
          </a:ln>
        </p:spPr>
        <p:txBody>
          <a:bodyPr lIns="36000" tIns="36000" rIns="36000" bIns="36000">
            <a:spAutoFit/>
          </a:bodyPr>
          <a:lstStyle/>
          <a:p>
            <a:r>
              <a:rPr lang="es-MX" sz="1600">
                <a:solidFill>
                  <a:schemeClr val="tx1"/>
                </a:solidFill>
              </a:rPr>
              <a:t>Modelos IPCC</a:t>
            </a:r>
          </a:p>
        </p:txBody>
      </p:sp>
      <p:sp>
        <p:nvSpPr>
          <p:cNvPr id="30726" name="5 CuadroTexto"/>
          <p:cNvSpPr txBox="1">
            <a:spLocks noChangeArrowheads="1"/>
          </p:cNvSpPr>
          <p:nvPr/>
        </p:nvSpPr>
        <p:spPr bwMode="auto">
          <a:xfrm>
            <a:off x="5916613" y="3870325"/>
            <a:ext cx="693737" cy="350838"/>
          </a:xfrm>
          <a:prstGeom prst="rect">
            <a:avLst/>
          </a:prstGeom>
          <a:solidFill>
            <a:srgbClr val="D2E1EA"/>
          </a:solidFill>
          <a:ln w="9525">
            <a:noFill/>
            <a:miter lim="800000"/>
            <a:headEnd/>
            <a:tailEnd/>
          </a:ln>
        </p:spPr>
        <p:txBody>
          <a:bodyPr lIns="36000" tIns="36000" rIns="36000" bIns="36000">
            <a:spAutoFit/>
          </a:bodyPr>
          <a:lstStyle/>
          <a:p>
            <a:r>
              <a:rPr lang="es-MX" sz="900">
                <a:solidFill>
                  <a:schemeClr val="tx1"/>
                </a:solidFill>
              </a:rPr>
              <a:t>Desviación Estándar</a:t>
            </a:r>
          </a:p>
        </p:txBody>
      </p:sp>
      <p:sp>
        <p:nvSpPr>
          <p:cNvPr id="30727" name="6 CuadroTexto"/>
          <p:cNvSpPr txBox="1">
            <a:spLocks noChangeArrowheads="1"/>
          </p:cNvSpPr>
          <p:nvPr/>
        </p:nvSpPr>
        <p:spPr bwMode="auto">
          <a:xfrm>
            <a:off x="2595563" y="3376613"/>
            <a:ext cx="1439862" cy="319087"/>
          </a:xfrm>
          <a:prstGeom prst="rect">
            <a:avLst/>
          </a:prstGeom>
          <a:solidFill>
            <a:schemeClr val="bg1"/>
          </a:solidFill>
          <a:ln w="9525">
            <a:noFill/>
            <a:miter lim="800000"/>
            <a:headEnd/>
            <a:tailEnd/>
          </a:ln>
        </p:spPr>
        <p:txBody>
          <a:bodyPr lIns="36000" tIns="36000" rIns="36000" bIns="36000">
            <a:spAutoFit/>
          </a:bodyPr>
          <a:lstStyle/>
          <a:p>
            <a:r>
              <a:rPr lang="es-MX" sz="1600" b="0">
                <a:solidFill>
                  <a:srgbClr val="C00000"/>
                </a:solidFill>
              </a:rPr>
              <a:t>Observaciones</a:t>
            </a:r>
          </a:p>
        </p:txBody>
      </p:sp>
      <p:sp>
        <p:nvSpPr>
          <p:cNvPr id="8" name="7 CuadroTexto"/>
          <p:cNvSpPr txBox="1"/>
          <p:nvPr/>
        </p:nvSpPr>
        <p:spPr>
          <a:xfrm>
            <a:off x="4056063" y="5583238"/>
            <a:ext cx="547687" cy="319087"/>
          </a:xfrm>
          <a:prstGeom prst="rect">
            <a:avLst/>
          </a:prstGeom>
          <a:solidFill>
            <a:schemeClr val="accent3">
              <a:lumMod val="40000"/>
              <a:lumOff val="60000"/>
            </a:schemeClr>
          </a:solidFill>
        </p:spPr>
        <p:txBody>
          <a:bodyPr lIns="36000" tIns="36000" rIns="36000" bIns="36000">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z="1600" smtClean="0">
                <a:solidFill>
                  <a:srgbClr val="869EB0"/>
                </a:solidFill>
              </a:rPr>
              <a:t>Año</a:t>
            </a:r>
          </a:p>
        </p:txBody>
      </p:sp>
      <p:sp>
        <p:nvSpPr>
          <p:cNvPr id="9" name="8 CuadroTexto"/>
          <p:cNvSpPr txBox="1"/>
          <p:nvPr/>
        </p:nvSpPr>
        <p:spPr>
          <a:xfrm rot="16200000">
            <a:off x="-420688" y="3697288"/>
            <a:ext cx="3825875" cy="565150"/>
          </a:xfrm>
          <a:prstGeom prst="rect">
            <a:avLst/>
          </a:prstGeom>
          <a:solidFill>
            <a:schemeClr val="accent3">
              <a:lumMod val="40000"/>
              <a:lumOff val="60000"/>
            </a:schemeClr>
          </a:solidFill>
        </p:spPr>
        <p:txBody>
          <a:bodyPr lIns="36000" tIns="36000" rIns="36000" bIns="36000">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MX" sz="1600" smtClean="0">
                <a:solidFill>
                  <a:srgbClr val="869EB0"/>
                </a:solidFill>
              </a:rPr>
              <a:t>Septiembre extensión del hielo marino (millones km</a:t>
            </a:r>
            <a:r>
              <a:rPr lang="es-MX" sz="1200" smtClean="0">
                <a:solidFill>
                  <a:srgbClr val="869EB0"/>
                </a:solidFill>
              </a:rPr>
              <a:t>2</a:t>
            </a:r>
            <a:r>
              <a:rPr lang="es-MX" sz="1600" smtClean="0">
                <a:solidFill>
                  <a:srgbClr val="869EB0"/>
                </a:solidFill>
              </a:rPr>
              <a:t>)</a:t>
            </a:r>
          </a:p>
        </p:txBody>
      </p:sp>
      <p:sp>
        <p:nvSpPr>
          <p:cNvPr id="10" name="TextBox 9"/>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27</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457200" y="814388"/>
            <a:ext cx="7526338" cy="741362"/>
          </a:xfrm>
        </p:spPr>
        <p:txBody>
          <a:bodyPr/>
          <a:lstStyle/>
          <a:p>
            <a:r>
              <a:rPr lang="de-DE" smtClean="0">
                <a:ea typeface="ＭＳ Ｐゴシック" pitchFamily="34" charset="-128"/>
              </a:rPr>
              <a:t>Lo que sabemos: el cambio climático es real</a:t>
            </a:r>
            <a:br>
              <a:rPr lang="de-DE" smtClean="0">
                <a:ea typeface="ＭＳ Ｐゴシック" pitchFamily="34" charset="-128"/>
              </a:rPr>
            </a:br>
            <a:r>
              <a:rPr lang="de-DE" i="1" smtClean="0">
                <a:ea typeface="ＭＳ Ｐゴシック" pitchFamily="34" charset="-128"/>
              </a:rPr>
              <a:t>Ejemplo: Glaciar de Muir, Alaska</a:t>
            </a:r>
          </a:p>
        </p:txBody>
      </p:sp>
      <p:sp>
        <p:nvSpPr>
          <p:cNvPr id="31747" name="Text Box 5"/>
          <p:cNvSpPr txBox="1">
            <a:spLocks noChangeArrowheads="1"/>
          </p:cNvSpPr>
          <p:nvPr/>
        </p:nvSpPr>
        <p:spPr bwMode="auto">
          <a:xfrm>
            <a:off x="4575175" y="6237288"/>
            <a:ext cx="4568825" cy="369887"/>
          </a:xfrm>
          <a:prstGeom prst="rect">
            <a:avLst/>
          </a:prstGeom>
          <a:noFill/>
          <a:ln w="9525">
            <a:noFill/>
            <a:miter lim="800000"/>
            <a:headEnd/>
            <a:tailEnd/>
          </a:ln>
        </p:spPr>
        <p:txBody>
          <a:bodyPr>
            <a:spAutoFit/>
          </a:bodyPr>
          <a:lstStyle/>
          <a:p>
            <a:pPr>
              <a:spcBef>
                <a:spcPct val="50000"/>
              </a:spcBef>
            </a:pPr>
            <a:r>
              <a:rPr lang="de-DE" sz="900" i="1"/>
              <a:t>Fuente: Tierra Frágil. Visiones de un mundo cambiante. </a:t>
            </a:r>
            <a:r>
              <a:rPr lang="de-DE" sz="900" i="1">
                <a:hlinkClick r:id="rId3"/>
              </a:rPr>
              <a:t>http://www.bartholomewmaps.com/fragileearthnew/inside_the_book.htm</a:t>
            </a:r>
            <a:r>
              <a:rPr lang="de-DE" sz="900" i="1"/>
              <a:t> </a:t>
            </a:r>
            <a:endParaRPr lang="en-US" sz="900" i="1"/>
          </a:p>
        </p:txBody>
      </p:sp>
      <p:pic>
        <p:nvPicPr>
          <p:cNvPr id="31748" name="Grafik 2"/>
          <p:cNvPicPr>
            <a:picLocks noChangeAspect="1"/>
          </p:cNvPicPr>
          <p:nvPr/>
        </p:nvPicPr>
        <p:blipFill>
          <a:blip r:embed="rId4" cstate="print"/>
          <a:srcRect/>
          <a:stretch>
            <a:fillRect/>
          </a:stretch>
        </p:blipFill>
        <p:spPr bwMode="auto">
          <a:xfrm>
            <a:off x="828675" y="1952625"/>
            <a:ext cx="7493000" cy="4200525"/>
          </a:xfrm>
          <a:prstGeom prst="rect">
            <a:avLst/>
          </a:prstGeom>
          <a:noFill/>
          <a:ln w="9525">
            <a:noFill/>
            <a:miter lim="800000"/>
            <a:headEnd/>
            <a:tailEnd/>
          </a:ln>
        </p:spPr>
      </p:pic>
      <p:sp>
        <p:nvSpPr>
          <p:cNvPr id="31749" name="1 CuadroTexto"/>
          <p:cNvSpPr txBox="1">
            <a:spLocks noChangeArrowheads="1"/>
          </p:cNvSpPr>
          <p:nvPr/>
        </p:nvSpPr>
        <p:spPr bwMode="auto">
          <a:xfrm>
            <a:off x="5384800" y="2054225"/>
            <a:ext cx="2851150" cy="107950"/>
          </a:xfrm>
          <a:prstGeom prst="rect">
            <a:avLst/>
          </a:prstGeom>
          <a:solidFill>
            <a:schemeClr val="tx1"/>
          </a:solidFill>
          <a:ln w="9525">
            <a:noFill/>
            <a:miter lim="800000"/>
            <a:headEnd/>
            <a:tailEnd/>
          </a:ln>
        </p:spPr>
        <p:txBody>
          <a:bodyPr wrap="none" lIns="0" tIns="0" rIns="0" bIns="0" anchor="ctr">
            <a:spAutoFit/>
          </a:bodyPr>
          <a:lstStyle/>
          <a:p>
            <a:r>
              <a:rPr lang="es-MX" sz="700" b="0">
                <a:solidFill>
                  <a:srgbClr val="F1F6F8"/>
                </a:solidFill>
              </a:rPr>
              <a:t>Glaciar de Muir, Alaska. Septiembre 15 de 1976 y septiembre 8 de 2003</a:t>
            </a:r>
          </a:p>
        </p:txBody>
      </p:sp>
      <p:sp>
        <p:nvSpPr>
          <p:cNvPr id="31750" name="5 CuadroTexto"/>
          <p:cNvSpPr txBox="1">
            <a:spLocks noChangeArrowheads="1"/>
          </p:cNvSpPr>
          <p:nvPr/>
        </p:nvSpPr>
        <p:spPr bwMode="auto">
          <a:xfrm>
            <a:off x="950913" y="2044700"/>
            <a:ext cx="2698750" cy="107950"/>
          </a:xfrm>
          <a:prstGeom prst="rect">
            <a:avLst/>
          </a:prstGeom>
          <a:solidFill>
            <a:schemeClr val="tx1"/>
          </a:solidFill>
          <a:ln w="9525">
            <a:noFill/>
            <a:miter lim="800000"/>
            <a:headEnd/>
            <a:tailEnd/>
          </a:ln>
        </p:spPr>
        <p:txBody>
          <a:bodyPr wrap="none" lIns="0" tIns="0" rIns="0" bIns="0" anchor="ctr">
            <a:spAutoFit/>
          </a:bodyPr>
          <a:lstStyle/>
          <a:p>
            <a:r>
              <a:rPr lang="es-MX" sz="700" b="0">
                <a:solidFill>
                  <a:srgbClr val="F1F6F8"/>
                </a:solidFill>
              </a:rPr>
              <a:t>Glaciar de Muir, Alaska. Agosto 8 de 1941 y septiembre 31 de 2004</a:t>
            </a:r>
          </a:p>
        </p:txBody>
      </p:sp>
      <p:sp>
        <p:nvSpPr>
          <p:cNvPr id="31751" name="6 CuadroTexto"/>
          <p:cNvSpPr txBox="1">
            <a:spLocks noChangeArrowheads="1"/>
          </p:cNvSpPr>
          <p:nvPr/>
        </p:nvSpPr>
        <p:spPr bwMode="auto">
          <a:xfrm>
            <a:off x="936625" y="5865813"/>
            <a:ext cx="3397250" cy="246062"/>
          </a:xfrm>
          <a:prstGeom prst="rect">
            <a:avLst/>
          </a:prstGeom>
          <a:solidFill>
            <a:schemeClr val="tx1"/>
          </a:solidFill>
          <a:ln w="9525">
            <a:noFill/>
            <a:miter lim="800000"/>
            <a:headEnd/>
            <a:tailEnd/>
          </a:ln>
        </p:spPr>
        <p:txBody>
          <a:bodyPr lIns="0" tIns="0" rIns="0" bIns="0" anchor="ctr">
            <a:spAutoFit/>
          </a:bodyPr>
          <a:lstStyle/>
          <a:p>
            <a:r>
              <a:rPr lang="es-MX" sz="400" b="0">
                <a:solidFill>
                  <a:srgbClr val="F1F6F8"/>
                </a:solidFill>
                <a:latin typeface="Andale Mono" pitchFamily="-101" charset="0"/>
              </a:rPr>
              <a:t>Glaciar Bay en Alaska fue declarado Monumento Nacional en 1925 y Parque Nacional en 1980. Uno de los glaciares que allí se encuentran es el Glaciar de Muir, que lleva el nombre de John Muir, naturalista y explorador que fue el primero en descubrirlo durante una expedición de 1879. Los glaciares al sur de Alaska son sensibles al cambio climático, y muchos de ellos se han reducido o desaparecido en los últimos 100 años.</a:t>
            </a:r>
          </a:p>
        </p:txBody>
      </p:sp>
      <p:sp>
        <p:nvSpPr>
          <p:cNvPr id="31752" name="7 CuadroTexto"/>
          <p:cNvSpPr txBox="1">
            <a:spLocks noChangeArrowheads="1"/>
          </p:cNvSpPr>
          <p:nvPr/>
        </p:nvSpPr>
        <p:spPr bwMode="auto">
          <a:xfrm>
            <a:off x="4673600" y="5849938"/>
            <a:ext cx="3397250" cy="307975"/>
          </a:xfrm>
          <a:prstGeom prst="rect">
            <a:avLst/>
          </a:prstGeom>
          <a:solidFill>
            <a:schemeClr val="tx1"/>
          </a:solidFill>
          <a:ln w="9525">
            <a:noFill/>
            <a:miter lim="800000"/>
            <a:headEnd/>
            <a:tailEnd/>
          </a:ln>
        </p:spPr>
        <p:txBody>
          <a:bodyPr lIns="0" tIns="0" rIns="0" bIns="0" anchor="ctr">
            <a:spAutoFit/>
          </a:bodyPr>
          <a:lstStyle/>
          <a:p>
            <a:r>
              <a:rPr lang="es-MX" sz="400" b="0">
                <a:solidFill>
                  <a:srgbClr val="F1F6F8"/>
                </a:solidFill>
                <a:latin typeface="Andale Mono" pitchFamily="-101" charset="0"/>
              </a:rPr>
              <a:t>El glaciar de Muir es ahora sólo una sombra de la que fuera su gloria original, y prácticamente ha retrocedido hacia el océano. Muchos de los grandes glaciares del litoral que John Muir vio por primera vez en el año de 1879, se han convertido en pequeños glaciares que terminan en la tierra. A medida que los glaciares retroceden, plantas y animales recolonizan la zona. El retroceso parece ser ocasionado por el aumento en las temperaturas y los cambios en las precipitaciones.</a:t>
            </a:r>
          </a:p>
        </p:txBody>
      </p:sp>
      <p:sp>
        <p:nvSpPr>
          <p:cNvPr id="9" name="TextBox 8"/>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28</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406400" y="814388"/>
            <a:ext cx="8280400" cy="741362"/>
          </a:xfrm>
        </p:spPr>
        <p:txBody>
          <a:bodyPr/>
          <a:lstStyle/>
          <a:p>
            <a:r>
              <a:rPr lang="de-DE" smtClean="0">
                <a:ea typeface="ＭＳ Ｐゴシック" pitchFamily="34" charset="-128"/>
              </a:rPr>
              <a:t>Lo que sabemos: el cambio climático es real</a:t>
            </a:r>
            <a:br>
              <a:rPr lang="de-DE" smtClean="0">
                <a:ea typeface="ＭＳ Ｐゴシック" pitchFamily="34" charset="-128"/>
              </a:rPr>
            </a:br>
            <a:r>
              <a:rPr lang="de-DE" i="1" smtClean="0">
                <a:ea typeface="ＭＳ Ｐゴシック" pitchFamily="34" charset="-128"/>
              </a:rPr>
              <a:t>Ejemplo: La cubierta nevada del Kilimanjaro, Tanzania</a:t>
            </a:r>
          </a:p>
        </p:txBody>
      </p:sp>
      <p:sp>
        <p:nvSpPr>
          <p:cNvPr id="32771" name="Text Box 5"/>
          <p:cNvSpPr txBox="1">
            <a:spLocks noChangeArrowheads="1"/>
          </p:cNvSpPr>
          <p:nvPr/>
        </p:nvSpPr>
        <p:spPr bwMode="auto">
          <a:xfrm>
            <a:off x="4575175" y="6237288"/>
            <a:ext cx="4568825" cy="369887"/>
          </a:xfrm>
          <a:prstGeom prst="rect">
            <a:avLst/>
          </a:prstGeom>
          <a:noFill/>
          <a:ln w="9525">
            <a:noFill/>
            <a:miter lim="800000"/>
            <a:headEnd/>
            <a:tailEnd/>
          </a:ln>
        </p:spPr>
        <p:txBody>
          <a:bodyPr>
            <a:spAutoFit/>
          </a:bodyPr>
          <a:lstStyle/>
          <a:p>
            <a:pPr>
              <a:spcBef>
                <a:spcPct val="50000"/>
              </a:spcBef>
            </a:pPr>
            <a:r>
              <a:rPr lang="de-DE" sz="900" i="1"/>
              <a:t>Fuente: Observatorio de la Tierra NASA</a:t>
            </a:r>
            <a:br>
              <a:rPr lang="de-DE" sz="900" i="1"/>
            </a:br>
            <a:r>
              <a:rPr lang="de-DE" sz="900" i="1">
                <a:hlinkClick r:id="rId3"/>
              </a:rPr>
              <a:t>http://ocrl.kordi.re.kr/directory/20021224e.html</a:t>
            </a:r>
            <a:r>
              <a:rPr lang="de-DE" sz="900" i="1"/>
              <a:t> </a:t>
            </a:r>
            <a:endParaRPr lang="en-US" sz="900" i="1"/>
          </a:p>
        </p:txBody>
      </p:sp>
      <p:pic>
        <p:nvPicPr>
          <p:cNvPr id="32772" name="Grafik 1"/>
          <p:cNvPicPr>
            <a:picLocks noChangeAspect="1"/>
          </p:cNvPicPr>
          <p:nvPr/>
        </p:nvPicPr>
        <p:blipFill>
          <a:blip r:embed="rId4" cstate="print"/>
          <a:srcRect/>
          <a:stretch>
            <a:fillRect/>
          </a:stretch>
        </p:blipFill>
        <p:spPr bwMode="auto">
          <a:xfrm>
            <a:off x="4575175" y="1995488"/>
            <a:ext cx="4467225" cy="3371850"/>
          </a:xfrm>
          <a:prstGeom prst="rect">
            <a:avLst/>
          </a:prstGeom>
          <a:noFill/>
          <a:ln w="9525">
            <a:noFill/>
            <a:miter lim="800000"/>
            <a:headEnd/>
            <a:tailEnd/>
          </a:ln>
        </p:spPr>
      </p:pic>
      <p:pic>
        <p:nvPicPr>
          <p:cNvPr id="32773" name="Grafik 3"/>
          <p:cNvPicPr>
            <a:picLocks noChangeAspect="1"/>
          </p:cNvPicPr>
          <p:nvPr/>
        </p:nvPicPr>
        <p:blipFill>
          <a:blip r:embed="rId5" cstate="print"/>
          <a:srcRect/>
          <a:stretch>
            <a:fillRect/>
          </a:stretch>
        </p:blipFill>
        <p:spPr bwMode="auto">
          <a:xfrm>
            <a:off x="85725" y="2005013"/>
            <a:ext cx="4465638" cy="3362325"/>
          </a:xfrm>
          <a:prstGeom prst="rect">
            <a:avLst/>
          </a:prstGeom>
          <a:noFill/>
          <a:ln w="9525">
            <a:noFill/>
            <a:miter lim="800000"/>
            <a:headEnd/>
            <a:tailEnd/>
          </a:ln>
        </p:spPr>
      </p:pic>
      <p:sp>
        <p:nvSpPr>
          <p:cNvPr id="6" name="TextBox 5"/>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29</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s-MX" smtClean="0">
                <a:ea typeface="ＭＳ Ｐゴシック" pitchFamily="34" charset="-128"/>
              </a:rPr>
              <a:t>Términos de Uso</a:t>
            </a:r>
          </a:p>
        </p:txBody>
      </p:sp>
      <p:sp>
        <p:nvSpPr>
          <p:cNvPr id="6147" name="Content Placeholder 2"/>
          <p:cNvSpPr>
            <a:spLocks noGrp="1"/>
          </p:cNvSpPr>
          <p:nvPr>
            <p:ph idx="1"/>
          </p:nvPr>
        </p:nvSpPr>
        <p:spPr>
          <a:xfrm>
            <a:off x="311150" y="2008188"/>
            <a:ext cx="7634288" cy="4213225"/>
          </a:xfrm>
        </p:spPr>
        <p:txBody>
          <a:bodyPr/>
          <a:lstStyle/>
          <a:p>
            <a:pPr marL="158750" indent="4763">
              <a:buFont typeface="Wingdings" pitchFamily="2" charset="2"/>
              <a:buNone/>
            </a:pPr>
            <a:r>
              <a:rPr lang="es-MX" sz="1800" smtClean="0">
                <a:ea typeface="ＭＳ Ｐゴシック" pitchFamily="34" charset="-128"/>
              </a:rPr>
              <a:t>Este manual de capacitación ha sido desarrollado por GIZ a nombre de BMZ y BMU. </a:t>
            </a:r>
            <a:br>
              <a:rPr lang="es-MX" sz="1800" smtClean="0">
                <a:ea typeface="ＭＳ Ｐゴシック" pitchFamily="34" charset="-128"/>
              </a:rPr>
            </a:br>
            <a:r>
              <a:rPr lang="es-MX" sz="1800" smtClean="0">
                <a:ea typeface="ＭＳ Ｐゴシック" pitchFamily="34" charset="-128"/>
              </a:rPr>
              <a:t>Si usted desea adaptar esta presentación a sus necesidades, por favor respete los siguientes condiciones de uso:</a:t>
            </a:r>
          </a:p>
          <a:p>
            <a:pPr marL="354013" lvl="1" indent="-187325"/>
            <a:r>
              <a:rPr lang="es-MX" smtClean="0">
                <a:solidFill>
                  <a:srgbClr val="000000"/>
                </a:solidFill>
                <a:ea typeface="ＭＳ Ｐゴシック" pitchFamily="34" charset="-128"/>
                <a:cs typeface="Arial" pitchFamily="34" charset="0"/>
                <a:sym typeface="Arial" pitchFamily="34" charset="0"/>
              </a:rPr>
              <a:t>El patrón de diapositivas y el logo son obligatorios. Ninguno de ellos deberá ser alterado ni removido de la presentación.  </a:t>
            </a:r>
          </a:p>
          <a:p>
            <a:pPr marL="354013" lvl="1" indent="-187325"/>
            <a:r>
              <a:rPr lang="es-MX" smtClean="0">
                <a:solidFill>
                  <a:srgbClr val="000000"/>
                </a:solidFill>
                <a:ea typeface="ＭＳ Ｐゴシック" pitchFamily="34" charset="-128"/>
                <a:cs typeface="Arial" pitchFamily="34" charset="0"/>
                <a:sym typeface="Arial" pitchFamily="34" charset="0"/>
              </a:rPr>
              <a:t>El logo de GIZ no debe ser removido ni cambiado de lugar. Ningún otro logo o información adicional podrá colocarse en el área del encabezado ni en el pie de página.</a:t>
            </a:r>
          </a:p>
          <a:p>
            <a:pPr marL="354013" lvl="1" indent="-187325"/>
            <a:r>
              <a:rPr lang="es-MX" smtClean="0">
                <a:solidFill>
                  <a:srgbClr val="000000"/>
                </a:solidFill>
                <a:ea typeface="ＭＳ Ｐゴシック" pitchFamily="34" charset="-128"/>
                <a:cs typeface="Arial" pitchFamily="34" charset="0"/>
                <a:sym typeface="Arial" pitchFamily="34" charset="0"/>
              </a:rPr>
              <a:t>Si usted desea añadir contenido propio, por favor utilice la diapositiva en blanco al final de la presentación. (Puede copiarla para añadir más diapositivas.)</a:t>
            </a:r>
          </a:p>
          <a:p>
            <a:pPr marL="354013" lvl="1" indent="-187325"/>
            <a:r>
              <a:rPr lang="es-MX" smtClean="0">
                <a:solidFill>
                  <a:srgbClr val="000000"/>
                </a:solidFill>
                <a:ea typeface="ＭＳ Ｐゴシック" pitchFamily="34" charset="-128"/>
                <a:cs typeface="Arial" pitchFamily="34" charset="0"/>
                <a:sym typeface="Arial" pitchFamily="34" charset="0"/>
              </a:rPr>
              <a:t>Si usted desea hacer cambios sustanciales al contenido de esta presentación, por favor póngase en contacto con </a:t>
            </a:r>
            <a:r>
              <a:rPr lang="es-MX" u="sng" smtClean="0">
                <a:ea typeface="ＭＳ Ｐゴシック" pitchFamily="34" charset="-128"/>
                <a:hlinkClick r:id="rId3"/>
              </a:rPr>
              <a:t>climate@giz.de</a:t>
            </a:r>
            <a:r>
              <a:rPr lang="en-GB" smtClean="0">
                <a:ea typeface="ＭＳ Ｐゴシック" pitchFamily="34" charset="-128"/>
              </a:rPr>
              <a:t>.</a:t>
            </a:r>
            <a:endParaRPr lang="de-DE" sz="1600" smtClean="0">
              <a:ea typeface="ＭＳ Ｐゴシック" pitchFamily="34" charset="-128"/>
            </a:endParaRPr>
          </a:p>
        </p:txBody>
      </p:sp>
      <p:sp>
        <p:nvSpPr>
          <p:cNvPr id="4" name="TextBox 3"/>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3</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03225" y="941388"/>
            <a:ext cx="7526338" cy="741362"/>
          </a:xfrm>
        </p:spPr>
        <p:txBody>
          <a:bodyPr/>
          <a:lstStyle/>
          <a:p>
            <a:r>
              <a:rPr lang="es-MX" smtClean="0">
                <a:ea typeface="ＭＳ Ｐゴシック" pitchFamily="34" charset="-128"/>
              </a:rPr>
              <a:t>Lo que es incierto:</a:t>
            </a:r>
            <a:br>
              <a:rPr lang="es-MX" smtClean="0">
                <a:ea typeface="ＭＳ Ｐゴシック" pitchFamily="34" charset="-128"/>
              </a:rPr>
            </a:br>
            <a:r>
              <a:rPr lang="es-MX" smtClean="0">
                <a:ea typeface="ＭＳ Ｐゴシック" pitchFamily="34" charset="-128"/>
              </a:rPr>
              <a:t>El complejo trasfondo para la toma de decisiones</a:t>
            </a:r>
          </a:p>
        </p:txBody>
      </p:sp>
      <p:sp>
        <p:nvSpPr>
          <p:cNvPr id="4099" name="Content Placeholder 2"/>
          <p:cNvSpPr>
            <a:spLocks noGrp="1"/>
          </p:cNvSpPr>
          <p:nvPr>
            <p:ph idx="1"/>
          </p:nvPr>
        </p:nvSpPr>
        <p:spPr>
          <a:xfrm>
            <a:off x="457200" y="2008188"/>
            <a:ext cx="7526338" cy="4238625"/>
          </a:xfrm>
        </p:spPr>
        <p:txBody>
          <a:bodyPr/>
          <a:lstStyle/>
          <a:p>
            <a:pPr lvl="1">
              <a:lnSpc>
                <a:spcPct val="90000"/>
              </a:lnSpc>
              <a:buFont typeface="Wingdings" pitchFamily="2" charset="2"/>
              <a:buNone/>
            </a:pPr>
            <a:r>
              <a:rPr lang="es-ES_tradnl" sz="1700" u="sng" smtClean="0">
                <a:ea typeface="ＭＳ Ｐゴシック" pitchFamily="34" charset="-128"/>
              </a:rPr>
              <a:t>Bases para el entendimiento</a:t>
            </a:r>
          </a:p>
          <a:p>
            <a:pPr lvl="1">
              <a:lnSpc>
                <a:spcPct val="90000"/>
              </a:lnSpc>
            </a:pPr>
            <a:r>
              <a:rPr lang="es-ES_tradnl" sz="1700" smtClean="0">
                <a:ea typeface="ＭＳ Ｐゴシック" pitchFamily="34" charset="-128"/>
              </a:rPr>
              <a:t>Los modelos son representaciones del sistema de la Tierra, no fotografías</a:t>
            </a:r>
            <a:endParaRPr lang="es-ES_tradnl" sz="1700" b="0" smtClean="0">
              <a:ea typeface="ＭＳ Ｐゴシック" pitchFamily="34" charset="-128"/>
            </a:endParaRPr>
          </a:p>
          <a:p>
            <a:pPr lvl="1">
              <a:lnSpc>
                <a:spcPct val="90000"/>
              </a:lnSpc>
            </a:pPr>
            <a:r>
              <a:rPr lang="es-ES_tradnl" sz="1700" smtClean="0">
                <a:ea typeface="ＭＳ Ｐゴシック" pitchFamily="34" charset="-128"/>
              </a:rPr>
              <a:t>Disponibilidad de los datos limitados, especialmente a nivel regional o local</a:t>
            </a:r>
            <a:endParaRPr lang="es-ES_tradnl" sz="1700" b="0" smtClean="0">
              <a:ea typeface="ＭＳ Ｐゴシック" pitchFamily="34" charset="-128"/>
            </a:endParaRPr>
          </a:p>
          <a:p>
            <a:pPr lvl="1">
              <a:lnSpc>
                <a:spcPct val="90000"/>
              </a:lnSpc>
            </a:pPr>
            <a:r>
              <a:rPr lang="es-ES_tradnl" sz="1700" smtClean="0">
                <a:ea typeface="ＭＳ Ｐゴシック" pitchFamily="34" charset="-128"/>
              </a:rPr>
              <a:t>Calidad de los datos limitados, especialmente a nivel regional o local</a:t>
            </a:r>
          </a:p>
          <a:p>
            <a:pPr lvl="1">
              <a:lnSpc>
                <a:spcPct val="90000"/>
              </a:lnSpc>
            </a:pPr>
            <a:r>
              <a:rPr lang="es-ES_tradnl" sz="1700" smtClean="0">
                <a:ea typeface="ＭＳ Ｐゴシック" pitchFamily="34" charset="-128"/>
              </a:rPr>
              <a:t>Niveles de confianza en las proyecciones – </a:t>
            </a:r>
            <a:r>
              <a:rPr lang="es-ES_tradnl" sz="1700" i="1" smtClean="0">
                <a:ea typeface="ＭＳ Ｐゴシック" pitchFamily="34" charset="-128"/>
              </a:rPr>
              <a:t>incertidumbre</a:t>
            </a:r>
            <a:r>
              <a:rPr lang="es-ES_tradnl" sz="1700" smtClean="0">
                <a:ea typeface="ＭＳ Ｐゴシック" pitchFamily="34" charset="-128"/>
              </a:rPr>
              <a:t> inherente</a:t>
            </a:r>
          </a:p>
          <a:p>
            <a:pPr lvl="1">
              <a:lnSpc>
                <a:spcPct val="90000"/>
              </a:lnSpc>
            </a:pPr>
            <a:endParaRPr lang="es-ES_tradnl" sz="1700" b="0" smtClean="0">
              <a:ea typeface="ＭＳ Ｐゴシック" pitchFamily="34" charset="-128"/>
            </a:endParaRPr>
          </a:p>
          <a:p>
            <a:pPr lvl="1">
              <a:lnSpc>
                <a:spcPct val="90000"/>
              </a:lnSpc>
              <a:buFont typeface="Wingdings" pitchFamily="2" charset="2"/>
              <a:buNone/>
            </a:pPr>
            <a:r>
              <a:rPr lang="es-ES_tradnl" sz="1700" u="sng" smtClean="0">
                <a:ea typeface="ＭＳ Ｐゴシック" pitchFamily="34" charset="-128"/>
              </a:rPr>
              <a:t>Desarrollo de emisiones de gases de efecto invernadero</a:t>
            </a:r>
          </a:p>
          <a:p>
            <a:pPr lvl="1">
              <a:lnSpc>
                <a:spcPct val="90000"/>
              </a:lnSpc>
            </a:pPr>
            <a:r>
              <a:rPr lang="es-ES_tradnl" sz="1700" smtClean="0">
                <a:ea typeface="ＭＳ Ｐゴシック" pitchFamily="34" charset="-128"/>
              </a:rPr>
              <a:t>Depende de las decisiones de hoy</a:t>
            </a:r>
          </a:p>
          <a:p>
            <a:pPr lvl="1">
              <a:lnSpc>
                <a:spcPct val="90000"/>
              </a:lnSpc>
              <a:buFont typeface="Wingdings" pitchFamily="2" charset="2"/>
              <a:buNone/>
            </a:pPr>
            <a:endParaRPr lang="es-ES_tradnl" sz="1700" smtClean="0">
              <a:ea typeface="ＭＳ Ｐゴシック" pitchFamily="34" charset="-128"/>
            </a:endParaRPr>
          </a:p>
          <a:p>
            <a:pPr lvl="1">
              <a:lnSpc>
                <a:spcPct val="90000"/>
              </a:lnSpc>
              <a:buFont typeface="Wingdings" pitchFamily="2" charset="2"/>
              <a:buNone/>
            </a:pPr>
            <a:r>
              <a:rPr lang="es-ES_tradnl" sz="1700" u="sng" smtClean="0">
                <a:ea typeface="ＭＳ Ｐゴシック" pitchFamily="34" charset="-128"/>
              </a:rPr>
              <a:t>Extensión del cambio y la vulnerabilidad</a:t>
            </a:r>
          </a:p>
          <a:p>
            <a:pPr lvl="1">
              <a:lnSpc>
                <a:spcPct val="90000"/>
              </a:lnSpc>
            </a:pPr>
            <a:r>
              <a:rPr lang="es-ES_tradnl" sz="1700" smtClean="0">
                <a:ea typeface="ＭＳ Ｐゴシック" pitchFamily="34" charset="-128"/>
              </a:rPr>
              <a:t>Influenciado por el estado socio-económico y ecológico (capacidad de sensibilidad y adaptación) Y</a:t>
            </a:r>
          </a:p>
          <a:p>
            <a:pPr lvl="1">
              <a:lnSpc>
                <a:spcPct val="90000"/>
              </a:lnSpc>
            </a:pPr>
            <a:r>
              <a:rPr lang="es-ES_tradnl" sz="1700" smtClean="0">
                <a:ea typeface="ＭＳ Ｐゴシック" pitchFamily="34" charset="-128"/>
              </a:rPr>
              <a:t>Las tendencias del clima (exposición) </a:t>
            </a:r>
          </a:p>
          <a:p>
            <a:pPr lvl="1">
              <a:lnSpc>
                <a:spcPct val="90000"/>
              </a:lnSpc>
              <a:buFont typeface="Wingdings" pitchFamily="2" charset="2"/>
              <a:buNone/>
            </a:pPr>
            <a:endParaRPr lang="es-ES_tradnl" sz="1700" smtClean="0">
              <a:ea typeface="ＭＳ Ｐゴシック" pitchFamily="34" charset="-128"/>
            </a:endParaRPr>
          </a:p>
          <a:p>
            <a:pPr lvl="1">
              <a:lnSpc>
                <a:spcPct val="90000"/>
              </a:lnSpc>
            </a:pPr>
            <a:endParaRPr lang="es-ES_tradnl" sz="1700" smtClean="0">
              <a:ea typeface="ＭＳ Ｐゴシック" pitchFamily="34" charset="-128"/>
            </a:endParaRPr>
          </a:p>
        </p:txBody>
      </p:sp>
      <p:sp>
        <p:nvSpPr>
          <p:cNvPr id="4" name="TextBox 3"/>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30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431800" y="801688"/>
            <a:ext cx="8712200" cy="741362"/>
          </a:xfrm>
        </p:spPr>
        <p:txBody>
          <a:bodyPr/>
          <a:lstStyle/>
          <a:p>
            <a:r>
              <a:rPr lang="es-ES_tradnl" sz="2200" smtClean="0">
                <a:ea typeface="ＭＳ Ｐゴシック" pitchFamily="34" charset="-128"/>
              </a:rPr>
              <a:t>Fuentes de incertidumbre:</a:t>
            </a:r>
            <a:br>
              <a:rPr lang="es-ES_tradnl" sz="2200" smtClean="0">
                <a:ea typeface="ＭＳ Ｐゴシック" pitchFamily="34" charset="-128"/>
              </a:rPr>
            </a:br>
            <a:r>
              <a:rPr lang="es-ES_tradnl" sz="2200" smtClean="0">
                <a:ea typeface="ＭＳ Ｐゴシック" pitchFamily="34" charset="-128"/>
              </a:rPr>
              <a:t>Escenarios de emisiones contra los resultados de los modelos</a:t>
            </a:r>
          </a:p>
        </p:txBody>
      </p:sp>
      <p:sp>
        <p:nvSpPr>
          <p:cNvPr id="34819" name="Textfeld 4"/>
          <p:cNvSpPr txBox="1">
            <a:spLocks noChangeArrowheads="1"/>
          </p:cNvSpPr>
          <p:nvPr/>
        </p:nvSpPr>
        <p:spPr bwMode="auto">
          <a:xfrm>
            <a:off x="239713" y="6281738"/>
            <a:ext cx="8894762" cy="230187"/>
          </a:xfrm>
          <a:prstGeom prst="rect">
            <a:avLst/>
          </a:prstGeom>
          <a:noFill/>
          <a:ln w="9525">
            <a:noFill/>
            <a:miter lim="800000"/>
            <a:headEnd/>
            <a:tailEnd/>
          </a:ln>
        </p:spPr>
        <p:txBody>
          <a:bodyPr>
            <a:spAutoFit/>
          </a:bodyPr>
          <a:lstStyle/>
          <a:p>
            <a:pPr algn="r"/>
            <a:r>
              <a:rPr lang="en-GB" sz="900" i="1">
                <a:solidFill>
                  <a:srgbClr val="7F7F7F"/>
                </a:solidFill>
              </a:rPr>
              <a:t>Fuente: </a:t>
            </a:r>
            <a:r>
              <a:rPr lang="de-DE" sz="900" i="1"/>
              <a:t>IPCC 2007 </a:t>
            </a:r>
            <a:endParaRPr lang="en-GB" sz="900" i="1"/>
          </a:p>
        </p:txBody>
      </p:sp>
      <p:pic>
        <p:nvPicPr>
          <p:cNvPr id="34820" name="Grafik 5" descr="IPCC_AR4_scenarios and projected impacts.jpg"/>
          <p:cNvPicPr>
            <a:picLocks noChangeAspect="1"/>
          </p:cNvPicPr>
          <p:nvPr/>
        </p:nvPicPr>
        <p:blipFill>
          <a:blip r:embed="rId3" cstate="print"/>
          <a:srcRect/>
          <a:stretch>
            <a:fillRect/>
          </a:stretch>
        </p:blipFill>
        <p:spPr bwMode="auto">
          <a:xfrm>
            <a:off x="0" y="1997075"/>
            <a:ext cx="9144000" cy="3757613"/>
          </a:xfrm>
          <a:prstGeom prst="rect">
            <a:avLst/>
          </a:prstGeom>
          <a:noFill/>
          <a:ln w="9525">
            <a:noFill/>
            <a:miter lim="800000"/>
            <a:headEnd/>
            <a:tailEnd/>
          </a:ln>
        </p:spPr>
      </p:pic>
      <p:pic>
        <p:nvPicPr>
          <p:cNvPr id="34821" name="Grafik 3" descr="IPCC_ranges of surface warming_2007.jpg"/>
          <p:cNvPicPr>
            <a:picLocks noChangeAspect="1"/>
          </p:cNvPicPr>
          <p:nvPr/>
        </p:nvPicPr>
        <p:blipFill>
          <a:blip r:embed="rId4" cstate="print"/>
          <a:srcRect/>
          <a:stretch>
            <a:fillRect/>
          </a:stretch>
        </p:blipFill>
        <p:spPr bwMode="auto">
          <a:xfrm>
            <a:off x="0" y="1809750"/>
            <a:ext cx="4845050" cy="4032250"/>
          </a:xfrm>
          <a:prstGeom prst="rect">
            <a:avLst/>
          </a:prstGeom>
          <a:noFill/>
          <a:ln w="9525">
            <a:noFill/>
            <a:miter lim="800000"/>
            <a:headEnd/>
            <a:tailEnd/>
          </a:ln>
        </p:spPr>
      </p:pic>
      <p:sp>
        <p:nvSpPr>
          <p:cNvPr id="34822" name="1 CuadroTexto"/>
          <p:cNvSpPr txBox="1">
            <a:spLocks noChangeArrowheads="1"/>
          </p:cNvSpPr>
          <p:nvPr/>
        </p:nvSpPr>
        <p:spPr bwMode="auto">
          <a:xfrm>
            <a:off x="739775" y="1835150"/>
            <a:ext cx="4062413" cy="200025"/>
          </a:xfrm>
          <a:prstGeom prst="rect">
            <a:avLst/>
          </a:prstGeom>
          <a:solidFill>
            <a:schemeClr val="bg1"/>
          </a:solidFill>
          <a:ln w="9525">
            <a:noFill/>
            <a:miter lim="800000"/>
            <a:headEnd/>
            <a:tailEnd/>
          </a:ln>
        </p:spPr>
        <p:txBody>
          <a:bodyPr wrap="none">
            <a:spAutoFit/>
          </a:bodyPr>
          <a:lstStyle/>
          <a:p>
            <a:r>
              <a:rPr lang="es-MX" sz="700">
                <a:solidFill>
                  <a:srgbClr val="003399"/>
                </a:solidFill>
              </a:rPr>
              <a:t>Promedios del Modelo Múltiple y Rangos Evaluados para el Calentamiento de la Superficie</a:t>
            </a:r>
          </a:p>
        </p:txBody>
      </p:sp>
      <p:sp>
        <p:nvSpPr>
          <p:cNvPr id="34823" name="6 CuadroTexto"/>
          <p:cNvSpPr txBox="1">
            <a:spLocks noChangeArrowheads="1"/>
          </p:cNvSpPr>
          <p:nvPr/>
        </p:nvSpPr>
        <p:spPr bwMode="auto">
          <a:xfrm>
            <a:off x="1341438" y="2543175"/>
            <a:ext cx="1165225" cy="323850"/>
          </a:xfrm>
          <a:prstGeom prst="rect">
            <a:avLst/>
          </a:prstGeom>
          <a:solidFill>
            <a:srgbClr val="FEF5CE"/>
          </a:solidFill>
          <a:ln w="9525">
            <a:noFill/>
            <a:miter lim="800000"/>
            <a:headEnd/>
            <a:tailEnd/>
          </a:ln>
        </p:spPr>
        <p:txBody>
          <a:bodyPr lIns="36000" tIns="0" rIns="36000" bIns="0" anchor="ctr">
            <a:spAutoFit/>
          </a:bodyPr>
          <a:lstStyle/>
          <a:p>
            <a:r>
              <a:rPr lang="es-MX" sz="700">
                <a:solidFill>
                  <a:schemeClr val="tx1"/>
                </a:solidFill>
              </a:rPr>
              <a:t>Concentraciones Constantes del año 20</a:t>
            </a:r>
          </a:p>
          <a:p>
            <a:r>
              <a:rPr lang="es-MX" sz="700">
                <a:solidFill>
                  <a:schemeClr val="tx1"/>
                </a:solidFill>
              </a:rPr>
              <a:t>00</a:t>
            </a:r>
          </a:p>
        </p:txBody>
      </p:sp>
      <p:sp>
        <p:nvSpPr>
          <p:cNvPr id="34824" name="7 CuadroTexto"/>
          <p:cNvSpPr txBox="1">
            <a:spLocks noChangeArrowheads="1"/>
          </p:cNvSpPr>
          <p:nvPr/>
        </p:nvSpPr>
        <p:spPr bwMode="auto">
          <a:xfrm>
            <a:off x="1341438" y="2803525"/>
            <a:ext cx="582612" cy="107950"/>
          </a:xfrm>
          <a:prstGeom prst="rect">
            <a:avLst/>
          </a:prstGeom>
          <a:solidFill>
            <a:srgbClr val="FEF5CE"/>
          </a:solidFill>
          <a:ln w="9525">
            <a:noFill/>
            <a:miter lim="800000"/>
            <a:headEnd/>
            <a:tailEnd/>
          </a:ln>
        </p:spPr>
        <p:txBody>
          <a:bodyPr lIns="36000" tIns="0" rIns="36000" bIns="0" anchor="ctr">
            <a:spAutoFit/>
          </a:bodyPr>
          <a:lstStyle/>
          <a:p>
            <a:r>
              <a:rPr lang="es-MX" sz="700">
                <a:solidFill>
                  <a:schemeClr val="tx1"/>
                </a:solidFill>
              </a:rPr>
              <a:t>Siglo XX</a:t>
            </a:r>
          </a:p>
        </p:txBody>
      </p:sp>
      <p:sp>
        <p:nvSpPr>
          <p:cNvPr id="34825" name="8 CuadroTexto"/>
          <p:cNvSpPr txBox="1">
            <a:spLocks noChangeArrowheads="1"/>
          </p:cNvSpPr>
          <p:nvPr/>
        </p:nvSpPr>
        <p:spPr bwMode="auto">
          <a:xfrm>
            <a:off x="1924050" y="4979988"/>
            <a:ext cx="304800" cy="122237"/>
          </a:xfrm>
          <a:prstGeom prst="rect">
            <a:avLst/>
          </a:prstGeom>
          <a:solidFill>
            <a:schemeClr val="bg1"/>
          </a:solidFill>
          <a:ln w="9525">
            <a:noFill/>
            <a:miter lim="800000"/>
            <a:headEnd/>
            <a:tailEnd/>
          </a:ln>
        </p:spPr>
        <p:txBody>
          <a:bodyPr lIns="36000" tIns="0" rIns="36000" bIns="0" anchor="ctr">
            <a:spAutoFit/>
          </a:bodyPr>
          <a:lstStyle/>
          <a:p>
            <a:r>
              <a:rPr lang="es-MX" sz="800">
                <a:solidFill>
                  <a:schemeClr val="tx1"/>
                </a:solidFill>
              </a:rPr>
              <a:t>Año</a:t>
            </a:r>
          </a:p>
        </p:txBody>
      </p:sp>
      <p:sp>
        <p:nvSpPr>
          <p:cNvPr id="34826" name="9 CuadroTexto"/>
          <p:cNvSpPr txBox="1">
            <a:spLocks noChangeArrowheads="1"/>
          </p:cNvSpPr>
          <p:nvPr/>
        </p:nvSpPr>
        <p:spPr bwMode="auto">
          <a:xfrm rot="-5400000">
            <a:off x="-700880" y="3272631"/>
            <a:ext cx="2125662" cy="123825"/>
          </a:xfrm>
          <a:prstGeom prst="rect">
            <a:avLst/>
          </a:prstGeom>
          <a:solidFill>
            <a:schemeClr val="bg1"/>
          </a:solidFill>
          <a:ln w="9525">
            <a:noFill/>
            <a:miter lim="800000"/>
            <a:headEnd/>
            <a:tailEnd/>
          </a:ln>
        </p:spPr>
        <p:txBody>
          <a:bodyPr lIns="36000" tIns="0" rIns="36000" bIns="0" anchor="ctr">
            <a:spAutoFit/>
          </a:bodyPr>
          <a:lstStyle/>
          <a:p>
            <a:r>
              <a:rPr lang="es-MX" sz="800">
                <a:solidFill>
                  <a:schemeClr val="tx1"/>
                </a:solidFill>
              </a:rPr>
              <a:t>Calentamiento global de la superficie (°C)</a:t>
            </a:r>
          </a:p>
        </p:txBody>
      </p:sp>
      <p:sp>
        <p:nvSpPr>
          <p:cNvPr id="34827" name="10 CuadroTexto"/>
          <p:cNvSpPr txBox="1">
            <a:spLocks noChangeArrowheads="1"/>
          </p:cNvSpPr>
          <p:nvPr/>
        </p:nvSpPr>
        <p:spPr bwMode="auto">
          <a:xfrm>
            <a:off x="207963" y="5133975"/>
            <a:ext cx="4479925" cy="739775"/>
          </a:xfrm>
          <a:prstGeom prst="rect">
            <a:avLst/>
          </a:prstGeom>
          <a:solidFill>
            <a:schemeClr val="bg1"/>
          </a:solidFill>
          <a:ln w="9525">
            <a:noFill/>
            <a:miter lim="800000"/>
            <a:headEnd/>
            <a:tailEnd/>
          </a:ln>
        </p:spPr>
        <p:txBody>
          <a:bodyPr lIns="36000" tIns="0" rIns="36000" bIns="0" anchor="ctr">
            <a:spAutoFit/>
          </a:bodyPr>
          <a:lstStyle/>
          <a:p>
            <a:r>
              <a:rPr lang="es-MX" sz="600">
                <a:solidFill>
                  <a:schemeClr val="tx1"/>
                </a:solidFill>
              </a:rPr>
              <a:t>Figura RRP.5. </a:t>
            </a:r>
            <a:r>
              <a:rPr lang="es-MX" sz="600" i="1">
                <a:solidFill>
                  <a:schemeClr val="tx1"/>
                </a:solidFill>
              </a:rPr>
              <a:t>Las líneas continuas son los promedios de los modelos múltiples globales del calentamiento de la superficie (con respecto a 1980-1999) para los escenarios A2, A1B y B1, que se muestran como continuación de las simulaciones del siglo XX. El sombreado denota el rango de desviación estándar ± 1 de los promedios anuales en los modelos individuales. La línea naranja es para el experimento en el que se mantuvieron constantes las concentraciones con valores del año 2000. Las barras grises a la derecha indican la mejor estimación (línea sólida en cada barra) y el rango probable evaluado para los seis escenarios del SRES. La evaluación de la mejor estimación y los rangos probables en las barras grises incluyen los AOGCM en la parte izquierda de la figura, así como los resultados de una jerarquía de modelos independientes y las limitaciones de la observación. (Figuras 10.4 y 10.29)</a:t>
            </a:r>
          </a:p>
        </p:txBody>
      </p:sp>
      <p:sp>
        <p:nvSpPr>
          <p:cNvPr id="12" name="TextBox 11"/>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31</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ctrTitle" sz="quarter"/>
          </p:nvPr>
        </p:nvSpPr>
        <p:spPr>
          <a:xfrm>
            <a:off x="1039813" y="1993900"/>
            <a:ext cx="7034212" cy="1143000"/>
          </a:xfrm>
        </p:spPr>
        <p:txBody>
          <a:bodyPr/>
          <a:lstStyle/>
          <a:p>
            <a:r>
              <a:rPr lang="en-US" smtClean="0">
                <a:solidFill>
                  <a:srgbClr val="C00000"/>
                </a:solidFill>
                <a:ea typeface="ＭＳ Ｐゴシック" pitchFamily="34" charset="-128"/>
              </a:rPr>
              <a:t>Ejercicio</a:t>
            </a:r>
            <a:br>
              <a:rPr lang="en-US" smtClean="0">
                <a:solidFill>
                  <a:srgbClr val="C00000"/>
                </a:solidFill>
                <a:ea typeface="ＭＳ Ｐゴシック" pitchFamily="34" charset="-128"/>
              </a:rPr>
            </a:br>
            <a:r>
              <a:rPr lang="en-US" smtClean="0">
                <a:solidFill>
                  <a:srgbClr val="C00000"/>
                </a:solidFill>
                <a:ea typeface="ＭＳ Ｐゴシック" pitchFamily="34" charset="-128"/>
              </a:rPr>
              <a:t>“Enfrentar el escepticismo”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de-DE" smtClean="0">
                <a:ea typeface="ＭＳ Ｐゴシック" pitchFamily="34" charset="-128"/>
              </a:rPr>
              <a:t>Introducción al ejercicio</a:t>
            </a:r>
            <a:endParaRPr lang="en-US" smtClean="0">
              <a:ea typeface="ＭＳ Ｐゴシック" pitchFamily="34" charset="-128"/>
            </a:endParaRPr>
          </a:p>
        </p:txBody>
      </p:sp>
      <p:sp>
        <p:nvSpPr>
          <p:cNvPr id="4099" name="Content Placeholder 2"/>
          <p:cNvSpPr>
            <a:spLocks noGrp="1"/>
          </p:cNvSpPr>
          <p:nvPr>
            <p:ph idx="1"/>
          </p:nvPr>
        </p:nvSpPr>
        <p:spPr>
          <a:xfrm>
            <a:off x="431800" y="2644775"/>
            <a:ext cx="7526338" cy="4213225"/>
          </a:xfrm>
        </p:spPr>
        <p:txBody>
          <a:bodyPr/>
          <a:lstStyle/>
          <a:p>
            <a:pPr lvl="1"/>
            <a:r>
              <a:rPr lang="es-ES_tradnl" smtClean="0">
                <a:ea typeface="ＭＳ Ｐゴシック" pitchFamily="34" charset="-128"/>
              </a:rPr>
              <a:t>Todo el mundo recibe una parte de la información</a:t>
            </a:r>
          </a:p>
          <a:p>
            <a:pPr lvl="2"/>
            <a:r>
              <a:rPr lang="es-ES_tradnl" smtClean="0">
                <a:ea typeface="ＭＳ Ｐゴシック" pitchFamily="34" charset="-128"/>
              </a:rPr>
              <a:t>Declaración de un escéptico del cambio climático</a:t>
            </a:r>
          </a:p>
          <a:p>
            <a:pPr lvl="2"/>
            <a:r>
              <a:rPr lang="es-ES_tradnl" smtClean="0">
                <a:ea typeface="ＭＳ Ｐゴシック" pitchFamily="34" charset="-128"/>
              </a:rPr>
              <a:t>Posible respuesta por parte de un experto del cambio climático</a:t>
            </a:r>
          </a:p>
          <a:p>
            <a:pPr lvl="1"/>
            <a:r>
              <a:rPr lang="es-ES_tradnl" smtClean="0">
                <a:ea typeface="ＭＳ Ｐゴシック" pitchFamily="34" charset="-128"/>
              </a:rPr>
              <a:t>Reencontrarse en los pares coincidentes</a:t>
            </a:r>
          </a:p>
          <a:p>
            <a:pPr lvl="1"/>
            <a:r>
              <a:rPr lang="es-ES_tradnl" smtClean="0">
                <a:ea typeface="ＭＳ Ｐゴシック" pitchFamily="34" charset="-128"/>
              </a:rPr>
              <a:t>Discutir la declaración y juntos desarrollar argumentos para un “defensor” del cambio climático</a:t>
            </a:r>
          </a:p>
          <a:p>
            <a:pPr lvl="1"/>
            <a:r>
              <a:rPr lang="es-ES_tradnl" smtClean="0">
                <a:ea typeface="ＭＳ Ｐゴシック" pitchFamily="34" charset="-128"/>
              </a:rPr>
              <a:t>Prepare una presentación sumamente corta para la plenaria 	</a:t>
            </a:r>
            <a:r>
              <a:rPr lang="es-ES_tradnl" smtClean="0">
                <a:solidFill>
                  <a:srgbClr val="C00000"/>
                </a:solidFill>
                <a:ea typeface="ＭＳ Ｐゴシック" pitchFamily="34" charset="-128"/>
              </a:rPr>
              <a:t>&lt;1 min.</a:t>
            </a:r>
          </a:p>
          <a:p>
            <a:pPr lvl="1">
              <a:buFont typeface="Wingdings" pitchFamily="2" charset="2"/>
              <a:buNone/>
            </a:pPr>
            <a:endParaRPr lang="es-ES_tradnl" smtClean="0">
              <a:ea typeface="ＭＳ Ｐゴシック" pitchFamily="34" charset="-128"/>
            </a:endParaRPr>
          </a:p>
        </p:txBody>
      </p:sp>
      <p:sp>
        <p:nvSpPr>
          <p:cNvPr id="4" name="Abgerundetes Rechteck 3"/>
          <p:cNvSpPr/>
          <p:nvPr/>
        </p:nvSpPr>
        <p:spPr>
          <a:xfrm>
            <a:off x="5724525" y="771525"/>
            <a:ext cx="3419475" cy="1727200"/>
          </a:xfrm>
          <a:prstGeom prst="roundRect">
            <a:avLst/>
          </a:prstGeom>
          <a:solidFill>
            <a:srgbClr val="FFCC00"/>
          </a:solidFill>
          <a:ln w="57150">
            <a:solidFill>
              <a:srgbClr val="FFA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800">
                <a:solidFill>
                  <a:schemeClr val="tx1"/>
                </a:solidFill>
                <a:cs typeface="Arial" pitchFamily="34" charset="0"/>
              </a:rPr>
              <a:t>Tiempo de trabajo:</a:t>
            </a:r>
            <a:br>
              <a:rPr lang="de-DE" sz="2800">
                <a:solidFill>
                  <a:schemeClr val="tx1"/>
                </a:solidFill>
                <a:cs typeface="Arial" pitchFamily="34" charset="0"/>
              </a:rPr>
            </a:br>
            <a:r>
              <a:rPr lang="de-DE" sz="2800">
                <a:solidFill>
                  <a:schemeClr val="tx1"/>
                </a:solidFill>
                <a:cs typeface="Arial" pitchFamily="34" charset="0"/>
              </a:rPr>
              <a:t>¡10 min. en total!</a:t>
            </a:r>
          </a:p>
        </p:txBody>
      </p:sp>
      <p:sp>
        <p:nvSpPr>
          <p:cNvPr id="5" name="TextBox 4"/>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33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ctrTitle" sz="quarter"/>
          </p:nvPr>
        </p:nvSpPr>
        <p:spPr>
          <a:xfrm>
            <a:off x="1039813" y="1993900"/>
            <a:ext cx="7034212" cy="1143000"/>
          </a:xfrm>
        </p:spPr>
        <p:txBody>
          <a:bodyPr/>
          <a:lstStyle/>
          <a:p>
            <a:r>
              <a:rPr lang="en-US" smtClean="0">
                <a:solidFill>
                  <a:srgbClr val="C00000"/>
                </a:solidFill>
                <a:ea typeface="ＭＳ Ｐゴシック" pitchFamily="34" charset="-128"/>
              </a:rPr>
              <a:t>Análisis de Caso</a:t>
            </a:r>
            <a:br>
              <a:rPr lang="en-US" smtClean="0">
                <a:solidFill>
                  <a:srgbClr val="C00000"/>
                </a:solidFill>
                <a:ea typeface="ＭＳ Ｐゴシック" pitchFamily="34" charset="-128"/>
              </a:rPr>
            </a:br>
            <a:r>
              <a:rPr lang="en-US" smtClean="0">
                <a:solidFill>
                  <a:srgbClr val="C00000"/>
                </a:solidFill>
                <a:ea typeface="ＭＳ Ｐゴシック" pitchFamily="34" charset="-128"/>
              </a:rPr>
              <a:t>“Interpretar la información climática”</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de-DE" smtClean="0">
                <a:ea typeface="ＭＳ Ｐゴシック" pitchFamily="34" charset="-128"/>
              </a:rPr>
              <a:t>Introducción al análisis del caso</a:t>
            </a:r>
          </a:p>
        </p:txBody>
      </p:sp>
      <p:sp>
        <p:nvSpPr>
          <p:cNvPr id="38915" name="Inhaltsplatzhalter 2"/>
          <p:cNvSpPr>
            <a:spLocks noGrp="1"/>
          </p:cNvSpPr>
          <p:nvPr>
            <p:ph idx="1"/>
          </p:nvPr>
        </p:nvSpPr>
        <p:spPr/>
        <p:txBody>
          <a:bodyPr/>
          <a:lstStyle/>
          <a:p>
            <a:pPr marL="0" indent="0">
              <a:buFont typeface="Wingdings" pitchFamily="2" charset="2"/>
              <a:buNone/>
            </a:pPr>
            <a:r>
              <a:rPr lang="es-ES_tradnl" sz="1900" smtClean="0">
                <a:solidFill>
                  <a:srgbClr val="C00000"/>
                </a:solidFill>
                <a:ea typeface="ＭＳ Ｐゴシック" pitchFamily="34" charset="-128"/>
              </a:rPr>
              <a:t>Contexto </a:t>
            </a:r>
          </a:p>
          <a:p>
            <a:pPr lvl="1"/>
            <a:r>
              <a:rPr lang="es-ES_tradnl" sz="1700" smtClean="0">
                <a:ea typeface="ＭＳ Ｐゴシック" pitchFamily="34" charset="-128"/>
              </a:rPr>
              <a:t>Gobierno de Zanadu: NDP deberá reflejar las prioridades de la adaptación al cambio climático</a:t>
            </a:r>
          </a:p>
          <a:p>
            <a:pPr lvl="1"/>
            <a:r>
              <a:rPr lang="es-ES_tradnl" sz="1700" smtClean="0">
                <a:ea typeface="ＭＳ Ｐゴシック" pitchFamily="34" charset="-128"/>
              </a:rPr>
              <a:t>El gobierno ha establecido un grupo asesor para el cambio climático</a:t>
            </a:r>
            <a:br>
              <a:rPr lang="es-ES_tradnl" sz="1700" smtClean="0">
                <a:ea typeface="ＭＳ Ｐゴシック" pitchFamily="34" charset="-128"/>
              </a:rPr>
            </a:br>
            <a:r>
              <a:rPr lang="es-ES_tradnl" sz="1700" smtClean="0">
                <a:solidFill>
                  <a:srgbClr val="C00000"/>
                </a:solidFill>
                <a:ea typeface="ＭＳ Ｐゴシック" pitchFamily="34" charset="-128"/>
                <a:sym typeface="Wingdings" pitchFamily="2" charset="2"/>
              </a:rPr>
              <a:t> </a:t>
            </a:r>
            <a:r>
              <a:rPr lang="es-ES_tradnl" sz="1700" smtClean="0">
                <a:ea typeface="ＭＳ Ｐゴシック" pitchFamily="34" charset="-128"/>
              </a:rPr>
              <a:t> su grupo de trabajo</a:t>
            </a:r>
          </a:p>
          <a:p>
            <a:pPr marL="0" indent="0">
              <a:buFont typeface="Wingdings" pitchFamily="2" charset="2"/>
              <a:buNone/>
            </a:pPr>
            <a:r>
              <a:rPr lang="es-ES_tradnl" sz="1900" smtClean="0">
                <a:solidFill>
                  <a:srgbClr val="C00000"/>
                </a:solidFill>
                <a:ea typeface="ＭＳ Ｐゴシック" pitchFamily="34" charset="-128"/>
              </a:rPr>
              <a:t>Su tarea</a:t>
            </a:r>
          </a:p>
          <a:p>
            <a:pPr lvl="1"/>
            <a:r>
              <a:rPr lang="es-ES_tradnl" sz="1700" smtClean="0">
                <a:ea typeface="ＭＳ Ｐゴシック" pitchFamily="34" charset="-128"/>
              </a:rPr>
              <a:t>Examine las presentaciones</a:t>
            </a:r>
          </a:p>
          <a:p>
            <a:pPr lvl="2"/>
            <a:r>
              <a:rPr lang="es-ES_tradnl" sz="1700" smtClean="0">
                <a:ea typeface="ＭＳ Ｐゴシック" pitchFamily="34" charset="-128"/>
              </a:rPr>
              <a:t>¿Qué le dice esta información específica sobre las precipitaciones y la temperatura y que no?</a:t>
            </a:r>
          </a:p>
          <a:p>
            <a:pPr lvl="1"/>
            <a:r>
              <a:rPr lang="es-ES_tradnl" sz="1700" smtClean="0">
                <a:ea typeface="ＭＳ Ｐゴシック" pitchFamily="34" charset="-128"/>
              </a:rPr>
              <a:t>Resumen </a:t>
            </a:r>
          </a:p>
          <a:p>
            <a:pPr lvl="2"/>
            <a:r>
              <a:rPr lang="es-ES_tradnl" sz="1700" smtClean="0">
                <a:ea typeface="ＭＳ Ｐゴシック" pitchFamily="34" charset="-128"/>
              </a:rPr>
              <a:t>Regrese a su primer tablero</a:t>
            </a:r>
          </a:p>
          <a:p>
            <a:pPr lvl="2"/>
            <a:r>
              <a:rPr lang="es-ES_tradnl" sz="1700" smtClean="0">
                <a:ea typeface="ＭＳ Ｐゴシック" pitchFamily="34" charset="-128"/>
              </a:rPr>
              <a:t>Resuma los resultados (coincidencias y opiniones diversas) y discuta las implicaciones de sus conclusiones sobre los sectores agrícola e hidráulico</a:t>
            </a:r>
          </a:p>
          <a:p>
            <a:pPr lvl="1"/>
            <a:r>
              <a:rPr lang="es-ES_tradnl" sz="1700" smtClean="0">
                <a:ea typeface="ＭＳ Ｐゴシック" pitchFamily="34" charset="-128"/>
              </a:rPr>
              <a:t>Prepare una presentación para la plenaria </a:t>
            </a:r>
            <a:r>
              <a:rPr lang="es-ES_tradnl" sz="1700" smtClean="0">
                <a:solidFill>
                  <a:srgbClr val="C00000"/>
                </a:solidFill>
                <a:ea typeface="ＭＳ Ｐゴシック" pitchFamily="34" charset="-128"/>
              </a:rPr>
              <a:t>&lt;5 min.</a:t>
            </a:r>
            <a:endParaRPr lang="es-ES_tradnl" sz="1700" smtClean="0">
              <a:ea typeface="ＭＳ Ｐゴシック" pitchFamily="34" charset="-128"/>
            </a:endParaRPr>
          </a:p>
          <a:p>
            <a:pPr lvl="2"/>
            <a:endParaRPr lang="es-ES_tradnl" sz="1700" smtClean="0">
              <a:ea typeface="ＭＳ Ｐゴシック" pitchFamily="34" charset="-128"/>
            </a:endParaRPr>
          </a:p>
          <a:p>
            <a:pPr lvl="2"/>
            <a:endParaRPr lang="es-ES_tradnl" sz="1700" smtClean="0">
              <a:ea typeface="ＭＳ Ｐゴシック" pitchFamily="34" charset="-128"/>
            </a:endParaRPr>
          </a:p>
          <a:p>
            <a:pPr lvl="1"/>
            <a:endParaRPr lang="es-ES_tradnl" sz="1700" smtClean="0">
              <a:ea typeface="ＭＳ Ｐゴシック" pitchFamily="34" charset="-128"/>
            </a:endParaRPr>
          </a:p>
          <a:p>
            <a:pPr marL="0" indent="0">
              <a:buFont typeface="Wingdings" pitchFamily="2" charset="2"/>
              <a:buNone/>
            </a:pPr>
            <a:endParaRPr lang="es-ES_tradnl" sz="1900" smtClean="0">
              <a:ea typeface="ＭＳ Ｐゴシック" pitchFamily="34" charset="-128"/>
            </a:endParaRPr>
          </a:p>
        </p:txBody>
      </p:sp>
      <p:sp>
        <p:nvSpPr>
          <p:cNvPr id="4" name="Abgerundetes Rechteck 3"/>
          <p:cNvSpPr/>
          <p:nvPr/>
        </p:nvSpPr>
        <p:spPr>
          <a:xfrm>
            <a:off x="5724525" y="752475"/>
            <a:ext cx="3419475" cy="1727200"/>
          </a:xfrm>
          <a:prstGeom prst="roundRect">
            <a:avLst/>
          </a:prstGeom>
          <a:solidFill>
            <a:srgbClr val="FFCC00"/>
          </a:solidFill>
          <a:ln w="57150">
            <a:solidFill>
              <a:srgbClr val="FFA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a:solidFill>
                  <a:schemeClr val="tx1"/>
                </a:solidFill>
                <a:cs typeface="Arial" pitchFamily="34" charset="0"/>
              </a:rPr>
              <a:t>Tiempo de trabajo:</a:t>
            </a:r>
          </a:p>
          <a:p>
            <a:pPr>
              <a:buFont typeface="Arial" pitchFamily="34" charset="0"/>
              <a:buChar char="•"/>
              <a:defRPr/>
            </a:pPr>
            <a:r>
              <a:rPr lang="de-DE" sz="2400">
                <a:solidFill>
                  <a:schemeClr val="tx1"/>
                </a:solidFill>
                <a:cs typeface="Arial" pitchFamily="34" charset="0"/>
              </a:rPr>
              <a:t> 3x10 min. /presentación</a:t>
            </a:r>
          </a:p>
          <a:p>
            <a:pPr>
              <a:buFont typeface="Arial" pitchFamily="34" charset="0"/>
              <a:buChar char="•"/>
              <a:defRPr/>
            </a:pPr>
            <a:r>
              <a:rPr lang="de-DE" sz="2400">
                <a:solidFill>
                  <a:schemeClr val="tx1"/>
                </a:solidFill>
                <a:cs typeface="Arial" pitchFamily="34" charset="0"/>
              </a:rPr>
              <a:t>10 min./resumen</a:t>
            </a:r>
          </a:p>
        </p:txBody>
      </p:sp>
      <p:sp>
        <p:nvSpPr>
          <p:cNvPr id="5" name="TextBox 4"/>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35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827088"/>
            <a:ext cx="7526338" cy="741362"/>
          </a:xfrm>
        </p:spPr>
        <p:txBody>
          <a:bodyPr/>
          <a:lstStyle/>
          <a:p>
            <a:r>
              <a:rPr lang="es-ES_tradnl" smtClean="0">
                <a:ea typeface="ＭＳ Ｐゴシック" pitchFamily="34" charset="-128"/>
              </a:rPr>
              <a:t>Datos históricos (Maja)</a:t>
            </a:r>
          </a:p>
        </p:txBody>
      </p:sp>
      <p:sp>
        <p:nvSpPr>
          <p:cNvPr id="39939" name="Textfeld 3"/>
          <p:cNvSpPr txBox="1">
            <a:spLocks noChangeArrowheads="1"/>
          </p:cNvSpPr>
          <p:nvPr/>
        </p:nvSpPr>
        <p:spPr bwMode="auto">
          <a:xfrm>
            <a:off x="7431088" y="6380163"/>
            <a:ext cx="1712912" cy="230187"/>
          </a:xfrm>
          <a:prstGeom prst="rect">
            <a:avLst/>
          </a:prstGeom>
          <a:noFill/>
          <a:ln w="9525">
            <a:noFill/>
            <a:miter lim="800000"/>
            <a:headEnd/>
            <a:tailEnd/>
          </a:ln>
        </p:spPr>
        <p:txBody>
          <a:bodyPr>
            <a:spAutoFit/>
          </a:bodyPr>
          <a:lstStyle/>
          <a:p>
            <a:pPr algn="r"/>
            <a:r>
              <a:rPr lang="en-GB" sz="900" i="1">
                <a:solidFill>
                  <a:srgbClr val="7F7F7F"/>
                </a:solidFill>
              </a:rPr>
              <a:t>Fuente: GIZ</a:t>
            </a:r>
          </a:p>
        </p:txBody>
      </p:sp>
      <p:grpSp>
        <p:nvGrpSpPr>
          <p:cNvPr id="39940" name="Group 6"/>
          <p:cNvGrpSpPr>
            <a:grpSpLocks/>
          </p:cNvGrpSpPr>
          <p:nvPr/>
        </p:nvGrpSpPr>
        <p:grpSpPr bwMode="auto">
          <a:xfrm>
            <a:off x="936625" y="1733550"/>
            <a:ext cx="7172325" cy="4362450"/>
            <a:chOff x="936625" y="1733550"/>
            <a:chExt cx="7172325" cy="4362450"/>
          </a:xfrm>
        </p:grpSpPr>
        <p:pic>
          <p:nvPicPr>
            <p:cNvPr id="39942" name="Chart 3"/>
            <p:cNvPicPr>
              <a:picLocks noChangeArrowheads="1"/>
            </p:cNvPicPr>
            <p:nvPr/>
          </p:nvPicPr>
          <p:blipFill>
            <a:blip r:embed="rId3" cstate="print"/>
            <a:srcRect b="-21"/>
            <a:stretch>
              <a:fillRect/>
            </a:stretch>
          </p:blipFill>
          <p:spPr bwMode="auto">
            <a:xfrm>
              <a:off x="936625" y="1733550"/>
              <a:ext cx="7172325" cy="4362450"/>
            </a:xfrm>
            <a:prstGeom prst="rect">
              <a:avLst/>
            </a:prstGeom>
            <a:noFill/>
            <a:ln w="9525">
              <a:noFill/>
              <a:miter lim="800000"/>
              <a:headEnd/>
              <a:tailEnd/>
            </a:ln>
          </p:spPr>
        </p:pic>
        <p:sp>
          <p:nvSpPr>
            <p:cNvPr id="39943" name="1 CuadroTexto"/>
            <p:cNvSpPr txBox="1">
              <a:spLocks noChangeArrowheads="1"/>
            </p:cNvSpPr>
            <p:nvPr/>
          </p:nvSpPr>
          <p:spPr bwMode="auto">
            <a:xfrm>
              <a:off x="2806700" y="1855788"/>
              <a:ext cx="3470275" cy="338137"/>
            </a:xfrm>
            <a:prstGeom prst="rect">
              <a:avLst/>
            </a:prstGeom>
            <a:solidFill>
              <a:schemeClr val="bg1"/>
            </a:solidFill>
            <a:ln w="9525">
              <a:noFill/>
              <a:miter lim="800000"/>
              <a:headEnd/>
              <a:tailEnd/>
            </a:ln>
          </p:spPr>
          <p:txBody>
            <a:bodyPr wrap="none">
              <a:spAutoFit/>
            </a:bodyPr>
            <a:lstStyle/>
            <a:p>
              <a:r>
                <a:rPr lang="es-ES_tradnl" sz="1600">
                  <a:solidFill>
                    <a:schemeClr val="tx1"/>
                  </a:solidFill>
                </a:rPr>
                <a:t>Precipitación Estacional histórica</a:t>
              </a:r>
            </a:p>
          </p:txBody>
        </p:sp>
      </p:grpSp>
      <p:sp>
        <p:nvSpPr>
          <p:cNvPr id="6" name="TextBox 5"/>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36</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41300" y="585788"/>
            <a:ext cx="8686800" cy="741362"/>
          </a:xfrm>
        </p:spPr>
        <p:txBody>
          <a:bodyPr/>
          <a:lstStyle/>
          <a:p>
            <a:r>
              <a:rPr lang="es-ES_tradnl" smtClean="0">
                <a:ea typeface="ＭＳ Ｐゴシック" pitchFamily="34" charset="-128"/>
              </a:rPr>
              <a:t>Modelo regionalizado de la proyección de temperaturas</a:t>
            </a:r>
          </a:p>
        </p:txBody>
      </p:sp>
      <p:pic>
        <p:nvPicPr>
          <p:cNvPr id="40963" name="Picture 4" descr="Zanadu_TempMap2.jpg"/>
          <p:cNvPicPr>
            <a:picLocks noChangeAspect="1"/>
          </p:cNvPicPr>
          <p:nvPr/>
        </p:nvPicPr>
        <p:blipFill>
          <a:blip r:embed="rId3" cstate="print"/>
          <a:srcRect/>
          <a:stretch>
            <a:fillRect/>
          </a:stretch>
        </p:blipFill>
        <p:spPr bwMode="auto">
          <a:xfrm>
            <a:off x="1130300" y="1577975"/>
            <a:ext cx="6824663" cy="4614863"/>
          </a:xfrm>
          <a:prstGeom prst="rect">
            <a:avLst/>
          </a:prstGeom>
          <a:noFill/>
          <a:ln w="9525">
            <a:noFill/>
            <a:miter lim="800000"/>
            <a:headEnd/>
            <a:tailEnd/>
          </a:ln>
        </p:spPr>
      </p:pic>
      <p:sp>
        <p:nvSpPr>
          <p:cNvPr id="40964" name="Textfeld 3"/>
          <p:cNvSpPr txBox="1">
            <a:spLocks noChangeArrowheads="1"/>
          </p:cNvSpPr>
          <p:nvPr/>
        </p:nvSpPr>
        <p:spPr bwMode="auto">
          <a:xfrm>
            <a:off x="7431088" y="6380163"/>
            <a:ext cx="1712912" cy="230187"/>
          </a:xfrm>
          <a:prstGeom prst="rect">
            <a:avLst/>
          </a:prstGeom>
          <a:noFill/>
          <a:ln w="9525">
            <a:noFill/>
            <a:miter lim="800000"/>
            <a:headEnd/>
            <a:tailEnd/>
          </a:ln>
        </p:spPr>
        <p:txBody>
          <a:bodyPr>
            <a:spAutoFit/>
          </a:bodyPr>
          <a:lstStyle/>
          <a:p>
            <a:pPr algn="r"/>
            <a:r>
              <a:rPr lang="en-GB" sz="900" i="1">
                <a:solidFill>
                  <a:srgbClr val="7F7F7F"/>
                </a:solidFill>
              </a:rPr>
              <a:t>Fuente: GIZ</a:t>
            </a:r>
          </a:p>
        </p:txBody>
      </p:sp>
      <p:sp>
        <p:nvSpPr>
          <p:cNvPr id="5" name="TextBox 4"/>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37</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ea typeface="ＭＳ Ｐゴシック" pitchFamily="34" charset="-128"/>
              </a:rPr>
              <a:t>Diagramas de dispersión regional</a:t>
            </a:r>
          </a:p>
        </p:txBody>
      </p:sp>
      <p:sp>
        <p:nvSpPr>
          <p:cNvPr id="41987" name="Textfeld 13"/>
          <p:cNvSpPr txBox="1">
            <a:spLocks noChangeArrowheads="1"/>
          </p:cNvSpPr>
          <p:nvPr/>
        </p:nvSpPr>
        <p:spPr bwMode="auto">
          <a:xfrm>
            <a:off x="7431088" y="6380163"/>
            <a:ext cx="1712912" cy="230187"/>
          </a:xfrm>
          <a:prstGeom prst="rect">
            <a:avLst/>
          </a:prstGeom>
          <a:noFill/>
          <a:ln w="9525">
            <a:noFill/>
            <a:miter lim="800000"/>
            <a:headEnd/>
            <a:tailEnd/>
          </a:ln>
        </p:spPr>
        <p:txBody>
          <a:bodyPr>
            <a:spAutoFit/>
          </a:bodyPr>
          <a:lstStyle/>
          <a:p>
            <a:pPr algn="r"/>
            <a:r>
              <a:rPr lang="en-GB" sz="900" i="1">
                <a:solidFill>
                  <a:srgbClr val="7F7F7F"/>
                </a:solidFill>
              </a:rPr>
              <a:t>Fuente: GIZ</a:t>
            </a:r>
          </a:p>
        </p:txBody>
      </p:sp>
      <p:grpSp>
        <p:nvGrpSpPr>
          <p:cNvPr id="41988" name="Group 14"/>
          <p:cNvGrpSpPr>
            <a:grpSpLocks/>
          </p:cNvGrpSpPr>
          <p:nvPr/>
        </p:nvGrpSpPr>
        <p:grpSpPr bwMode="auto">
          <a:xfrm>
            <a:off x="179388" y="2300288"/>
            <a:ext cx="8537575" cy="3967162"/>
            <a:chOff x="179388" y="2300288"/>
            <a:chExt cx="8537575" cy="3967162"/>
          </a:xfrm>
        </p:grpSpPr>
        <p:pic>
          <p:nvPicPr>
            <p:cNvPr id="41993" name="Picture 4" descr="C:\Documents and Settings\JFR\Desktop\scat plots\scatterd-reg23_SouthAsia-2040-2069.png"/>
            <p:cNvPicPr>
              <a:picLocks noChangeAspect="1" noChangeArrowheads="1"/>
            </p:cNvPicPr>
            <p:nvPr/>
          </p:nvPicPr>
          <p:blipFill>
            <a:blip r:embed="rId3" cstate="print"/>
            <a:srcRect l="6030" t="49355" r="53282" b="4417"/>
            <a:stretch>
              <a:fillRect/>
            </a:stretch>
          </p:blipFill>
          <p:spPr bwMode="auto">
            <a:xfrm>
              <a:off x="179388" y="2300288"/>
              <a:ext cx="4525962" cy="3922712"/>
            </a:xfrm>
            <a:prstGeom prst="rect">
              <a:avLst/>
            </a:prstGeom>
            <a:noFill/>
            <a:ln w="9525">
              <a:noFill/>
              <a:miter lim="800000"/>
              <a:headEnd/>
              <a:tailEnd/>
            </a:ln>
          </p:spPr>
        </p:pic>
        <p:pic>
          <p:nvPicPr>
            <p:cNvPr id="41994" name="Picture 5" descr="C:\Documents and Settings\JFR\Desktop\scat plots\scatterd-reg23_SouthAsia-2040-2069.png"/>
            <p:cNvPicPr>
              <a:picLocks noChangeAspect="1" noChangeArrowheads="1"/>
            </p:cNvPicPr>
            <p:nvPr/>
          </p:nvPicPr>
          <p:blipFill>
            <a:blip r:embed="rId3" cstate="print"/>
            <a:srcRect l="5721" t="4794" r="53976" b="49814"/>
            <a:stretch>
              <a:fillRect/>
            </a:stretch>
          </p:blipFill>
          <p:spPr bwMode="auto">
            <a:xfrm>
              <a:off x="4329113" y="2359025"/>
              <a:ext cx="4387850" cy="3908425"/>
            </a:xfrm>
            <a:prstGeom prst="rect">
              <a:avLst/>
            </a:prstGeom>
            <a:noFill/>
            <a:ln w="9525">
              <a:noFill/>
              <a:miter lim="800000"/>
              <a:headEnd/>
              <a:tailEnd/>
            </a:ln>
          </p:spPr>
        </p:pic>
        <p:sp>
          <p:nvSpPr>
            <p:cNvPr id="41995" name="2 CuadroTexto"/>
            <p:cNvSpPr txBox="1">
              <a:spLocks noChangeArrowheads="1"/>
            </p:cNvSpPr>
            <p:nvPr/>
          </p:nvSpPr>
          <p:spPr bwMode="auto">
            <a:xfrm rot="-5400000">
              <a:off x="-593209" y="4021059"/>
              <a:ext cx="1994457" cy="246221"/>
            </a:xfrm>
            <a:prstGeom prst="rect">
              <a:avLst/>
            </a:prstGeom>
            <a:solidFill>
              <a:schemeClr val="bg1"/>
            </a:solidFill>
            <a:ln w="9525">
              <a:noFill/>
              <a:miter lim="800000"/>
              <a:headEnd/>
              <a:tailEnd/>
            </a:ln>
          </p:spPr>
          <p:txBody>
            <a:bodyPr wrap="none">
              <a:spAutoFit/>
            </a:bodyPr>
            <a:lstStyle/>
            <a:p>
              <a:r>
                <a:rPr lang="es-MX" sz="1000">
                  <a:solidFill>
                    <a:schemeClr val="tx1"/>
                  </a:solidFill>
                  <a:latin typeface="Arial Narrow" pitchFamily="34" charset="0"/>
                </a:rPr>
                <a:t>CAMBIO EN LA PRECIPITACIÓN (%)</a:t>
              </a:r>
            </a:p>
          </p:txBody>
        </p:sp>
        <p:sp>
          <p:nvSpPr>
            <p:cNvPr id="41996" name="9 CuadroTexto"/>
            <p:cNvSpPr txBox="1">
              <a:spLocks noChangeArrowheads="1"/>
            </p:cNvSpPr>
            <p:nvPr/>
          </p:nvSpPr>
          <p:spPr bwMode="auto">
            <a:xfrm rot="-5400000">
              <a:off x="3543022" y="4047252"/>
              <a:ext cx="1994457" cy="246221"/>
            </a:xfrm>
            <a:prstGeom prst="rect">
              <a:avLst/>
            </a:prstGeom>
            <a:solidFill>
              <a:schemeClr val="bg1"/>
            </a:solidFill>
            <a:ln w="9525">
              <a:noFill/>
              <a:miter lim="800000"/>
              <a:headEnd/>
              <a:tailEnd/>
            </a:ln>
          </p:spPr>
          <p:txBody>
            <a:bodyPr wrap="none">
              <a:spAutoFit/>
            </a:bodyPr>
            <a:lstStyle/>
            <a:p>
              <a:r>
                <a:rPr lang="es-MX" sz="1000">
                  <a:solidFill>
                    <a:schemeClr val="tx1"/>
                  </a:solidFill>
                  <a:latin typeface="Arial Narrow" pitchFamily="34" charset="0"/>
                </a:rPr>
                <a:t>CAMBIO EN LA PRECIPITACIÓN (%)</a:t>
              </a:r>
            </a:p>
          </p:txBody>
        </p:sp>
        <p:sp>
          <p:nvSpPr>
            <p:cNvPr id="41997" name="10 CuadroTexto"/>
            <p:cNvSpPr txBox="1">
              <a:spLocks noChangeArrowheads="1"/>
            </p:cNvSpPr>
            <p:nvPr/>
          </p:nvSpPr>
          <p:spPr bwMode="auto">
            <a:xfrm>
              <a:off x="1382713" y="5957888"/>
              <a:ext cx="2011362" cy="246062"/>
            </a:xfrm>
            <a:prstGeom prst="rect">
              <a:avLst/>
            </a:prstGeom>
            <a:solidFill>
              <a:schemeClr val="bg1"/>
            </a:solidFill>
            <a:ln w="9525">
              <a:noFill/>
              <a:miter lim="800000"/>
              <a:headEnd/>
              <a:tailEnd/>
            </a:ln>
          </p:spPr>
          <p:txBody>
            <a:bodyPr wrap="none">
              <a:spAutoFit/>
            </a:bodyPr>
            <a:lstStyle/>
            <a:p>
              <a:r>
                <a:rPr lang="es-MX" sz="1000">
                  <a:solidFill>
                    <a:schemeClr val="tx1"/>
                  </a:solidFill>
                  <a:latin typeface="Arial Narrow" pitchFamily="34" charset="0"/>
                </a:rPr>
                <a:t>CAMBIO EN LA TEMPERATURA (°C)</a:t>
              </a:r>
            </a:p>
          </p:txBody>
        </p:sp>
        <p:sp>
          <p:nvSpPr>
            <p:cNvPr id="41998" name="11 CuadroTexto"/>
            <p:cNvSpPr txBox="1">
              <a:spLocks noChangeArrowheads="1"/>
            </p:cNvSpPr>
            <p:nvPr/>
          </p:nvSpPr>
          <p:spPr bwMode="auto">
            <a:xfrm>
              <a:off x="5516563" y="5986463"/>
              <a:ext cx="2012950" cy="246062"/>
            </a:xfrm>
            <a:prstGeom prst="rect">
              <a:avLst/>
            </a:prstGeom>
            <a:solidFill>
              <a:schemeClr val="bg1"/>
            </a:solidFill>
            <a:ln w="9525">
              <a:noFill/>
              <a:miter lim="800000"/>
              <a:headEnd/>
              <a:tailEnd/>
            </a:ln>
          </p:spPr>
          <p:txBody>
            <a:bodyPr wrap="none">
              <a:spAutoFit/>
            </a:bodyPr>
            <a:lstStyle/>
            <a:p>
              <a:r>
                <a:rPr lang="es-MX" sz="1000">
                  <a:solidFill>
                    <a:schemeClr val="tx1"/>
                  </a:solidFill>
                  <a:latin typeface="Arial Narrow" pitchFamily="34" charset="0"/>
                </a:rPr>
                <a:t>CAMBIO EN LA TEMPERATURA (°C)</a:t>
              </a:r>
            </a:p>
          </p:txBody>
        </p:sp>
      </p:grpSp>
      <p:sp>
        <p:nvSpPr>
          <p:cNvPr id="13" name="TextBox 12"/>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38</a:t>
            </a:r>
          </a:p>
        </p:txBody>
      </p:sp>
      <p:grpSp>
        <p:nvGrpSpPr>
          <p:cNvPr id="3" name="Gruppieren 7"/>
          <p:cNvGrpSpPr>
            <a:grpSpLocks/>
          </p:cNvGrpSpPr>
          <p:nvPr/>
        </p:nvGrpSpPr>
        <p:grpSpPr bwMode="auto">
          <a:xfrm>
            <a:off x="2225675" y="2266950"/>
            <a:ext cx="5143500" cy="641350"/>
            <a:chOff x="2225407" y="2267639"/>
            <a:chExt cx="5143041" cy="640814"/>
          </a:xfrm>
        </p:grpSpPr>
        <p:sp>
          <p:nvSpPr>
            <p:cNvPr id="41991" name="Ellipse 5"/>
            <p:cNvSpPr>
              <a:spLocks noChangeArrowheads="1"/>
            </p:cNvSpPr>
            <p:nvPr/>
          </p:nvSpPr>
          <p:spPr bwMode="auto">
            <a:xfrm>
              <a:off x="2225407" y="2280492"/>
              <a:ext cx="1035586" cy="627961"/>
            </a:xfrm>
            <a:prstGeom prst="ellipse">
              <a:avLst/>
            </a:prstGeom>
            <a:noFill/>
            <a:ln w="28575">
              <a:solidFill>
                <a:srgbClr val="FFD347"/>
              </a:solidFill>
              <a:round/>
              <a:headEnd/>
              <a:tailEnd/>
            </a:ln>
          </p:spPr>
          <p:txBody>
            <a:bodyPr/>
            <a:lstStyle/>
            <a:p>
              <a:pPr eaLnBrk="0" hangingPunct="0"/>
              <a:endParaRPr lang="es-MX"/>
            </a:p>
          </p:txBody>
        </p:sp>
        <p:sp>
          <p:nvSpPr>
            <p:cNvPr id="41992" name="Ellipse 6"/>
            <p:cNvSpPr>
              <a:spLocks noChangeArrowheads="1"/>
            </p:cNvSpPr>
            <p:nvPr/>
          </p:nvSpPr>
          <p:spPr bwMode="auto">
            <a:xfrm>
              <a:off x="6332862" y="2267639"/>
              <a:ext cx="1035586" cy="627961"/>
            </a:xfrm>
            <a:prstGeom prst="ellipse">
              <a:avLst/>
            </a:prstGeom>
            <a:noFill/>
            <a:ln w="28575">
              <a:solidFill>
                <a:srgbClr val="FFD347"/>
              </a:solidFill>
              <a:round/>
              <a:headEnd/>
              <a:tailEnd/>
            </a:ln>
          </p:spPr>
          <p:txBody>
            <a:bodyPr/>
            <a:lstStyle/>
            <a:p>
              <a:pPr eaLnBrk="0" hangingPunct="0"/>
              <a:endParaRPr lang="es-MX"/>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de-DE" smtClean="0">
                <a:ea typeface="ＭＳ Ｐゴシック" pitchFamily="34" charset="-128"/>
              </a:rPr>
              <a:t>Reflexión</a:t>
            </a:r>
            <a:endParaRPr lang="en-US" smtClean="0">
              <a:ea typeface="ＭＳ Ｐゴシック" pitchFamily="34" charset="-128"/>
            </a:endParaRPr>
          </a:p>
        </p:txBody>
      </p:sp>
      <p:sp>
        <p:nvSpPr>
          <p:cNvPr id="43011" name="Content Placeholder 2"/>
          <p:cNvSpPr>
            <a:spLocks noGrp="1"/>
          </p:cNvSpPr>
          <p:nvPr>
            <p:ph idx="1"/>
          </p:nvPr>
        </p:nvSpPr>
        <p:spPr/>
        <p:txBody>
          <a:bodyPr/>
          <a:lstStyle/>
          <a:p>
            <a:pPr lvl="1" eaLnBrk="1" hangingPunct="1"/>
            <a:r>
              <a:rPr lang="es-MX" smtClean="0">
                <a:solidFill>
                  <a:srgbClr val="C00000"/>
                </a:solidFill>
                <a:ea typeface="ＭＳ Ｐゴシック" pitchFamily="34" charset="-128"/>
              </a:rPr>
              <a:t>1</a:t>
            </a:r>
            <a:r>
              <a:rPr lang="es-MX" baseline="30000" smtClean="0">
                <a:solidFill>
                  <a:srgbClr val="C00000"/>
                </a:solidFill>
                <a:ea typeface="ＭＳ Ｐゴシック" pitchFamily="34" charset="-128"/>
              </a:rPr>
              <a:t>a</a:t>
            </a:r>
            <a:r>
              <a:rPr lang="es-MX" smtClean="0">
                <a:solidFill>
                  <a:srgbClr val="C00000"/>
                </a:solidFill>
                <a:ea typeface="ＭＳ Ｐゴシック" pitchFamily="34" charset="-128"/>
              </a:rPr>
              <a:t> ronda</a:t>
            </a:r>
          </a:p>
          <a:p>
            <a:pPr lvl="2"/>
            <a:r>
              <a:rPr lang="es-MX" smtClean="0">
                <a:ea typeface="ＭＳ Ｐゴシック" pitchFamily="34" charset="-128"/>
              </a:rPr>
              <a:t>¿Cuál es el mensaje que llevo a casa?</a:t>
            </a:r>
          </a:p>
          <a:p>
            <a:pPr lvl="1" eaLnBrk="1" hangingPunct="1"/>
            <a:r>
              <a:rPr lang="es-MX" smtClean="0">
                <a:solidFill>
                  <a:srgbClr val="C00000"/>
                </a:solidFill>
                <a:ea typeface="ＭＳ Ｐゴシック" pitchFamily="34" charset="-128"/>
              </a:rPr>
              <a:t>2</a:t>
            </a:r>
            <a:r>
              <a:rPr lang="es-MX" baseline="30000" smtClean="0">
                <a:solidFill>
                  <a:srgbClr val="C00000"/>
                </a:solidFill>
                <a:ea typeface="ＭＳ Ｐゴシック" pitchFamily="34" charset="-128"/>
              </a:rPr>
              <a:t>a</a:t>
            </a:r>
            <a:r>
              <a:rPr lang="es-MX" smtClean="0">
                <a:solidFill>
                  <a:srgbClr val="C00000"/>
                </a:solidFill>
                <a:ea typeface="ＭＳ Ｐゴシック" pitchFamily="34" charset="-128"/>
              </a:rPr>
              <a:t> ronda</a:t>
            </a:r>
          </a:p>
          <a:p>
            <a:pPr lvl="2" eaLnBrk="1" hangingPunct="1"/>
            <a:r>
              <a:rPr lang="es-MX" smtClean="0">
                <a:ea typeface="ＭＳ Ｐゴシック" pitchFamily="34" charset="-128"/>
              </a:rPr>
              <a:t>¿Cómo puedo mejorar mi trabajo diario a través del conocimiento que acabo de adquirir?</a:t>
            </a:r>
          </a:p>
          <a:p>
            <a:pPr lvl="1" eaLnBrk="1" hangingPunct="1"/>
            <a:endParaRPr lang="en-US" smtClean="0">
              <a:ea typeface="ＭＳ Ｐゴシック" pitchFamily="34" charset="-128"/>
            </a:endParaRPr>
          </a:p>
          <a:p>
            <a:pPr lvl="2" eaLnBrk="1" hangingPunct="1"/>
            <a:endParaRPr lang="en-US" smtClean="0">
              <a:ea typeface="ＭＳ Ｐゴシック" pitchFamily="34" charset="-128"/>
            </a:endParaRPr>
          </a:p>
          <a:p>
            <a:pPr lvl="1"/>
            <a:endParaRPr lang="en-US" smtClean="0">
              <a:ea typeface="ＭＳ Ｐゴシック" pitchFamily="34" charset="-128"/>
            </a:endParaRPr>
          </a:p>
          <a:p>
            <a:pPr lvl="1">
              <a:buFont typeface="Wingdings" pitchFamily="2" charset="2"/>
              <a:buNone/>
            </a:pPr>
            <a:endParaRPr lang="en-US" smtClean="0">
              <a:ea typeface="ＭＳ Ｐゴシック" pitchFamily="34" charset="-128"/>
            </a:endParaRPr>
          </a:p>
        </p:txBody>
      </p:sp>
      <p:sp>
        <p:nvSpPr>
          <p:cNvPr id="4" name="TextBox 3"/>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39</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s-MX" smtClean="0">
                <a:ea typeface="ＭＳ Ｐゴシック" pitchFamily="34" charset="-128"/>
              </a:rPr>
              <a:t>Información General</a:t>
            </a:r>
          </a:p>
        </p:txBody>
      </p:sp>
      <p:sp>
        <p:nvSpPr>
          <p:cNvPr id="4099" name="Content Placeholder 2"/>
          <p:cNvSpPr>
            <a:spLocks noGrp="1"/>
          </p:cNvSpPr>
          <p:nvPr>
            <p:ph idx="1"/>
          </p:nvPr>
        </p:nvSpPr>
        <p:spPr/>
        <p:txBody>
          <a:bodyPr/>
          <a:lstStyle/>
          <a:p>
            <a:pPr lvl="1"/>
            <a:r>
              <a:rPr lang="es-MX" sz="1600" smtClean="0">
                <a:ea typeface="ＭＳ Ｐゴシック" pitchFamily="34" charset="-128"/>
              </a:rPr>
              <a:t>Definiciones</a:t>
            </a:r>
          </a:p>
          <a:p>
            <a:pPr lvl="1"/>
            <a:r>
              <a:rPr lang="es-MX" sz="1600" smtClean="0">
                <a:ea typeface="ＭＳ Ｐゴシック" pitchFamily="34" charset="-128"/>
              </a:rPr>
              <a:t>Recapitulación de los conceptos básicos</a:t>
            </a:r>
          </a:p>
          <a:p>
            <a:pPr lvl="2"/>
            <a:r>
              <a:rPr lang="es-MX" sz="1600" smtClean="0">
                <a:ea typeface="ＭＳ Ｐゴシック" pitchFamily="34" charset="-128"/>
              </a:rPr>
              <a:t>Efecto invernadero</a:t>
            </a:r>
          </a:p>
          <a:p>
            <a:pPr lvl="2"/>
            <a:r>
              <a:rPr lang="es-MX" sz="1600" smtClean="0">
                <a:ea typeface="ＭＳ Ｐゴシック" pitchFamily="34" charset="-128"/>
              </a:rPr>
              <a:t>Ciclo del carbono</a:t>
            </a:r>
          </a:p>
          <a:p>
            <a:pPr lvl="2"/>
            <a:r>
              <a:rPr lang="es-MX" sz="1600" smtClean="0">
                <a:ea typeface="ＭＳ Ｐゴシック" pitchFamily="34" charset="-128"/>
              </a:rPr>
              <a:t>Emisiones – fuentes del cambio climático antropogénico</a:t>
            </a:r>
          </a:p>
          <a:p>
            <a:pPr lvl="1"/>
            <a:r>
              <a:rPr lang="es-MX" sz="1600" smtClean="0">
                <a:ea typeface="ＭＳ Ｐゴシック" pitchFamily="34" charset="-128"/>
              </a:rPr>
              <a:t>Análisis científico</a:t>
            </a:r>
          </a:p>
          <a:p>
            <a:pPr lvl="2"/>
            <a:r>
              <a:rPr lang="es-MX" sz="1600" smtClean="0">
                <a:ea typeface="ＭＳ Ｐゴシック" pitchFamily="34" charset="-128"/>
              </a:rPr>
              <a:t>Escenarios de emisiones (IPCC SRES 2001 – IPCC AR5)</a:t>
            </a:r>
          </a:p>
          <a:p>
            <a:pPr lvl="2"/>
            <a:r>
              <a:rPr lang="es-MX" sz="1600" smtClean="0">
                <a:ea typeface="ＭＳ Ｐゴシック" pitchFamily="34" charset="-128"/>
              </a:rPr>
              <a:t>Modelos climáticos globales</a:t>
            </a:r>
          </a:p>
          <a:p>
            <a:pPr lvl="2"/>
            <a:r>
              <a:rPr lang="es-MX" sz="1600" smtClean="0">
                <a:ea typeface="ＭＳ Ｐゴシック" pitchFamily="34" charset="-128"/>
              </a:rPr>
              <a:t>Modelos climáticos regionales</a:t>
            </a:r>
          </a:p>
          <a:p>
            <a:pPr lvl="1"/>
            <a:r>
              <a:rPr lang="es-MX" sz="1600" smtClean="0">
                <a:ea typeface="ＭＳ Ｐゴシック" pitchFamily="34" charset="-128"/>
              </a:rPr>
              <a:t>Requerimientos de información para la toma de decisiones</a:t>
            </a:r>
          </a:p>
          <a:p>
            <a:pPr lvl="1"/>
            <a:r>
              <a:rPr lang="es-MX" sz="1600" smtClean="0">
                <a:ea typeface="ＭＳ Ｐゴシック" pitchFamily="34" charset="-128"/>
              </a:rPr>
              <a:t>Fuentes de incertidumbre </a:t>
            </a:r>
          </a:p>
          <a:p>
            <a:pPr lvl="1"/>
            <a:r>
              <a:rPr lang="es-MX" sz="1600" smtClean="0">
                <a:ea typeface="ＭＳ Ｐゴシック" pitchFamily="34" charset="-128"/>
              </a:rPr>
              <a:t>Enfrentar el escepticismo</a:t>
            </a:r>
          </a:p>
          <a:p>
            <a:pPr lvl="1"/>
            <a:r>
              <a:rPr lang="es-MX" sz="1600" smtClean="0">
                <a:ea typeface="ＭＳ Ｐゴシック" pitchFamily="34" charset="-128"/>
              </a:rPr>
              <a:t>Interpretar la información climática</a:t>
            </a:r>
          </a:p>
          <a:p>
            <a:pPr lvl="1"/>
            <a:r>
              <a:rPr lang="es-MX" sz="1600" smtClean="0">
                <a:ea typeface="ＭＳ Ｐゴシック" pitchFamily="34" charset="-128"/>
              </a:rPr>
              <a:t>Reflexión</a:t>
            </a:r>
          </a:p>
          <a:p>
            <a:pPr lvl="1">
              <a:buFont typeface="Wingdings" pitchFamily="2" charset="2"/>
              <a:buNone/>
            </a:pPr>
            <a:endParaRPr lang="en-US" sz="1600" smtClean="0">
              <a:ea typeface="ＭＳ Ｐゴシック" pitchFamily="34" charset="-128"/>
            </a:endParaRPr>
          </a:p>
        </p:txBody>
      </p:sp>
      <p:grpSp>
        <p:nvGrpSpPr>
          <p:cNvPr id="2" name="Gruppieren 8"/>
          <p:cNvGrpSpPr>
            <a:grpSpLocks/>
          </p:cNvGrpSpPr>
          <p:nvPr/>
        </p:nvGrpSpPr>
        <p:grpSpPr bwMode="auto">
          <a:xfrm>
            <a:off x="609600" y="5103813"/>
            <a:ext cx="5427663" cy="400050"/>
            <a:chOff x="2470115" y="3413757"/>
            <a:chExt cx="5427010" cy="400110"/>
          </a:xfrm>
        </p:grpSpPr>
        <p:sp>
          <p:nvSpPr>
            <p:cNvPr id="7177" name="Textfeld 9"/>
            <p:cNvSpPr txBox="1">
              <a:spLocks noChangeArrowheads="1"/>
            </p:cNvSpPr>
            <p:nvPr/>
          </p:nvSpPr>
          <p:spPr bwMode="auto">
            <a:xfrm>
              <a:off x="5860503" y="3413757"/>
              <a:ext cx="2036622" cy="400110"/>
            </a:xfrm>
            <a:prstGeom prst="rect">
              <a:avLst/>
            </a:prstGeom>
            <a:noFill/>
            <a:ln w="9525">
              <a:noFill/>
              <a:miter lim="800000"/>
              <a:headEnd/>
              <a:tailEnd/>
            </a:ln>
          </p:spPr>
          <p:txBody>
            <a:bodyPr>
              <a:spAutoFit/>
            </a:bodyPr>
            <a:lstStyle/>
            <a:p>
              <a:r>
                <a:rPr lang="es-MX" sz="2000">
                  <a:solidFill>
                    <a:srgbClr val="C00000"/>
                  </a:solidFill>
                </a:rPr>
                <a:t>Ejercicio</a:t>
              </a:r>
              <a:endParaRPr lang="es-MX" sz="2000"/>
            </a:p>
          </p:txBody>
        </p:sp>
        <p:cxnSp>
          <p:nvCxnSpPr>
            <p:cNvPr id="7178" name="Gerade Verbindung 10"/>
            <p:cNvCxnSpPr>
              <a:cxnSpLocks noChangeShapeType="1"/>
            </p:cNvCxnSpPr>
            <p:nvPr/>
          </p:nvCxnSpPr>
          <p:spPr bwMode="auto">
            <a:xfrm>
              <a:off x="2470115" y="3759884"/>
              <a:ext cx="3155201" cy="1172"/>
            </a:xfrm>
            <a:prstGeom prst="line">
              <a:avLst/>
            </a:prstGeom>
            <a:noFill/>
            <a:ln w="28575">
              <a:solidFill>
                <a:srgbClr val="C00000"/>
              </a:solidFill>
              <a:round/>
              <a:headEnd/>
              <a:tailEnd/>
            </a:ln>
          </p:spPr>
        </p:cxnSp>
      </p:grpSp>
      <p:grpSp>
        <p:nvGrpSpPr>
          <p:cNvPr id="7173" name="Gruppieren 8"/>
          <p:cNvGrpSpPr>
            <a:grpSpLocks/>
          </p:cNvGrpSpPr>
          <p:nvPr/>
        </p:nvGrpSpPr>
        <p:grpSpPr bwMode="auto">
          <a:xfrm>
            <a:off x="622300" y="5435600"/>
            <a:ext cx="6146800" cy="400050"/>
            <a:chOff x="2491867" y="3451862"/>
            <a:chExt cx="6146298" cy="400170"/>
          </a:xfrm>
        </p:grpSpPr>
        <p:sp>
          <p:nvSpPr>
            <p:cNvPr id="7175" name="Textfeld 9"/>
            <p:cNvSpPr txBox="1">
              <a:spLocks noChangeArrowheads="1"/>
            </p:cNvSpPr>
            <p:nvPr/>
          </p:nvSpPr>
          <p:spPr bwMode="auto">
            <a:xfrm>
              <a:off x="6271342" y="3451862"/>
              <a:ext cx="2366823" cy="400170"/>
            </a:xfrm>
            <a:prstGeom prst="rect">
              <a:avLst/>
            </a:prstGeom>
            <a:noFill/>
            <a:ln w="9525">
              <a:noFill/>
              <a:miter lim="800000"/>
              <a:headEnd/>
              <a:tailEnd/>
            </a:ln>
          </p:spPr>
          <p:txBody>
            <a:bodyPr>
              <a:spAutoFit/>
            </a:bodyPr>
            <a:lstStyle/>
            <a:p>
              <a:r>
                <a:rPr lang="es-MX" sz="2000">
                  <a:solidFill>
                    <a:srgbClr val="C00000"/>
                  </a:solidFill>
                </a:rPr>
                <a:t>Análisis de caso</a:t>
              </a:r>
            </a:p>
          </p:txBody>
        </p:sp>
        <p:cxnSp>
          <p:nvCxnSpPr>
            <p:cNvPr id="7176" name="Gerade Verbindung 10"/>
            <p:cNvCxnSpPr>
              <a:cxnSpLocks noChangeShapeType="1"/>
            </p:cNvCxnSpPr>
            <p:nvPr/>
          </p:nvCxnSpPr>
          <p:spPr bwMode="auto">
            <a:xfrm flipV="1">
              <a:off x="2491867" y="3769411"/>
              <a:ext cx="3619178" cy="1570"/>
            </a:xfrm>
            <a:prstGeom prst="line">
              <a:avLst/>
            </a:prstGeom>
            <a:noFill/>
            <a:ln w="28575">
              <a:solidFill>
                <a:srgbClr val="C00000"/>
              </a:solidFill>
              <a:round/>
              <a:headEnd/>
              <a:tailEnd/>
            </a:ln>
          </p:spPr>
        </p:cxnSp>
      </p:grpSp>
      <p:sp>
        <p:nvSpPr>
          <p:cNvPr id="10" name="TextBox 9"/>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0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0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09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9">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9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099">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099">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2" end="12"/>
                                            </p:txEl>
                                          </p:spTgt>
                                        </p:tgtEl>
                                        <p:attrNameLst>
                                          <p:attrName>ppt_c</p:attrName>
                                        </p:attrNameLst>
                                      </p:cBhvr>
                                      <p:to>
                                        <a:srgbClr val="969696"/>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099">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de-DE" smtClean="0">
                <a:ea typeface="ＭＳ Ｐゴシック" pitchFamily="34" charset="-128"/>
              </a:rPr>
              <a:t>Título</a:t>
            </a:r>
          </a:p>
        </p:txBody>
      </p:sp>
      <p:sp>
        <p:nvSpPr>
          <p:cNvPr id="44035" name="Inhaltsplatzhalter 2"/>
          <p:cNvSpPr>
            <a:spLocks noGrp="1"/>
          </p:cNvSpPr>
          <p:nvPr>
            <p:ph idx="1"/>
          </p:nvPr>
        </p:nvSpPr>
        <p:spPr/>
        <p:txBody>
          <a:bodyPr/>
          <a:lstStyle/>
          <a:p>
            <a:pPr>
              <a:buFont typeface="Wingdings" pitchFamily="2" charset="2"/>
              <a:buNone/>
            </a:pPr>
            <a:r>
              <a:rPr lang="de-DE" smtClean="0">
                <a:ea typeface="ＭＳ Ｐゴシック" pitchFamily="34" charset="-128"/>
              </a:rPr>
              <a:t>Texto</a:t>
            </a:r>
          </a:p>
        </p:txBody>
      </p:sp>
      <p:sp>
        <p:nvSpPr>
          <p:cNvPr id="44036" name="Datumsplatzhalter 3"/>
          <p:cNvSpPr>
            <a:spLocks noGrp="1"/>
          </p:cNvSpPr>
          <p:nvPr>
            <p:ph type="dt" sz="quarter" idx="4294967295"/>
          </p:nvPr>
        </p:nvSpPr>
        <p:spPr>
          <a:xfrm>
            <a:off x="365125" y="6600825"/>
            <a:ext cx="2895600" cy="277813"/>
          </a:xfrm>
          <a:noFill/>
        </p:spPr>
        <p:txBody>
          <a:bodyPr/>
          <a:lstStyle/>
          <a:p>
            <a:fld id="{C2480F3C-C6F9-4EA4-B2EE-4A0BEC74E02C}" type="datetime1">
              <a:rPr lang="de-DE" smtClean="0"/>
              <a:pPr/>
              <a:t>11.11.2013</a:t>
            </a:fld>
            <a:endParaRPr lang="de-DE" smtClean="0"/>
          </a:p>
        </p:txBody>
      </p:sp>
      <p:sp>
        <p:nvSpPr>
          <p:cNvPr id="44037" name="Rechteck 4"/>
          <p:cNvSpPr>
            <a:spLocks noChangeArrowheads="1"/>
          </p:cNvSpPr>
          <p:nvPr/>
        </p:nvSpPr>
        <p:spPr bwMode="auto">
          <a:xfrm>
            <a:off x="371475" y="6189663"/>
            <a:ext cx="8496300" cy="461962"/>
          </a:xfrm>
          <a:prstGeom prst="rect">
            <a:avLst/>
          </a:prstGeom>
          <a:noFill/>
          <a:ln w="9525">
            <a:noFill/>
            <a:miter lim="800000"/>
            <a:headEnd/>
            <a:tailEnd/>
          </a:ln>
        </p:spPr>
        <p:txBody>
          <a:bodyPr>
            <a:spAutoFit/>
          </a:bodyPr>
          <a:lstStyle/>
          <a:p>
            <a:r>
              <a:rPr lang="es-MX" sz="1200">
                <a:solidFill>
                  <a:schemeClr val="tx1"/>
                </a:solidFill>
              </a:rPr>
              <a:t>Esta diapositiva no es parte de la versión original del material de capacitación. Fue añadida por (</a:t>
            </a:r>
            <a:r>
              <a:rPr lang="es-MX" sz="1200" i="1">
                <a:solidFill>
                  <a:schemeClr val="tx1"/>
                </a:solidFill>
              </a:rPr>
              <a:t>por favor inserte el nombre de la institución.)</a:t>
            </a:r>
            <a:r>
              <a:rPr lang="es-MX" sz="1200">
                <a:solidFill>
                  <a:schemeClr val="tx1"/>
                </a:solidFill>
              </a:rPr>
              <a:t> </a:t>
            </a:r>
          </a:p>
        </p:txBody>
      </p:sp>
      <p:sp>
        <p:nvSpPr>
          <p:cNvPr id="6" name="TextBox 5"/>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40</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2"/>
          <p:cNvSpPr txBox="1">
            <a:spLocks/>
          </p:cNvSpPr>
          <p:nvPr/>
        </p:nvSpPr>
        <p:spPr bwMode="auto">
          <a:xfrm>
            <a:off x="2801938" y="2008188"/>
            <a:ext cx="6011862" cy="4213225"/>
          </a:xfrm>
          <a:prstGeom prst="rect">
            <a:avLst/>
          </a:prstGeom>
          <a:noFill/>
          <a:ln w="9525">
            <a:noFill/>
            <a:miter lim="800000"/>
            <a:headEnd/>
            <a:tailEnd/>
          </a:ln>
        </p:spPr>
        <p:txBody>
          <a:bodyPr lIns="0" tIns="0" rIns="0" bIns="0"/>
          <a:lstStyle/>
          <a:p>
            <a:pPr marL="179388" lvl="1" indent="-179388" eaLnBrk="0" hangingPunct="0">
              <a:spcBef>
                <a:spcPct val="20000"/>
              </a:spcBef>
              <a:buClr>
                <a:srgbClr val="669900"/>
              </a:buClr>
              <a:tabLst>
                <a:tab pos="2190750" algn="l"/>
              </a:tabLst>
            </a:pPr>
            <a:r>
              <a:rPr lang="es-ES_tradnl" sz="1800">
                <a:solidFill>
                  <a:srgbClr val="C00000"/>
                </a:solidFill>
              </a:rPr>
              <a:t>	</a:t>
            </a:r>
            <a:r>
              <a:rPr lang="es-ES_tradnl" sz="1800">
                <a:solidFill>
                  <a:schemeClr val="tx1"/>
                </a:solidFill>
              </a:rPr>
              <a:t>El estado de la atmósfera en un tiempo dado con respecto a la temperatura, lluvia, viento, etc. </a:t>
            </a:r>
          </a:p>
          <a:p>
            <a:pPr marL="179388" lvl="1" indent="-179388" eaLnBrk="0" hangingPunct="0">
              <a:spcBef>
                <a:spcPct val="20000"/>
              </a:spcBef>
              <a:buClr>
                <a:srgbClr val="669900"/>
              </a:buClr>
              <a:tabLst>
                <a:tab pos="2190750" algn="l"/>
              </a:tabLst>
            </a:pPr>
            <a:r>
              <a:rPr lang="es-ES_tradnl" sz="1800">
                <a:solidFill>
                  <a:schemeClr val="tx1"/>
                </a:solidFill>
              </a:rPr>
              <a:t>   Las condiciones atmosféricas durante un periodo de tiempo (por ejemplo, 30 años) en una región.</a:t>
            </a:r>
          </a:p>
          <a:p>
            <a:pPr marL="179388" lvl="1" indent="-179388" eaLnBrk="0" hangingPunct="0">
              <a:spcBef>
                <a:spcPct val="20000"/>
              </a:spcBef>
              <a:buClr>
                <a:srgbClr val="669900"/>
              </a:buClr>
              <a:tabLst>
                <a:tab pos="2190750" algn="l"/>
              </a:tabLst>
            </a:pPr>
            <a:r>
              <a:rPr lang="es-ES_tradnl" sz="1800">
                <a:solidFill>
                  <a:srgbClr val="C00000"/>
                </a:solidFill>
              </a:rPr>
              <a:t>  </a:t>
            </a:r>
            <a:r>
              <a:rPr lang="es-ES_tradnl" sz="1800">
                <a:solidFill>
                  <a:schemeClr val="tx1"/>
                </a:solidFill>
              </a:rPr>
              <a:t>Variaciones en la condición media del clima, generalmente naturales e históricas</a:t>
            </a:r>
          </a:p>
          <a:p>
            <a:pPr marL="179388" lvl="1" indent="-179388" eaLnBrk="0" hangingPunct="0">
              <a:spcBef>
                <a:spcPct val="20000"/>
              </a:spcBef>
              <a:buClr>
                <a:srgbClr val="669900"/>
              </a:buClr>
              <a:tabLst>
                <a:tab pos="2190750" algn="l"/>
              </a:tabLst>
            </a:pPr>
            <a:r>
              <a:rPr lang="es-ES_tradnl" sz="1800">
                <a:solidFill>
                  <a:schemeClr val="tx1"/>
                </a:solidFill>
              </a:rPr>
              <a:t>   (IPCC 2007): El cambio en el clima con el paso del tiempo, ya sea por la variabilidad natural o por la actividad humana. </a:t>
            </a:r>
          </a:p>
          <a:p>
            <a:pPr marL="179388" lvl="1" indent="-179388" eaLnBrk="0" hangingPunct="0">
              <a:spcBef>
                <a:spcPct val="20000"/>
              </a:spcBef>
              <a:buClr>
                <a:srgbClr val="669900"/>
              </a:buClr>
              <a:tabLst>
                <a:tab pos="2190750" algn="l"/>
              </a:tabLst>
            </a:pPr>
            <a:r>
              <a:rPr lang="es-ES_tradnl" sz="1800">
                <a:solidFill>
                  <a:schemeClr val="tx1"/>
                </a:solidFill>
              </a:rPr>
              <a:t>   (UNFCCC): cambio de clima que se atribuye directa o indirectamente a las actividades humanas que alteran la composición de la atmósfera global y que se suma a la variabilidad natural del clima observada durante periodos de tiempo comparables.</a:t>
            </a:r>
            <a:endParaRPr lang="es-ES_tradnl" sz="2000">
              <a:solidFill>
                <a:schemeClr val="tx1"/>
              </a:solidFill>
            </a:endParaRPr>
          </a:p>
        </p:txBody>
      </p:sp>
      <p:sp>
        <p:nvSpPr>
          <p:cNvPr id="8195" name="Titel 1"/>
          <p:cNvSpPr>
            <a:spLocks noGrp="1"/>
          </p:cNvSpPr>
          <p:nvPr>
            <p:ph type="title"/>
          </p:nvPr>
        </p:nvSpPr>
        <p:spPr/>
        <p:txBody>
          <a:bodyPr/>
          <a:lstStyle/>
          <a:p>
            <a:r>
              <a:rPr lang="de-DE" smtClean="0">
                <a:ea typeface="ＭＳ Ｐゴシック" pitchFamily="34" charset="-128"/>
              </a:rPr>
              <a:t>Definiciones</a:t>
            </a:r>
          </a:p>
        </p:txBody>
      </p:sp>
      <p:sp>
        <p:nvSpPr>
          <p:cNvPr id="4" name="Rechteck 3"/>
          <p:cNvSpPr>
            <a:spLocks noChangeArrowheads="1"/>
          </p:cNvSpPr>
          <p:nvPr/>
        </p:nvSpPr>
        <p:spPr bwMode="auto">
          <a:xfrm>
            <a:off x="2814638" y="2014538"/>
            <a:ext cx="6329362" cy="592137"/>
          </a:xfrm>
          <a:prstGeom prst="rect">
            <a:avLst/>
          </a:prstGeom>
          <a:solidFill>
            <a:schemeClr val="accent1"/>
          </a:solidFill>
          <a:ln w="9525">
            <a:noFill/>
            <a:round/>
            <a:headEnd/>
            <a:tailEnd/>
          </a:ln>
        </p:spPr>
        <p:txBody>
          <a:bodyPr/>
          <a:lstStyle/>
          <a:p>
            <a:pPr eaLnBrk="0" hangingPunct="0"/>
            <a:endParaRPr lang="es-MX"/>
          </a:p>
        </p:txBody>
      </p:sp>
      <p:sp>
        <p:nvSpPr>
          <p:cNvPr id="5" name="Rechteck 4"/>
          <p:cNvSpPr>
            <a:spLocks noChangeArrowheads="1"/>
          </p:cNvSpPr>
          <p:nvPr/>
        </p:nvSpPr>
        <p:spPr bwMode="auto">
          <a:xfrm>
            <a:off x="2814638" y="2595563"/>
            <a:ext cx="6329362" cy="592137"/>
          </a:xfrm>
          <a:prstGeom prst="rect">
            <a:avLst/>
          </a:prstGeom>
          <a:solidFill>
            <a:schemeClr val="accent1"/>
          </a:solidFill>
          <a:ln w="9525">
            <a:noFill/>
            <a:round/>
            <a:headEnd/>
            <a:tailEnd/>
          </a:ln>
        </p:spPr>
        <p:txBody>
          <a:bodyPr/>
          <a:lstStyle/>
          <a:p>
            <a:pPr eaLnBrk="0" hangingPunct="0"/>
            <a:endParaRPr lang="es-MX"/>
          </a:p>
        </p:txBody>
      </p:sp>
      <p:sp>
        <p:nvSpPr>
          <p:cNvPr id="6" name="Rechteck 5"/>
          <p:cNvSpPr>
            <a:spLocks noChangeArrowheads="1"/>
          </p:cNvSpPr>
          <p:nvPr/>
        </p:nvSpPr>
        <p:spPr bwMode="auto">
          <a:xfrm>
            <a:off x="2814638" y="3187700"/>
            <a:ext cx="6329362" cy="593725"/>
          </a:xfrm>
          <a:prstGeom prst="rect">
            <a:avLst/>
          </a:prstGeom>
          <a:solidFill>
            <a:schemeClr val="accent1"/>
          </a:solidFill>
          <a:ln w="9525">
            <a:noFill/>
            <a:round/>
            <a:headEnd/>
            <a:tailEnd/>
          </a:ln>
        </p:spPr>
        <p:txBody>
          <a:bodyPr/>
          <a:lstStyle/>
          <a:p>
            <a:pPr eaLnBrk="0" hangingPunct="0"/>
            <a:endParaRPr lang="es-MX"/>
          </a:p>
        </p:txBody>
      </p:sp>
      <p:sp>
        <p:nvSpPr>
          <p:cNvPr id="7" name="Rechteck 6"/>
          <p:cNvSpPr>
            <a:spLocks noChangeArrowheads="1"/>
          </p:cNvSpPr>
          <p:nvPr/>
        </p:nvSpPr>
        <p:spPr bwMode="auto">
          <a:xfrm>
            <a:off x="2814638" y="3757613"/>
            <a:ext cx="6329362" cy="2495550"/>
          </a:xfrm>
          <a:prstGeom prst="rect">
            <a:avLst/>
          </a:prstGeom>
          <a:solidFill>
            <a:schemeClr val="accent1"/>
          </a:solidFill>
          <a:ln w="9525">
            <a:noFill/>
            <a:round/>
            <a:headEnd/>
            <a:tailEnd/>
          </a:ln>
        </p:spPr>
        <p:txBody>
          <a:bodyPr/>
          <a:lstStyle/>
          <a:p>
            <a:pPr eaLnBrk="0" hangingPunct="0"/>
            <a:endParaRPr lang="es-MX"/>
          </a:p>
        </p:txBody>
      </p:sp>
      <p:sp>
        <p:nvSpPr>
          <p:cNvPr id="8200" name="Inhaltsplatzhalter 2"/>
          <p:cNvSpPr>
            <a:spLocks noGrp="1"/>
          </p:cNvSpPr>
          <p:nvPr>
            <p:ph idx="1"/>
          </p:nvPr>
        </p:nvSpPr>
        <p:spPr>
          <a:xfrm>
            <a:off x="304800" y="2020888"/>
            <a:ext cx="8140700" cy="4213225"/>
          </a:xfrm>
        </p:spPr>
        <p:txBody>
          <a:bodyPr/>
          <a:lstStyle/>
          <a:p>
            <a:pPr lvl="1"/>
            <a:r>
              <a:rPr lang="en-GB" smtClean="0">
                <a:solidFill>
                  <a:srgbClr val="C00000"/>
                </a:solidFill>
                <a:ea typeface="ＭＳ Ｐゴシック" pitchFamily="34" charset="-128"/>
              </a:rPr>
              <a:t>Tiempo	</a:t>
            </a:r>
            <a:r>
              <a:rPr lang="en-GB" smtClean="0">
                <a:ea typeface="ＭＳ Ｐゴシック" pitchFamily="34" charset="-128"/>
              </a:rPr>
              <a:t/>
            </a:r>
            <a:br>
              <a:rPr lang="en-GB" smtClean="0">
                <a:ea typeface="ＭＳ Ｐゴシック" pitchFamily="34" charset="-128"/>
              </a:rPr>
            </a:br>
            <a:endParaRPr lang="en-GB" smtClean="0">
              <a:ea typeface="ＭＳ Ｐゴシック" pitchFamily="34" charset="-128"/>
            </a:endParaRPr>
          </a:p>
          <a:p>
            <a:pPr lvl="1"/>
            <a:r>
              <a:rPr lang="en-GB" smtClean="0">
                <a:solidFill>
                  <a:srgbClr val="C00000"/>
                </a:solidFill>
                <a:ea typeface="ＭＳ Ｐゴシック" pitchFamily="34" charset="-128"/>
              </a:rPr>
              <a:t>Clima</a:t>
            </a:r>
            <a:r>
              <a:rPr lang="en-GB" smtClean="0">
                <a:ea typeface="ＭＳ Ｐゴシック" pitchFamily="34" charset="-128"/>
              </a:rPr>
              <a:t> </a:t>
            </a:r>
            <a:br>
              <a:rPr lang="en-GB" smtClean="0">
                <a:ea typeface="ＭＳ Ｐゴシック" pitchFamily="34" charset="-128"/>
              </a:rPr>
            </a:br>
            <a:r>
              <a:rPr lang="en-GB" smtClean="0">
                <a:ea typeface="ＭＳ Ｐゴシック" pitchFamily="34" charset="-128"/>
              </a:rPr>
              <a:t>	</a:t>
            </a:r>
          </a:p>
          <a:p>
            <a:pPr lvl="1"/>
            <a:r>
              <a:rPr lang="en-GB" smtClean="0">
                <a:solidFill>
                  <a:srgbClr val="C00000"/>
                </a:solidFill>
                <a:ea typeface="ＭＳ Ｐゴシック" pitchFamily="34" charset="-128"/>
              </a:rPr>
              <a:t>Variabilidad climática </a:t>
            </a:r>
            <a:br>
              <a:rPr lang="en-GB" smtClean="0">
                <a:solidFill>
                  <a:srgbClr val="C00000"/>
                </a:solidFill>
                <a:ea typeface="ＭＳ Ｐゴシック" pitchFamily="34" charset="-128"/>
              </a:rPr>
            </a:br>
            <a:endParaRPr lang="en-GB" smtClean="0">
              <a:ea typeface="ＭＳ Ｐゴシック" pitchFamily="34" charset="-128"/>
            </a:endParaRPr>
          </a:p>
          <a:p>
            <a:pPr lvl="1"/>
            <a:r>
              <a:rPr lang="en-GB" smtClean="0">
                <a:solidFill>
                  <a:srgbClr val="C00000"/>
                </a:solidFill>
                <a:ea typeface="ＭＳ Ｐゴシック" pitchFamily="34" charset="-128"/>
              </a:rPr>
              <a:t>Cambio climático 	</a:t>
            </a:r>
            <a:endParaRPr lang="en-GB" smtClean="0">
              <a:ea typeface="ＭＳ Ｐゴシック" pitchFamily="34" charset="-128"/>
            </a:endParaRPr>
          </a:p>
          <a:p>
            <a:pPr marL="0" indent="0">
              <a:buFont typeface="Wingdings" pitchFamily="2" charset="2"/>
              <a:buNone/>
              <a:tabLst>
                <a:tab pos="2190750" algn="l"/>
              </a:tabLst>
            </a:pPr>
            <a:endParaRPr lang="en-GB" smtClean="0">
              <a:ea typeface="ＭＳ Ｐゴシック" pitchFamily="34" charset="-128"/>
            </a:endParaRPr>
          </a:p>
        </p:txBody>
      </p:sp>
      <p:sp>
        <p:nvSpPr>
          <p:cNvPr id="9" name="TextBox 8"/>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sz="quarter"/>
          </p:nvPr>
        </p:nvSpPr>
        <p:spPr>
          <a:xfrm>
            <a:off x="1039813" y="1993900"/>
            <a:ext cx="7034212" cy="1143000"/>
          </a:xfrm>
        </p:spPr>
        <p:txBody>
          <a:bodyPr/>
          <a:lstStyle/>
          <a:p>
            <a:r>
              <a:rPr lang="de-DE" smtClean="0">
                <a:ea typeface="ＭＳ Ｐゴシック" pitchFamily="34" charset="-128"/>
              </a:rPr>
              <a:t>Recapitulación de </a:t>
            </a:r>
            <a:br>
              <a:rPr lang="de-DE" smtClean="0">
                <a:ea typeface="ＭＳ Ｐゴシック" pitchFamily="34" charset="-128"/>
              </a:rPr>
            </a:br>
            <a:r>
              <a:rPr lang="de-DE" smtClean="0">
                <a:ea typeface="ＭＳ Ｐゴシック" pitchFamily="34" charset="-128"/>
              </a:rPr>
              <a:t>los Conceptos Básicos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ea typeface="ＭＳ Ｐゴシック" pitchFamily="34" charset="-128"/>
              </a:rPr>
              <a:t>The greenhouse effect</a:t>
            </a:r>
          </a:p>
        </p:txBody>
      </p:sp>
      <p:sp>
        <p:nvSpPr>
          <p:cNvPr id="4099" name="Content Placeholder 2"/>
          <p:cNvSpPr>
            <a:spLocks noGrp="1"/>
          </p:cNvSpPr>
          <p:nvPr>
            <p:ph idx="1"/>
          </p:nvPr>
        </p:nvSpPr>
        <p:spPr/>
        <p:txBody>
          <a:bodyPr/>
          <a:lstStyle/>
          <a:p>
            <a:pPr lvl="1"/>
            <a:endParaRPr lang="en-US" smtClean="0">
              <a:ea typeface="ＭＳ Ｐゴシック" pitchFamily="34" charset="-128"/>
            </a:endParaRPr>
          </a:p>
        </p:txBody>
      </p:sp>
      <p:sp>
        <p:nvSpPr>
          <p:cNvPr id="10244" name="Rectangle 3"/>
          <p:cNvSpPr>
            <a:spLocks noChangeArrowheads="1"/>
          </p:cNvSpPr>
          <p:nvPr/>
        </p:nvSpPr>
        <p:spPr bwMode="auto">
          <a:xfrm>
            <a:off x="1979613" y="6408738"/>
            <a:ext cx="7164387" cy="231775"/>
          </a:xfrm>
          <a:prstGeom prst="rect">
            <a:avLst/>
          </a:prstGeom>
          <a:noFill/>
          <a:ln w="9525">
            <a:noFill/>
            <a:miter lim="800000"/>
            <a:headEnd/>
            <a:tailEnd/>
          </a:ln>
        </p:spPr>
        <p:txBody>
          <a:bodyPr anchor="ctr">
            <a:spAutoFit/>
          </a:bodyPr>
          <a:lstStyle/>
          <a:p>
            <a:pPr algn="r" eaLnBrk="0" hangingPunct="0"/>
            <a:r>
              <a:rPr lang="es-MX" sz="900" i="1">
                <a:solidFill>
                  <a:srgbClr val="7F7F7F"/>
                </a:solidFill>
              </a:rPr>
              <a:t>Fuente: Cambio Climático 2007. Las Bases de la Ciencia Física. Grupo de Trabajo del IPCC 1. Contribución a  AR4</a:t>
            </a:r>
          </a:p>
        </p:txBody>
      </p:sp>
      <p:grpSp>
        <p:nvGrpSpPr>
          <p:cNvPr id="10245" name="Group 18"/>
          <p:cNvGrpSpPr>
            <a:grpSpLocks/>
          </p:cNvGrpSpPr>
          <p:nvPr/>
        </p:nvGrpSpPr>
        <p:grpSpPr bwMode="auto">
          <a:xfrm>
            <a:off x="0" y="765175"/>
            <a:ext cx="9144000" cy="5688013"/>
            <a:chOff x="0" y="765175"/>
            <a:chExt cx="9144000" cy="5688013"/>
          </a:xfrm>
        </p:grpSpPr>
        <p:pic>
          <p:nvPicPr>
            <p:cNvPr id="10247" name="Picture 4"/>
            <p:cNvPicPr>
              <a:picLocks noChangeAspect="1" noChangeArrowheads="1"/>
            </p:cNvPicPr>
            <p:nvPr/>
          </p:nvPicPr>
          <p:blipFill>
            <a:blip r:embed="rId3" cstate="print"/>
            <a:srcRect l="10625" t="4283" r="9045" b="12849"/>
            <a:stretch>
              <a:fillRect/>
            </a:stretch>
          </p:blipFill>
          <p:spPr bwMode="auto">
            <a:xfrm>
              <a:off x="0" y="765175"/>
              <a:ext cx="9144000" cy="5688013"/>
            </a:xfrm>
            <a:prstGeom prst="rect">
              <a:avLst/>
            </a:prstGeom>
            <a:noFill/>
            <a:ln w="9525">
              <a:noFill/>
              <a:miter lim="800000"/>
              <a:headEnd/>
              <a:tailEnd/>
            </a:ln>
          </p:spPr>
        </p:pic>
        <p:sp>
          <p:nvSpPr>
            <p:cNvPr id="10248" name="1 CuadroTexto"/>
            <p:cNvSpPr txBox="1">
              <a:spLocks noChangeArrowheads="1"/>
            </p:cNvSpPr>
            <p:nvPr/>
          </p:nvSpPr>
          <p:spPr bwMode="auto">
            <a:xfrm>
              <a:off x="403225" y="1379538"/>
              <a:ext cx="2589213" cy="522287"/>
            </a:xfrm>
            <a:prstGeom prst="rect">
              <a:avLst/>
            </a:prstGeom>
            <a:solidFill>
              <a:srgbClr val="22286E"/>
            </a:solidFill>
            <a:ln w="9525">
              <a:noFill/>
              <a:miter lim="800000"/>
              <a:headEnd/>
              <a:tailEnd/>
            </a:ln>
          </p:spPr>
          <p:txBody>
            <a:bodyPr>
              <a:spAutoFit/>
            </a:bodyPr>
            <a:lstStyle/>
            <a:p>
              <a:r>
                <a:rPr lang="es-MX" sz="1400">
                  <a:solidFill>
                    <a:srgbClr val="FFFF00"/>
                  </a:solidFill>
                </a:rPr>
                <a:t>La radiación solar impulsa al sistema climático</a:t>
              </a:r>
            </a:p>
          </p:txBody>
        </p:sp>
        <p:sp>
          <p:nvSpPr>
            <p:cNvPr id="10249" name="6 CuadroTexto"/>
            <p:cNvSpPr txBox="1">
              <a:spLocks noChangeArrowheads="1"/>
            </p:cNvSpPr>
            <p:nvPr/>
          </p:nvSpPr>
          <p:spPr bwMode="auto">
            <a:xfrm>
              <a:off x="119063" y="2613025"/>
              <a:ext cx="2041525" cy="954088"/>
            </a:xfrm>
            <a:prstGeom prst="rect">
              <a:avLst/>
            </a:prstGeom>
            <a:solidFill>
              <a:srgbClr val="0A4A82"/>
            </a:solidFill>
            <a:ln w="9525">
              <a:noFill/>
              <a:miter lim="800000"/>
              <a:headEnd/>
              <a:tailEnd/>
            </a:ln>
          </p:spPr>
          <p:txBody>
            <a:bodyPr>
              <a:spAutoFit/>
            </a:bodyPr>
            <a:lstStyle/>
            <a:p>
              <a:r>
                <a:rPr lang="es-MX" sz="1400">
                  <a:solidFill>
                    <a:srgbClr val="FFFF00"/>
                  </a:solidFill>
                </a:rPr>
                <a:t>La Tierra y la atmósfera reflejan cierta cantidad de radiación solar</a:t>
              </a:r>
            </a:p>
          </p:txBody>
        </p:sp>
        <p:sp>
          <p:nvSpPr>
            <p:cNvPr id="10250" name="7 CuadroTexto"/>
            <p:cNvSpPr txBox="1">
              <a:spLocks noChangeArrowheads="1"/>
            </p:cNvSpPr>
            <p:nvPr/>
          </p:nvSpPr>
          <p:spPr bwMode="auto">
            <a:xfrm>
              <a:off x="3562350" y="1492250"/>
              <a:ext cx="747713" cy="368300"/>
            </a:xfrm>
            <a:prstGeom prst="rect">
              <a:avLst/>
            </a:prstGeom>
            <a:solidFill>
              <a:srgbClr val="FFFF00"/>
            </a:solidFill>
            <a:ln w="9525">
              <a:noFill/>
              <a:miter lim="800000"/>
              <a:headEnd/>
              <a:tailEnd/>
            </a:ln>
          </p:spPr>
          <p:txBody>
            <a:bodyPr>
              <a:spAutoFit/>
            </a:bodyPr>
            <a:lstStyle/>
            <a:p>
              <a:pPr algn="ctr"/>
              <a:r>
                <a:rPr lang="es-MX" sz="1800">
                  <a:solidFill>
                    <a:schemeClr val="tx1"/>
                  </a:solidFill>
                </a:rPr>
                <a:t>Sol</a:t>
              </a:r>
            </a:p>
          </p:txBody>
        </p:sp>
        <p:sp>
          <p:nvSpPr>
            <p:cNvPr id="10251" name="2 CuadroTexto"/>
            <p:cNvSpPr txBox="1">
              <a:spLocks noChangeArrowheads="1"/>
            </p:cNvSpPr>
            <p:nvPr/>
          </p:nvSpPr>
          <p:spPr bwMode="auto">
            <a:xfrm>
              <a:off x="5094288" y="806450"/>
              <a:ext cx="3859212" cy="477838"/>
            </a:xfrm>
            <a:prstGeom prst="rect">
              <a:avLst/>
            </a:prstGeom>
            <a:solidFill>
              <a:srgbClr val="22286E"/>
            </a:solidFill>
            <a:ln w="9525">
              <a:noFill/>
              <a:miter lim="800000"/>
              <a:headEnd/>
              <a:tailEnd/>
            </a:ln>
          </p:spPr>
          <p:txBody>
            <a:bodyPr>
              <a:spAutoFit/>
            </a:bodyPr>
            <a:lstStyle/>
            <a:p>
              <a:pPr algn="r"/>
              <a:r>
                <a:rPr lang="es-MX" sz="2500">
                  <a:solidFill>
                    <a:srgbClr val="FF6600"/>
                  </a:solidFill>
                </a:rPr>
                <a:t>El Efecto Invernadero</a:t>
              </a:r>
            </a:p>
          </p:txBody>
        </p:sp>
        <p:sp>
          <p:nvSpPr>
            <p:cNvPr id="2" name="4 CuadroTexto"/>
            <p:cNvSpPr txBox="1">
              <a:spLocks noChangeArrowheads="1"/>
            </p:cNvSpPr>
            <p:nvPr/>
          </p:nvSpPr>
          <p:spPr bwMode="auto">
            <a:xfrm>
              <a:off x="6424613" y="1335088"/>
              <a:ext cx="2528887" cy="2016125"/>
            </a:xfrm>
            <a:prstGeom prst="rect">
              <a:avLst/>
            </a:prstGeom>
            <a:gradFill flip="none" rotWithShape="1">
              <a:gsLst>
                <a:gs pos="74000">
                  <a:srgbClr val="22286E"/>
                </a:gs>
                <a:gs pos="100000">
                  <a:schemeClr val="accent1">
                    <a:lumMod val="50000"/>
                  </a:schemeClr>
                </a:gs>
              </a:gsLst>
              <a:lin ang="5400000" scaled="0"/>
              <a:tileRect/>
            </a:gradFill>
            <a:ln w="9525">
              <a:noFill/>
              <a:miter lim="800000"/>
              <a:headEnd/>
              <a:tailEnd/>
            </a:ln>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MX" sz="1200" smtClean="0">
                  <a:solidFill>
                    <a:srgbClr val="FF6600"/>
                  </a:solidFill>
                </a:rPr>
                <a:t>Parte de la radiación infrarroja pasa a través de la atmósfera, pero la mayoría es absorbida y re-emitida en todas direcciones por las moléculas de gases de efecto invernadero y las nubes. El efecto de esto sirve para calentar la superficie de la Tierra y la atmósfera inferior.</a:t>
              </a:r>
            </a:p>
          </p:txBody>
        </p:sp>
        <p:sp>
          <p:nvSpPr>
            <p:cNvPr id="10253" name="5 CuadroTexto"/>
            <p:cNvSpPr txBox="1">
              <a:spLocks noChangeArrowheads="1"/>
            </p:cNvSpPr>
            <p:nvPr/>
          </p:nvSpPr>
          <p:spPr bwMode="auto">
            <a:xfrm rot="465359">
              <a:off x="4468813" y="4876800"/>
              <a:ext cx="1382712" cy="430213"/>
            </a:xfrm>
            <a:prstGeom prst="rect">
              <a:avLst/>
            </a:prstGeom>
            <a:solidFill>
              <a:srgbClr val="374F34"/>
            </a:solidFill>
            <a:ln w="9525">
              <a:noFill/>
              <a:miter lim="800000"/>
              <a:headEnd/>
              <a:tailEnd/>
            </a:ln>
          </p:spPr>
          <p:txBody>
            <a:bodyPr anchor="ctr">
              <a:spAutoFit/>
            </a:bodyPr>
            <a:lstStyle/>
            <a:p>
              <a:r>
                <a:rPr lang="es-MX">
                  <a:solidFill>
                    <a:schemeClr val="tx1"/>
                  </a:solidFill>
                </a:rPr>
                <a:t>TIERRA</a:t>
              </a:r>
            </a:p>
          </p:txBody>
        </p:sp>
        <p:sp>
          <p:nvSpPr>
            <p:cNvPr id="10254" name="8 CuadroTexto"/>
            <p:cNvSpPr txBox="1">
              <a:spLocks noChangeArrowheads="1"/>
            </p:cNvSpPr>
            <p:nvPr/>
          </p:nvSpPr>
          <p:spPr bwMode="auto">
            <a:xfrm>
              <a:off x="1979613" y="5295900"/>
              <a:ext cx="2592387" cy="769938"/>
            </a:xfrm>
            <a:prstGeom prst="rect">
              <a:avLst/>
            </a:prstGeom>
            <a:solidFill>
              <a:srgbClr val="374F34"/>
            </a:solidFill>
            <a:ln w="9525">
              <a:noFill/>
              <a:miter lim="800000"/>
              <a:headEnd/>
              <a:tailEnd/>
            </a:ln>
          </p:spPr>
          <p:txBody>
            <a:bodyPr anchor="ctr">
              <a:spAutoFit/>
            </a:bodyPr>
            <a:lstStyle/>
            <a:p>
              <a:pPr algn="ctr"/>
              <a:r>
                <a:rPr lang="es-MX" sz="1100">
                  <a:solidFill>
                    <a:schemeClr val="bg1"/>
                  </a:solidFill>
                </a:rPr>
                <a:t>Además de calentarla, aproximadamente la mitad de la radiación solar es absorbida por la superficie de la Tierra</a:t>
              </a:r>
            </a:p>
          </p:txBody>
        </p:sp>
        <p:sp>
          <p:nvSpPr>
            <p:cNvPr id="10255" name="9 CuadroTexto"/>
            <p:cNvSpPr txBox="1">
              <a:spLocks noChangeArrowheads="1"/>
            </p:cNvSpPr>
            <p:nvPr/>
          </p:nvSpPr>
          <p:spPr bwMode="auto">
            <a:xfrm>
              <a:off x="4970463" y="5694363"/>
              <a:ext cx="2030412" cy="600075"/>
            </a:xfrm>
            <a:prstGeom prst="rect">
              <a:avLst/>
            </a:prstGeom>
            <a:solidFill>
              <a:srgbClr val="374F34"/>
            </a:solidFill>
            <a:ln w="9525">
              <a:noFill/>
              <a:miter lim="800000"/>
              <a:headEnd/>
              <a:tailEnd/>
            </a:ln>
          </p:spPr>
          <p:txBody>
            <a:bodyPr>
              <a:spAutoFit/>
            </a:bodyPr>
            <a:lstStyle/>
            <a:p>
              <a:r>
                <a:rPr lang="es-MX" sz="1100">
                  <a:solidFill>
                    <a:schemeClr val="bg1"/>
                  </a:solidFill>
                </a:rPr>
                <a:t>La superficie de la Tierra emite la radiación infrarroja</a:t>
              </a:r>
            </a:p>
            <a:p>
              <a:endParaRPr lang="es-MX" sz="1100">
                <a:solidFill>
                  <a:schemeClr val="bg1"/>
                </a:solidFill>
              </a:endParaRPr>
            </a:p>
          </p:txBody>
        </p:sp>
        <p:sp>
          <p:nvSpPr>
            <p:cNvPr id="11" name="10 CuadroTexto"/>
            <p:cNvSpPr txBox="1"/>
            <p:nvPr/>
          </p:nvSpPr>
          <p:spPr>
            <a:xfrm rot="460879">
              <a:off x="5111750" y="4225925"/>
              <a:ext cx="546100" cy="430213"/>
            </a:xfrm>
            <a:prstGeom prst="rect">
              <a:avLst/>
            </a:prstGeom>
            <a:solidFill>
              <a:schemeClr val="accent1">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mtClean="0">
                  <a:solidFill>
                    <a:schemeClr val="bg1"/>
                  </a:solidFill>
                </a:rPr>
                <a:t>FE</a:t>
              </a:r>
            </a:p>
          </p:txBody>
        </p:sp>
        <p:sp>
          <p:nvSpPr>
            <p:cNvPr id="15" name="14 CuadroTexto"/>
            <p:cNvSpPr txBox="1"/>
            <p:nvPr/>
          </p:nvSpPr>
          <p:spPr>
            <a:xfrm rot="21329655">
              <a:off x="3795713" y="4197350"/>
              <a:ext cx="546100" cy="430213"/>
            </a:xfrm>
            <a:prstGeom prst="rect">
              <a:avLst/>
            </a:prstGeom>
            <a:solidFill>
              <a:schemeClr val="accent1">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mtClean="0">
                  <a:solidFill>
                    <a:schemeClr val="bg1"/>
                  </a:solidFill>
                </a:rPr>
                <a:t>AT</a:t>
              </a:r>
            </a:p>
          </p:txBody>
        </p:sp>
        <p:sp>
          <p:nvSpPr>
            <p:cNvPr id="16" name="15 CuadroTexto"/>
            <p:cNvSpPr txBox="1"/>
            <p:nvPr/>
          </p:nvSpPr>
          <p:spPr>
            <a:xfrm>
              <a:off x="4289425" y="4184650"/>
              <a:ext cx="854075" cy="431800"/>
            </a:xfrm>
            <a:prstGeom prst="rect">
              <a:avLst/>
            </a:prstGeom>
            <a:solidFill>
              <a:schemeClr val="accent1">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mtClean="0">
                  <a:solidFill>
                    <a:schemeClr val="bg1"/>
                  </a:solidFill>
                </a:rPr>
                <a:t>MOS</a:t>
              </a:r>
            </a:p>
          </p:txBody>
        </p:sp>
        <p:sp>
          <p:nvSpPr>
            <p:cNvPr id="17" name="16 CuadroTexto"/>
            <p:cNvSpPr txBox="1"/>
            <p:nvPr/>
          </p:nvSpPr>
          <p:spPr>
            <a:xfrm rot="718357">
              <a:off x="5624513" y="4349750"/>
              <a:ext cx="882650" cy="430213"/>
            </a:xfrm>
            <a:prstGeom prst="rect">
              <a:avLst/>
            </a:prstGeom>
            <a:solidFill>
              <a:schemeClr val="accent1">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mtClean="0">
                  <a:solidFill>
                    <a:schemeClr val="bg1"/>
                  </a:solidFill>
                </a:rPr>
                <a:t>RA</a:t>
              </a:r>
            </a:p>
          </p:txBody>
        </p:sp>
      </p:grpSp>
      <p:sp>
        <p:nvSpPr>
          <p:cNvPr id="18" name="TextBox 17"/>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2720975" y="6408738"/>
            <a:ext cx="6423025" cy="230187"/>
          </a:xfrm>
          <a:prstGeom prst="rect">
            <a:avLst/>
          </a:prstGeom>
          <a:noFill/>
          <a:ln w="9525">
            <a:noFill/>
            <a:miter lim="800000"/>
            <a:headEnd/>
            <a:tailEnd/>
          </a:ln>
        </p:spPr>
        <p:txBody>
          <a:bodyPr anchor="ctr">
            <a:spAutoFit/>
          </a:bodyPr>
          <a:lstStyle/>
          <a:p>
            <a:pPr algn="r" eaLnBrk="0" hangingPunct="0"/>
            <a:r>
              <a:rPr lang="en-GB" sz="900" i="1">
                <a:solidFill>
                  <a:srgbClr val="7F7F7F"/>
                </a:solidFill>
              </a:rPr>
              <a:t>Fuente:  IPCC. 2001</a:t>
            </a:r>
          </a:p>
        </p:txBody>
      </p:sp>
      <p:grpSp>
        <p:nvGrpSpPr>
          <p:cNvPr id="11267" name="Group 21"/>
          <p:cNvGrpSpPr>
            <a:grpSpLocks/>
          </p:cNvGrpSpPr>
          <p:nvPr/>
        </p:nvGrpSpPr>
        <p:grpSpPr bwMode="auto">
          <a:xfrm>
            <a:off x="1239838" y="1320800"/>
            <a:ext cx="6989762" cy="4610100"/>
            <a:chOff x="1239838" y="1320800"/>
            <a:chExt cx="6989762" cy="4610100"/>
          </a:xfrm>
        </p:grpSpPr>
        <p:pic>
          <p:nvPicPr>
            <p:cNvPr id="11269" name="Picture 6"/>
            <p:cNvPicPr>
              <a:picLocks noChangeAspect="1"/>
            </p:cNvPicPr>
            <p:nvPr/>
          </p:nvPicPr>
          <p:blipFill>
            <a:blip r:embed="rId3" cstate="print"/>
            <a:srcRect/>
            <a:stretch>
              <a:fillRect/>
            </a:stretch>
          </p:blipFill>
          <p:spPr bwMode="auto">
            <a:xfrm>
              <a:off x="1239838" y="1320800"/>
              <a:ext cx="6975475" cy="4610100"/>
            </a:xfrm>
            <a:prstGeom prst="rect">
              <a:avLst/>
            </a:prstGeom>
            <a:noFill/>
            <a:ln w="9525">
              <a:noFill/>
              <a:miter lim="800000"/>
              <a:headEnd/>
              <a:tailEnd/>
            </a:ln>
          </p:spPr>
        </p:pic>
        <p:sp>
          <p:nvSpPr>
            <p:cNvPr id="11270" name="3 CuadroTexto"/>
            <p:cNvSpPr txBox="1">
              <a:spLocks noChangeArrowheads="1"/>
            </p:cNvSpPr>
            <p:nvPr/>
          </p:nvSpPr>
          <p:spPr bwMode="auto">
            <a:xfrm>
              <a:off x="1804988" y="1377950"/>
              <a:ext cx="1401762" cy="600075"/>
            </a:xfrm>
            <a:prstGeom prst="rect">
              <a:avLst/>
            </a:prstGeom>
            <a:noFill/>
            <a:ln w="9525">
              <a:noFill/>
              <a:miter lim="800000"/>
              <a:headEnd/>
              <a:tailEnd/>
            </a:ln>
          </p:spPr>
          <p:txBody>
            <a:bodyPr>
              <a:spAutoFit/>
            </a:bodyPr>
            <a:lstStyle/>
            <a:p>
              <a:r>
                <a:rPr lang="es-MX" sz="1100">
                  <a:solidFill>
                    <a:schemeClr val="tx1"/>
                  </a:solidFill>
                </a:rPr>
                <a:t>Radiación Solar Reflejada </a:t>
              </a:r>
            </a:p>
            <a:p>
              <a:r>
                <a:rPr lang="es-MX" sz="1100">
                  <a:solidFill>
                    <a:schemeClr val="tx1"/>
                  </a:solidFill>
                </a:rPr>
                <a:t>107 Wm</a:t>
              </a:r>
              <a:r>
                <a:rPr lang="es-MX" sz="900">
                  <a:solidFill>
                    <a:schemeClr val="tx1"/>
                  </a:solidFill>
                </a:rPr>
                <a:t>-2</a:t>
              </a:r>
              <a:endParaRPr lang="es-MX" sz="1100">
                <a:solidFill>
                  <a:schemeClr val="tx1"/>
                </a:solidFill>
              </a:endParaRPr>
            </a:p>
          </p:txBody>
        </p:sp>
        <p:sp>
          <p:nvSpPr>
            <p:cNvPr id="11271" name="4 CuadroTexto"/>
            <p:cNvSpPr txBox="1">
              <a:spLocks noChangeArrowheads="1"/>
            </p:cNvSpPr>
            <p:nvPr/>
          </p:nvSpPr>
          <p:spPr bwMode="auto">
            <a:xfrm>
              <a:off x="1871663" y="2212975"/>
              <a:ext cx="1401762" cy="600075"/>
            </a:xfrm>
            <a:prstGeom prst="rect">
              <a:avLst/>
            </a:prstGeom>
            <a:noFill/>
            <a:ln w="9525">
              <a:noFill/>
              <a:miter lim="800000"/>
              <a:headEnd/>
              <a:tailEnd/>
            </a:ln>
          </p:spPr>
          <p:txBody>
            <a:bodyPr>
              <a:spAutoFit/>
            </a:bodyPr>
            <a:lstStyle/>
            <a:p>
              <a:pPr algn="ctr"/>
              <a:r>
                <a:rPr lang="es-MX" sz="1100">
                  <a:solidFill>
                    <a:schemeClr val="tx1"/>
                  </a:solidFill>
                </a:rPr>
                <a:t>Reflejada por las Nubes, Aerosoles y la Atmósfera</a:t>
              </a:r>
            </a:p>
          </p:txBody>
        </p:sp>
        <p:sp>
          <p:nvSpPr>
            <p:cNvPr id="11272" name="5 CuadroTexto"/>
            <p:cNvSpPr txBox="1">
              <a:spLocks noChangeArrowheads="1"/>
            </p:cNvSpPr>
            <p:nvPr/>
          </p:nvSpPr>
          <p:spPr bwMode="auto">
            <a:xfrm>
              <a:off x="4548188" y="1463675"/>
              <a:ext cx="1060450" cy="600075"/>
            </a:xfrm>
            <a:prstGeom prst="rect">
              <a:avLst/>
            </a:prstGeom>
            <a:noFill/>
            <a:ln w="9525">
              <a:noFill/>
              <a:miter lim="800000"/>
              <a:headEnd/>
              <a:tailEnd/>
            </a:ln>
          </p:spPr>
          <p:txBody>
            <a:bodyPr>
              <a:spAutoFit/>
            </a:bodyPr>
            <a:lstStyle/>
            <a:p>
              <a:pPr algn="ctr"/>
              <a:r>
                <a:rPr lang="es-MX" sz="1100">
                  <a:solidFill>
                    <a:schemeClr val="tx1"/>
                  </a:solidFill>
                </a:rPr>
                <a:t>Radiación Solar Entrante 342 Wm</a:t>
              </a:r>
              <a:r>
                <a:rPr lang="es-MX" sz="1000">
                  <a:solidFill>
                    <a:schemeClr val="tx1"/>
                  </a:solidFill>
                </a:rPr>
                <a:t>-2</a:t>
              </a:r>
              <a:endParaRPr lang="es-MX" sz="1100">
                <a:solidFill>
                  <a:schemeClr val="tx1"/>
                </a:solidFill>
              </a:endParaRPr>
            </a:p>
          </p:txBody>
        </p:sp>
        <p:sp>
          <p:nvSpPr>
            <p:cNvPr id="11273" name="6 CuadroTexto"/>
            <p:cNvSpPr txBox="1">
              <a:spLocks noChangeArrowheads="1"/>
            </p:cNvSpPr>
            <p:nvPr/>
          </p:nvSpPr>
          <p:spPr bwMode="auto">
            <a:xfrm>
              <a:off x="4900613" y="2608263"/>
              <a:ext cx="1073150" cy="430212"/>
            </a:xfrm>
            <a:prstGeom prst="rect">
              <a:avLst/>
            </a:prstGeom>
            <a:noFill/>
            <a:ln w="9525">
              <a:noFill/>
              <a:miter lim="800000"/>
              <a:headEnd/>
              <a:tailEnd/>
            </a:ln>
          </p:spPr>
          <p:txBody>
            <a:bodyPr>
              <a:spAutoFit/>
            </a:bodyPr>
            <a:lstStyle/>
            <a:p>
              <a:pPr algn="ctr"/>
              <a:r>
                <a:rPr lang="es-MX" sz="1100">
                  <a:solidFill>
                    <a:schemeClr val="tx1"/>
                  </a:solidFill>
                </a:rPr>
                <a:t>Emitido por la atmósfera</a:t>
              </a:r>
            </a:p>
          </p:txBody>
        </p:sp>
        <p:sp>
          <p:nvSpPr>
            <p:cNvPr id="11274" name="7 CuadroTexto"/>
            <p:cNvSpPr txBox="1">
              <a:spLocks noChangeArrowheads="1"/>
            </p:cNvSpPr>
            <p:nvPr/>
          </p:nvSpPr>
          <p:spPr bwMode="auto">
            <a:xfrm>
              <a:off x="4468813" y="3133725"/>
              <a:ext cx="1073150" cy="431800"/>
            </a:xfrm>
            <a:prstGeom prst="rect">
              <a:avLst/>
            </a:prstGeom>
            <a:noFill/>
            <a:ln w="9525">
              <a:noFill/>
              <a:miter lim="800000"/>
              <a:headEnd/>
              <a:tailEnd/>
            </a:ln>
          </p:spPr>
          <p:txBody>
            <a:bodyPr>
              <a:spAutoFit/>
            </a:bodyPr>
            <a:lstStyle/>
            <a:p>
              <a:pPr algn="ctr"/>
              <a:r>
                <a:rPr lang="es-MX" sz="1100">
                  <a:solidFill>
                    <a:schemeClr val="tx1"/>
                  </a:solidFill>
                </a:rPr>
                <a:t>Absorbido por la atmósfera</a:t>
              </a:r>
            </a:p>
          </p:txBody>
        </p:sp>
        <p:sp>
          <p:nvSpPr>
            <p:cNvPr id="11275" name="8 CuadroTexto"/>
            <p:cNvSpPr txBox="1">
              <a:spLocks noChangeArrowheads="1"/>
            </p:cNvSpPr>
            <p:nvPr/>
          </p:nvSpPr>
          <p:spPr bwMode="auto">
            <a:xfrm>
              <a:off x="4803775" y="3724275"/>
              <a:ext cx="695325" cy="431800"/>
            </a:xfrm>
            <a:prstGeom prst="rect">
              <a:avLst/>
            </a:prstGeom>
            <a:noFill/>
            <a:ln w="9525">
              <a:noFill/>
              <a:miter lim="800000"/>
              <a:headEnd/>
              <a:tailEnd/>
            </a:ln>
          </p:spPr>
          <p:txBody>
            <a:bodyPr>
              <a:spAutoFit/>
            </a:bodyPr>
            <a:lstStyle/>
            <a:p>
              <a:pPr algn="ctr"/>
              <a:r>
                <a:rPr lang="es-MX" sz="1100">
                  <a:solidFill>
                    <a:schemeClr val="tx1"/>
                  </a:solidFill>
                </a:rPr>
                <a:t>Calor latente</a:t>
              </a:r>
            </a:p>
          </p:txBody>
        </p:sp>
        <p:sp>
          <p:nvSpPr>
            <p:cNvPr id="11276" name="9 CuadroTexto"/>
            <p:cNvSpPr txBox="1">
              <a:spLocks noChangeArrowheads="1"/>
            </p:cNvSpPr>
            <p:nvPr/>
          </p:nvSpPr>
          <p:spPr bwMode="auto">
            <a:xfrm>
              <a:off x="2109788" y="4225925"/>
              <a:ext cx="1023937" cy="600075"/>
            </a:xfrm>
            <a:prstGeom prst="rect">
              <a:avLst/>
            </a:prstGeom>
            <a:noFill/>
            <a:ln w="9525">
              <a:noFill/>
              <a:miter lim="800000"/>
              <a:headEnd/>
              <a:tailEnd/>
            </a:ln>
          </p:spPr>
          <p:txBody>
            <a:bodyPr>
              <a:spAutoFit/>
            </a:bodyPr>
            <a:lstStyle/>
            <a:p>
              <a:pPr algn="ctr"/>
              <a:r>
                <a:rPr lang="es-MX" sz="1100">
                  <a:solidFill>
                    <a:schemeClr val="tx1"/>
                  </a:solidFill>
                </a:rPr>
                <a:t>Reflejado por la superficie</a:t>
              </a:r>
            </a:p>
            <a:p>
              <a:pPr algn="ctr"/>
              <a:r>
                <a:rPr lang="es-MX" sz="1100">
                  <a:solidFill>
                    <a:schemeClr val="tx1"/>
                  </a:solidFill>
                </a:rPr>
                <a:t>30</a:t>
              </a:r>
            </a:p>
          </p:txBody>
        </p:sp>
        <p:sp>
          <p:nvSpPr>
            <p:cNvPr id="11277" name="10 CuadroTexto"/>
            <p:cNvSpPr txBox="1">
              <a:spLocks noChangeArrowheads="1"/>
            </p:cNvSpPr>
            <p:nvPr/>
          </p:nvSpPr>
          <p:spPr bwMode="auto">
            <a:xfrm>
              <a:off x="2560638" y="5370513"/>
              <a:ext cx="1230312" cy="430212"/>
            </a:xfrm>
            <a:prstGeom prst="rect">
              <a:avLst/>
            </a:prstGeom>
            <a:noFill/>
            <a:ln w="9525">
              <a:noFill/>
              <a:miter lim="800000"/>
              <a:headEnd/>
              <a:tailEnd/>
            </a:ln>
          </p:spPr>
          <p:txBody>
            <a:bodyPr>
              <a:spAutoFit/>
            </a:bodyPr>
            <a:lstStyle/>
            <a:p>
              <a:pPr algn="ctr"/>
              <a:r>
                <a:rPr lang="es-MX" sz="1100">
                  <a:solidFill>
                    <a:schemeClr val="tx1"/>
                  </a:solidFill>
                </a:rPr>
                <a:t>Absorbido por la superficie</a:t>
              </a:r>
            </a:p>
          </p:txBody>
        </p:sp>
        <p:sp>
          <p:nvSpPr>
            <p:cNvPr id="11278" name="11 CuadroTexto"/>
            <p:cNvSpPr txBox="1">
              <a:spLocks noChangeArrowheads="1"/>
            </p:cNvSpPr>
            <p:nvPr/>
          </p:nvSpPr>
          <p:spPr bwMode="auto">
            <a:xfrm>
              <a:off x="3810000" y="5357813"/>
              <a:ext cx="871538" cy="268287"/>
            </a:xfrm>
            <a:prstGeom prst="rect">
              <a:avLst/>
            </a:prstGeom>
            <a:noFill/>
            <a:ln w="9525">
              <a:noFill/>
              <a:miter lim="800000"/>
              <a:headEnd/>
              <a:tailEnd/>
            </a:ln>
          </p:spPr>
          <p:txBody>
            <a:bodyPr>
              <a:spAutoFit/>
            </a:bodyPr>
            <a:lstStyle/>
            <a:p>
              <a:pPr algn="ctr"/>
              <a:r>
                <a:rPr lang="es-MX" sz="1100">
                  <a:solidFill>
                    <a:schemeClr val="tx1"/>
                  </a:solidFill>
                </a:rPr>
                <a:t>Termales</a:t>
              </a:r>
            </a:p>
          </p:txBody>
        </p:sp>
        <p:sp>
          <p:nvSpPr>
            <p:cNvPr id="11279" name="12 CuadroTexto"/>
            <p:cNvSpPr txBox="1">
              <a:spLocks noChangeArrowheads="1"/>
            </p:cNvSpPr>
            <p:nvPr/>
          </p:nvSpPr>
          <p:spPr bwMode="auto">
            <a:xfrm>
              <a:off x="4479925" y="5346700"/>
              <a:ext cx="1146175" cy="430213"/>
            </a:xfrm>
            <a:prstGeom prst="rect">
              <a:avLst/>
            </a:prstGeom>
            <a:noFill/>
            <a:ln w="9525">
              <a:noFill/>
              <a:miter lim="800000"/>
              <a:headEnd/>
              <a:tailEnd/>
            </a:ln>
          </p:spPr>
          <p:txBody>
            <a:bodyPr>
              <a:spAutoFit/>
            </a:bodyPr>
            <a:lstStyle/>
            <a:p>
              <a:pPr algn="ctr"/>
              <a:r>
                <a:rPr lang="es-MX" sz="1100">
                  <a:solidFill>
                    <a:schemeClr val="tx1"/>
                  </a:solidFill>
                </a:rPr>
                <a:t>Evapo-transpiración</a:t>
              </a:r>
            </a:p>
          </p:txBody>
        </p:sp>
        <p:sp>
          <p:nvSpPr>
            <p:cNvPr id="11280" name="13 CuadroTexto"/>
            <p:cNvSpPr txBox="1">
              <a:spLocks noChangeArrowheads="1"/>
            </p:cNvSpPr>
            <p:nvPr/>
          </p:nvSpPr>
          <p:spPr bwMode="auto">
            <a:xfrm>
              <a:off x="5430838" y="5053013"/>
              <a:ext cx="909637" cy="600075"/>
            </a:xfrm>
            <a:prstGeom prst="rect">
              <a:avLst/>
            </a:prstGeom>
            <a:noFill/>
            <a:ln w="9525">
              <a:noFill/>
              <a:miter lim="800000"/>
              <a:headEnd/>
              <a:tailEnd/>
            </a:ln>
          </p:spPr>
          <p:txBody>
            <a:bodyPr>
              <a:spAutoFit/>
            </a:bodyPr>
            <a:lstStyle/>
            <a:p>
              <a:pPr algn="ctr"/>
              <a:r>
                <a:rPr lang="es-MX" sz="1100">
                  <a:solidFill>
                    <a:schemeClr val="tx1"/>
                  </a:solidFill>
                </a:rPr>
                <a:t>390</a:t>
              </a:r>
            </a:p>
            <a:p>
              <a:pPr algn="ctr"/>
              <a:r>
                <a:rPr lang="es-MX" sz="1100">
                  <a:solidFill>
                    <a:schemeClr val="tx1"/>
                  </a:solidFill>
                </a:rPr>
                <a:t>Radiación de la Superficie</a:t>
              </a:r>
            </a:p>
          </p:txBody>
        </p:sp>
        <p:sp>
          <p:nvSpPr>
            <p:cNvPr id="11281" name="14 CuadroTexto"/>
            <p:cNvSpPr txBox="1">
              <a:spLocks noChangeArrowheads="1"/>
            </p:cNvSpPr>
            <p:nvPr/>
          </p:nvSpPr>
          <p:spPr bwMode="auto">
            <a:xfrm>
              <a:off x="6013450" y="5200650"/>
              <a:ext cx="1719263" cy="430213"/>
            </a:xfrm>
            <a:prstGeom prst="rect">
              <a:avLst/>
            </a:prstGeom>
            <a:noFill/>
            <a:ln w="9525">
              <a:noFill/>
              <a:miter lim="800000"/>
              <a:headEnd/>
              <a:tailEnd/>
            </a:ln>
          </p:spPr>
          <p:txBody>
            <a:bodyPr>
              <a:spAutoFit/>
            </a:bodyPr>
            <a:lstStyle/>
            <a:p>
              <a:pPr algn="ctr"/>
              <a:r>
                <a:rPr lang="es-MX" sz="1100">
                  <a:solidFill>
                    <a:schemeClr val="tx1"/>
                  </a:solidFill>
                </a:rPr>
                <a:t>324</a:t>
              </a:r>
            </a:p>
            <a:p>
              <a:pPr algn="ctr"/>
              <a:r>
                <a:rPr lang="es-MX" sz="1100">
                  <a:solidFill>
                    <a:schemeClr val="tx1"/>
                  </a:solidFill>
                </a:rPr>
                <a:t>Absorbido por la Superficie</a:t>
              </a:r>
            </a:p>
          </p:txBody>
        </p:sp>
        <p:sp>
          <p:nvSpPr>
            <p:cNvPr id="11282" name="15 CuadroTexto"/>
            <p:cNvSpPr txBox="1">
              <a:spLocks noChangeArrowheads="1"/>
            </p:cNvSpPr>
            <p:nvPr/>
          </p:nvSpPr>
          <p:spPr bwMode="auto">
            <a:xfrm>
              <a:off x="7126288" y="1397000"/>
              <a:ext cx="1060450" cy="768350"/>
            </a:xfrm>
            <a:prstGeom prst="rect">
              <a:avLst/>
            </a:prstGeom>
            <a:noFill/>
            <a:ln w="9525">
              <a:noFill/>
              <a:miter lim="800000"/>
              <a:headEnd/>
              <a:tailEnd/>
            </a:ln>
          </p:spPr>
          <p:txBody>
            <a:bodyPr>
              <a:spAutoFit/>
            </a:bodyPr>
            <a:lstStyle/>
            <a:p>
              <a:pPr algn="ctr"/>
              <a:r>
                <a:rPr lang="es-MX" sz="1100">
                  <a:solidFill>
                    <a:schemeClr val="tx1"/>
                  </a:solidFill>
                </a:rPr>
                <a:t>Radiación saliente de onda larga </a:t>
              </a:r>
            </a:p>
            <a:p>
              <a:pPr algn="ctr"/>
              <a:r>
                <a:rPr lang="es-MX" sz="1100">
                  <a:solidFill>
                    <a:schemeClr val="tx1"/>
                  </a:solidFill>
                </a:rPr>
                <a:t>235 Wm</a:t>
              </a:r>
              <a:r>
                <a:rPr lang="es-MX" sz="900">
                  <a:solidFill>
                    <a:schemeClr val="tx1"/>
                  </a:solidFill>
                </a:rPr>
                <a:t>-2</a:t>
              </a:r>
              <a:endParaRPr lang="es-MX" sz="1100">
                <a:solidFill>
                  <a:schemeClr val="tx1"/>
                </a:solidFill>
              </a:endParaRPr>
            </a:p>
          </p:txBody>
        </p:sp>
        <p:sp>
          <p:nvSpPr>
            <p:cNvPr id="11283" name="17 CuadroTexto"/>
            <p:cNvSpPr txBox="1">
              <a:spLocks noChangeArrowheads="1"/>
            </p:cNvSpPr>
            <p:nvPr/>
          </p:nvSpPr>
          <p:spPr bwMode="auto">
            <a:xfrm>
              <a:off x="6926262" y="2524125"/>
              <a:ext cx="1074737" cy="600075"/>
            </a:xfrm>
            <a:prstGeom prst="rect">
              <a:avLst/>
            </a:prstGeom>
            <a:noFill/>
            <a:ln w="9525">
              <a:noFill/>
              <a:miter lim="800000"/>
              <a:headEnd/>
              <a:tailEnd/>
            </a:ln>
          </p:spPr>
          <p:txBody>
            <a:bodyPr>
              <a:spAutoFit/>
            </a:bodyPr>
            <a:lstStyle/>
            <a:p>
              <a:r>
                <a:rPr lang="es-MX" sz="1100">
                  <a:solidFill>
                    <a:schemeClr val="tx1"/>
                  </a:solidFill>
                </a:rPr>
                <a:t>40 </a:t>
              </a:r>
            </a:p>
            <a:p>
              <a:r>
                <a:rPr lang="es-MX" sz="1100">
                  <a:solidFill>
                    <a:schemeClr val="tx1"/>
                  </a:solidFill>
                </a:rPr>
                <a:t>Ventana Atmosférica</a:t>
              </a:r>
            </a:p>
          </p:txBody>
        </p:sp>
        <p:sp>
          <p:nvSpPr>
            <p:cNvPr id="11284" name="18 CuadroTexto"/>
            <p:cNvSpPr txBox="1">
              <a:spLocks noChangeArrowheads="1"/>
            </p:cNvSpPr>
            <p:nvPr/>
          </p:nvSpPr>
          <p:spPr bwMode="auto">
            <a:xfrm>
              <a:off x="7169150" y="3219450"/>
              <a:ext cx="1060450" cy="600075"/>
            </a:xfrm>
            <a:prstGeom prst="rect">
              <a:avLst/>
            </a:prstGeom>
            <a:noFill/>
            <a:ln w="9525">
              <a:noFill/>
              <a:miter lim="800000"/>
              <a:headEnd/>
              <a:tailEnd/>
            </a:ln>
          </p:spPr>
          <p:txBody>
            <a:bodyPr>
              <a:spAutoFit/>
            </a:bodyPr>
            <a:lstStyle/>
            <a:p>
              <a:pPr algn="ctr"/>
              <a:r>
                <a:rPr lang="es-MX" sz="1100">
                  <a:solidFill>
                    <a:schemeClr val="tx1"/>
                  </a:solidFill>
                </a:rPr>
                <a:t>Gases de Efecto Invernadero</a:t>
              </a:r>
            </a:p>
          </p:txBody>
        </p:sp>
        <p:sp>
          <p:nvSpPr>
            <p:cNvPr id="11285" name="19 CuadroTexto"/>
            <p:cNvSpPr txBox="1">
              <a:spLocks noChangeArrowheads="1"/>
            </p:cNvSpPr>
            <p:nvPr/>
          </p:nvSpPr>
          <p:spPr bwMode="auto">
            <a:xfrm>
              <a:off x="6651625" y="4554538"/>
              <a:ext cx="1060450" cy="430212"/>
            </a:xfrm>
            <a:prstGeom prst="rect">
              <a:avLst/>
            </a:prstGeom>
            <a:noFill/>
            <a:ln w="9525">
              <a:noFill/>
              <a:miter lim="800000"/>
              <a:headEnd/>
              <a:tailEnd/>
            </a:ln>
          </p:spPr>
          <p:txBody>
            <a:bodyPr>
              <a:spAutoFit/>
            </a:bodyPr>
            <a:lstStyle/>
            <a:p>
              <a:pPr algn="ctr"/>
              <a:r>
                <a:rPr lang="es-MX" sz="1100">
                  <a:solidFill>
                    <a:schemeClr val="tx1"/>
                  </a:solidFill>
                </a:rPr>
                <a:t>Radiación  de Retorno</a:t>
              </a:r>
            </a:p>
          </p:txBody>
        </p:sp>
      </p:grpSp>
      <p:sp>
        <p:nvSpPr>
          <p:cNvPr id="21" name="TextBox 20"/>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8</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ea typeface="ＭＳ Ｐゴシック" pitchFamily="34" charset="-128"/>
              </a:rPr>
              <a:t>El ciclo del carbono: Saldos y Flujos</a:t>
            </a:r>
          </a:p>
        </p:txBody>
      </p:sp>
      <p:sp>
        <p:nvSpPr>
          <p:cNvPr id="12291" name="Rectangle 3"/>
          <p:cNvSpPr>
            <a:spLocks noChangeArrowheads="1"/>
          </p:cNvSpPr>
          <p:nvPr/>
        </p:nvSpPr>
        <p:spPr bwMode="auto">
          <a:xfrm>
            <a:off x="2466975" y="6408738"/>
            <a:ext cx="6677025" cy="230187"/>
          </a:xfrm>
          <a:prstGeom prst="rect">
            <a:avLst/>
          </a:prstGeom>
          <a:noFill/>
          <a:ln w="9525">
            <a:noFill/>
            <a:miter lim="800000"/>
            <a:headEnd/>
            <a:tailEnd/>
          </a:ln>
        </p:spPr>
        <p:txBody>
          <a:bodyPr anchor="ctr">
            <a:spAutoFit/>
          </a:bodyPr>
          <a:lstStyle/>
          <a:p>
            <a:pPr algn="r" eaLnBrk="0" hangingPunct="0"/>
            <a:r>
              <a:rPr lang="es-MX" sz="900" i="1">
                <a:solidFill>
                  <a:srgbClr val="7F7F7F"/>
                </a:solidFill>
              </a:rPr>
              <a:t>Fuente: Informe de Desarrollo Mundial. 2010. Enfoque en: La ciencia del cambio climático. Adaptado de IPCC. 2007</a:t>
            </a:r>
          </a:p>
        </p:txBody>
      </p:sp>
      <p:grpSp>
        <p:nvGrpSpPr>
          <p:cNvPr id="12292" name="Group 23"/>
          <p:cNvGrpSpPr>
            <a:grpSpLocks/>
          </p:cNvGrpSpPr>
          <p:nvPr/>
        </p:nvGrpSpPr>
        <p:grpSpPr bwMode="auto">
          <a:xfrm>
            <a:off x="457200" y="1993900"/>
            <a:ext cx="6878638" cy="4303713"/>
            <a:chOff x="457200" y="1993900"/>
            <a:chExt cx="6878638" cy="4303713"/>
          </a:xfrm>
        </p:grpSpPr>
        <p:pic>
          <p:nvPicPr>
            <p:cNvPr id="12294" name="Picture 2" descr="ftp://ftp.worldbank.org/Stephen%20McGroarty/WDR10_figures/WDR10_JPGs/WDR10_FAJPGs/WDR10_BXFA01.jpg"/>
            <p:cNvPicPr>
              <a:picLocks noChangeAspect="1" noChangeArrowheads="1"/>
            </p:cNvPicPr>
            <p:nvPr/>
          </p:nvPicPr>
          <p:blipFill>
            <a:blip r:embed="rId3" cstate="print"/>
            <a:srcRect/>
            <a:stretch>
              <a:fillRect/>
            </a:stretch>
          </p:blipFill>
          <p:spPr bwMode="auto">
            <a:xfrm>
              <a:off x="457200" y="1993900"/>
              <a:ext cx="6878638" cy="4303713"/>
            </a:xfrm>
            <a:prstGeom prst="rect">
              <a:avLst/>
            </a:prstGeom>
            <a:solidFill>
              <a:srgbClr val="7F923A"/>
            </a:solidFill>
            <a:ln w="9525">
              <a:noFill/>
              <a:miter lim="800000"/>
              <a:headEnd/>
              <a:tailEnd/>
            </a:ln>
          </p:spPr>
        </p:pic>
        <p:sp>
          <p:nvSpPr>
            <p:cNvPr id="2" name="1 CuadroTexto"/>
            <p:cNvSpPr txBox="1"/>
            <p:nvPr/>
          </p:nvSpPr>
          <p:spPr>
            <a:xfrm>
              <a:off x="3106738" y="2133600"/>
              <a:ext cx="1581150" cy="276225"/>
            </a:xfrm>
            <a:prstGeom prst="rect">
              <a:avLst/>
            </a:prstGeom>
            <a:solidFill>
              <a:schemeClr val="accent3">
                <a:lumMod val="40000"/>
                <a:lumOff val="60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z="1200" smtClean="0">
                  <a:solidFill>
                    <a:schemeClr val="tx1"/>
                  </a:solidFill>
                </a:rPr>
                <a:t>ATMÓSFERA (824)</a:t>
              </a:r>
            </a:p>
          </p:txBody>
        </p:sp>
        <p:sp>
          <p:nvSpPr>
            <p:cNvPr id="4" name="3 CuadroTexto"/>
            <p:cNvSpPr txBox="1"/>
            <p:nvPr/>
          </p:nvSpPr>
          <p:spPr>
            <a:xfrm>
              <a:off x="457200" y="3124200"/>
              <a:ext cx="1057275" cy="261938"/>
            </a:xfrm>
            <a:prstGeom prst="rect">
              <a:avLst/>
            </a:prstGeom>
            <a:solidFill>
              <a:schemeClr val="accent3">
                <a:lumMod val="40000"/>
                <a:lumOff val="60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defRPr/>
              </a:pPr>
              <a:r>
                <a:rPr lang="es-MX" sz="1100" smtClean="0">
                  <a:solidFill>
                    <a:schemeClr val="tx1"/>
                  </a:solidFill>
                </a:rPr>
                <a:t>Respiración</a:t>
              </a:r>
            </a:p>
          </p:txBody>
        </p:sp>
        <p:sp>
          <p:nvSpPr>
            <p:cNvPr id="9" name="8 CuadroTexto"/>
            <p:cNvSpPr txBox="1"/>
            <p:nvPr/>
          </p:nvSpPr>
          <p:spPr>
            <a:xfrm>
              <a:off x="1371600" y="2776538"/>
              <a:ext cx="1066800" cy="600075"/>
            </a:xfrm>
            <a:prstGeom prst="rect">
              <a:avLst/>
            </a:prstGeom>
            <a:solidFill>
              <a:schemeClr val="accent3">
                <a:lumMod val="40000"/>
                <a:lumOff val="60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MX" sz="1100" smtClean="0">
                  <a:solidFill>
                    <a:schemeClr val="tx1"/>
                  </a:solidFill>
                </a:rPr>
                <a:t>Producción</a:t>
              </a:r>
            </a:p>
            <a:p>
              <a:pPr algn="ctr" eaLnBrk="1" hangingPunct="1">
                <a:defRPr/>
              </a:pPr>
              <a:r>
                <a:rPr lang="es-MX" sz="1100" smtClean="0">
                  <a:solidFill>
                    <a:schemeClr val="tx1"/>
                  </a:solidFill>
                </a:rPr>
                <a:t>Primaria</a:t>
              </a:r>
            </a:p>
            <a:p>
              <a:pPr algn="ctr" eaLnBrk="1" hangingPunct="1">
                <a:defRPr/>
              </a:pPr>
              <a:r>
                <a:rPr lang="es-MX" sz="1100" smtClean="0">
                  <a:solidFill>
                    <a:schemeClr val="tx1"/>
                  </a:solidFill>
                </a:rPr>
                <a:t>Bruta</a:t>
              </a:r>
            </a:p>
          </p:txBody>
        </p:sp>
        <p:sp>
          <p:nvSpPr>
            <p:cNvPr id="10" name="9 CuadroTexto"/>
            <p:cNvSpPr txBox="1"/>
            <p:nvPr/>
          </p:nvSpPr>
          <p:spPr>
            <a:xfrm>
              <a:off x="2352675" y="2486025"/>
              <a:ext cx="1162050" cy="938213"/>
            </a:xfrm>
            <a:prstGeom prst="rect">
              <a:avLst/>
            </a:prstGeom>
            <a:solidFill>
              <a:schemeClr val="accent3">
                <a:lumMod val="40000"/>
                <a:lumOff val="60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MX" sz="1100" dirty="0" smtClean="0">
                  <a:solidFill>
                    <a:schemeClr val="tx1"/>
                  </a:solidFill>
                </a:rPr>
                <a:t>Sumideros</a:t>
              </a:r>
            </a:p>
            <a:p>
              <a:pPr algn="ctr" eaLnBrk="1" hangingPunct="1">
                <a:defRPr/>
              </a:pPr>
              <a:r>
                <a:rPr lang="es-MX" sz="1100" dirty="0" smtClean="0">
                  <a:solidFill>
                    <a:schemeClr val="tx1"/>
                  </a:solidFill>
                </a:rPr>
                <a:t>de tierra y</a:t>
              </a:r>
            </a:p>
            <a:p>
              <a:pPr algn="ctr" eaLnBrk="1" hangingPunct="1">
                <a:defRPr/>
              </a:pPr>
              <a:r>
                <a:rPr lang="es-MX" sz="1100" dirty="0" smtClean="0">
                  <a:solidFill>
                    <a:schemeClr val="tx1"/>
                  </a:solidFill>
                </a:rPr>
                <a:t>emisiones por el cambio de uso de suelo</a:t>
              </a:r>
            </a:p>
          </p:txBody>
        </p:sp>
        <p:sp>
          <p:nvSpPr>
            <p:cNvPr id="11" name="10 CuadroTexto"/>
            <p:cNvSpPr txBox="1"/>
            <p:nvPr/>
          </p:nvSpPr>
          <p:spPr>
            <a:xfrm>
              <a:off x="3600450" y="2911475"/>
              <a:ext cx="1571625" cy="431800"/>
            </a:xfrm>
            <a:prstGeom prst="rect">
              <a:avLst/>
            </a:prstGeom>
            <a:solidFill>
              <a:schemeClr val="accent3">
                <a:lumMod val="40000"/>
                <a:lumOff val="60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MX" sz="1100" smtClean="0">
                  <a:solidFill>
                    <a:schemeClr val="tx1"/>
                  </a:solidFill>
                </a:rPr>
                <a:t>Flujo</a:t>
              </a:r>
            </a:p>
            <a:p>
              <a:pPr algn="ctr" eaLnBrk="1" hangingPunct="1">
                <a:defRPr/>
              </a:pPr>
              <a:r>
                <a:rPr lang="es-MX" sz="1100" smtClean="0">
                  <a:solidFill>
                    <a:schemeClr val="tx1"/>
                  </a:solidFill>
                </a:rPr>
                <a:t>Océano a Atmósfera</a:t>
              </a:r>
            </a:p>
          </p:txBody>
        </p:sp>
        <p:sp>
          <p:nvSpPr>
            <p:cNvPr id="12" name="11 CuadroTexto"/>
            <p:cNvSpPr txBox="1"/>
            <p:nvPr/>
          </p:nvSpPr>
          <p:spPr>
            <a:xfrm>
              <a:off x="5153025" y="2913063"/>
              <a:ext cx="2009775" cy="430212"/>
            </a:xfrm>
            <a:prstGeom prst="rect">
              <a:avLst/>
            </a:prstGeom>
            <a:solidFill>
              <a:schemeClr val="accent3">
                <a:lumMod val="40000"/>
                <a:lumOff val="60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defRPr/>
              </a:pPr>
              <a:r>
                <a:rPr lang="es-MX" sz="1100" smtClean="0">
                  <a:solidFill>
                    <a:schemeClr val="tx1"/>
                  </a:solidFill>
                </a:rPr>
                <a:t>Combustión de combustible fósil</a:t>
              </a:r>
            </a:p>
            <a:p>
              <a:pPr algn="ctr" eaLnBrk="1" hangingPunct="1">
                <a:defRPr/>
              </a:pPr>
              <a:r>
                <a:rPr lang="es-MX" sz="1100" smtClean="0">
                  <a:solidFill>
                    <a:schemeClr val="tx1"/>
                  </a:solidFill>
                </a:rPr>
                <a:t>y procesos industriales</a:t>
              </a:r>
            </a:p>
          </p:txBody>
        </p:sp>
        <p:sp>
          <p:nvSpPr>
            <p:cNvPr id="12301" name="12 CuadroTexto"/>
            <p:cNvSpPr txBox="1">
              <a:spLocks noChangeArrowheads="1"/>
            </p:cNvSpPr>
            <p:nvPr/>
          </p:nvSpPr>
          <p:spPr bwMode="auto">
            <a:xfrm>
              <a:off x="3219450" y="5364163"/>
              <a:ext cx="1571625" cy="261937"/>
            </a:xfrm>
            <a:prstGeom prst="rect">
              <a:avLst/>
            </a:prstGeom>
            <a:solidFill>
              <a:srgbClr val="B7D0CF"/>
            </a:solidFill>
            <a:ln w="9525">
              <a:noFill/>
              <a:miter lim="800000"/>
              <a:headEnd/>
              <a:tailEnd/>
            </a:ln>
          </p:spPr>
          <p:txBody>
            <a:bodyPr>
              <a:spAutoFit/>
            </a:bodyPr>
            <a:lstStyle/>
            <a:p>
              <a:pPr algn="ctr"/>
              <a:r>
                <a:rPr lang="es-MX" sz="1100">
                  <a:solidFill>
                    <a:schemeClr val="tx1"/>
                  </a:solidFill>
                </a:rPr>
                <a:t>OCÉANO (38,000)</a:t>
              </a:r>
            </a:p>
          </p:txBody>
        </p:sp>
        <p:sp>
          <p:nvSpPr>
            <p:cNvPr id="12302" name="13 CuadroTexto"/>
            <p:cNvSpPr txBox="1">
              <a:spLocks noChangeArrowheads="1"/>
            </p:cNvSpPr>
            <p:nvPr/>
          </p:nvSpPr>
          <p:spPr bwMode="auto">
            <a:xfrm>
              <a:off x="485775" y="5781675"/>
              <a:ext cx="2447925" cy="261938"/>
            </a:xfrm>
            <a:prstGeom prst="rect">
              <a:avLst/>
            </a:prstGeom>
            <a:solidFill>
              <a:srgbClr val="7F923A"/>
            </a:solidFill>
            <a:ln w="9525">
              <a:noFill/>
              <a:miter lim="800000"/>
              <a:headEnd/>
              <a:tailEnd/>
            </a:ln>
          </p:spPr>
          <p:txBody>
            <a:bodyPr>
              <a:spAutoFit/>
            </a:bodyPr>
            <a:lstStyle/>
            <a:p>
              <a:r>
                <a:rPr lang="es-MX" sz="1100">
                  <a:solidFill>
                    <a:schemeClr val="tx1"/>
                  </a:solidFill>
                </a:rPr>
                <a:t>VEGETACIÓN Y SUELOS (2,300)</a:t>
              </a:r>
            </a:p>
          </p:txBody>
        </p:sp>
        <p:grpSp>
          <p:nvGrpSpPr>
            <p:cNvPr id="12303" name="Group 22"/>
            <p:cNvGrpSpPr>
              <a:grpSpLocks/>
            </p:cNvGrpSpPr>
            <p:nvPr/>
          </p:nvGrpSpPr>
          <p:grpSpPr bwMode="auto">
            <a:xfrm>
              <a:off x="5422900" y="5308603"/>
              <a:ext cx="1803400" cy="927100"/>
              <a:chOff x="3848100" y="5029200"/>
              <a:chExt cx="1739900" cy="758536"/>
            </a:xfrm>
          </p:grpSpPr>
          <p:sp>
            <p:nvSpPr>
              <p:cNvPr id="20" name="Rectangle 19"/>
              <p:cNvSpPr/>
              <p:nvPr/>
            </p:nvSpPr>
            <p:spPr bwMode="auto">
              <a:xfrm>
                <a:off x="3848100" y="5029198"/>
                <a:ext cx="1739900" cy="758536"/>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r>
                  <a:rPr lang="es-ES_tradnl" sz="1000">
                    <a:solidFill>
                      <a:schemeClr val="tx1"/>
                    </a:solidFill>
                  </a:rPr>
                  <a:t>Carbono (Gt)</a:t>
                </a:r>
              </a:p>
              <a:p>
                <a:pPr eaLnBrk="0" hangingPunct="0">
                  <a:defRPr/>
                </a:pPr>
                <a:r>
                  <a:rPr lang="es-ES_tradnl" sz="1000">
                    <a:solidFill>
                      <a:schemeClr val="tx1"/>
                    </a:solidFill>
                  </a:rPr>
                  <a:t>         Flujo natural</a:t>
                </a:r>
              </a:p>
              <a:p>
                <a:pPr eaLnBrk="0" hangingPunct="0">
                  <a:defRPr/>
                </a:pPr>
                <a:r>
                  <a:rPr lang="es-MX" sz="1000">
                    <a:solidFill>
                      <a:schemeClr val="tx1"/>
                    </a:solidFill>
                  </a:rPr>
                  <a:t>         Flujo antropogénico</a:t>
                </a:r>
              </a:p>
              <a:p>
                <a:pPr eaLnBrk="0" hangingPunct="0">
                  <a:defRPr/>
                </a:pPr>
                <a:r>
                  <a:rPr lang="es-MX" sz="1000">
                    <a:solidFill>
                      <a:schemeClr val="tx1"/>
                    </a:solidFill>
                  </a:rPr>
                  <a:t>       SUMIDERO (carbono      </a:t>
                </a:r>
              </a:p>
              <a:p>
                <a:pPr eaLnBrk="0" hangingPunct="0">
                  <a:defRPr/>
                </a:pPr>
                <a:r>
                  <a:rPr lang="es-MX" sz="1000">
                    <a:solidFill>
                      <a:schemeClr val="tx1"/>
                    </a:solidFill>
                  </a:rPr>
                  <a:t>           almacenado)</a:t>
                </a:r>
              </a:p>
              <a:p>
                <a:pPr eaLnBrk="0" hangingPunct="0">
                  <a:defRPr/>
                </a:pPr>
                <a:endParaRPr lang="es-MX" sz="1000">
                  <a:solidFill>
                    <a:schemeClr val="tx1"/>
                  </a:solidFill>
                </a:endParaRPr>
              </a:p>
              <a:p>
                <a:pPr eaLnBrk="0" hangingPunct="0">
                  <a:defRPr/>
                </a:pPr>
                <a:endParaRPr lang="es-MX" sz="1000">
                  <a:solidFill>
                    <a:schemeClr val="tx1"/>
                  </a:solidFill>
                </a:endParaRPr>
              </a:p>
              <a:p>
                <a:pPr eaLnBrk="0" hangingPunct="0">
                  <a:defRPr/>
                </a:pPr>
                <a:endParaRPr lang="es-ES_tradnl" sz="1000">
                  <a:solidFill>
                    <a:schemeClr val="tx1"/>
                  </a:solidFill>
                </a:endParaRPr>
              </a:p>
              <a:p>
                <a:pPr eaLnBrk="0" hangingPunct="0">
                  <a:defRPr/>
                </a:pPr>
                <a:r>
                  <a:rPr lang="es-ES_tradnl" sz="1000">
                    <a:solidFill>
                      <a:schemeClr val="tx1"/>
                    </a:solidFill>
                  </a:rPr>
                  <a:t>   </a:t>
                </a:r>
              </a:p>
            </p:txBody>
          </p:sp>
          <p:sp>
            <p:nvSpPr>
              <p:cNvPr id="12305" name="Right Arrow 20"/>
              <p:cNvSpPr>
                <a:spLocks noChangeArrowheads="1"/>
              </p:cNvSpPr>
              <p:nvPr/>
            </p:nvSpPr>
            <p:spPr bwMode="auto">
              <a:xfrm>
                <a:off x="3937000" y="5207001"/>
                <a:ext cx="143770" cy="130464"/>
              </a:xfrm>
              <a:prstGeom prst="rightArrow">
                <a:avLst>
                  <a:gd name="adj1" fmla="val 50000"/>
                  <a:gd name="adj2" fmla="val 49998"/>
                </a:avLst>
              </a:prstGeom>
              <a:solidFill>
                <a:srgbClr val="6B912A"/>
              </a:solidFill>
              <a:ln w="9525">
                <a:solidFill>
                  <a:srgbClr val="6B912A"/>
                </a:solidFill>
                <a:round/>
                <a:headEnd/>
                <a:tailEnd/>
              </a:ln>
            </p:spPr>
            <p:txBody>
              <a:bodyPr/>
              <a:lstStyle/>
              <a:p>
                <a:pPr eaLnBrk="0" hangingPunct="0"/>
                <a:endParaRPr lang="en-US"/>
              </a:p>
            </p:txBody>
          </p:sp>
          <p:sp>
            <p:nvSpPr>
              <p:cNvPr id="12306" name="Right Arrow 21"/>
              <p:cNvSpPr>
                <a:spLocks noChangeArrowheads="1"/>
              </p:cNvSpPr>
              <p:nvPr/>
            </p:nvSpPr>
            <p:spPr bwMode="auto">
              <a:xfrm>
                <a:off x="3949700" y="5366328"/>
                <a:ext cx="143770" cy="130464"/>
              </a:xfrm>
              <a:prstGeom prst="rightArrow">
                <a:avLst>
                  <a:gd name="adj1" fmla="val 50000"/>
                  <a:gd name="adj2" fmla="val 49998"/>
                </a:avLst>
              </a:prstGeom>
              <a:solidFill>
                <a:srgbClr val="FF6600"/>
              </a:solidFill>
              <a:ln w="9525">
                <a:solidFill>
                  <a:srgbClr val="FF6600"/>
                </a:solidFill>
                <a:round/>
                <a:headEnd/>
                <a:tailEnd/>
              </a:ln>
            </p:spPr>
            <p:txBody>
              <a:bodyPr/>
              <a:lstStyle/>
              <a:p>
                <a:pPr eaLnBrk="0" hangingPunct="0"/>
                <a:endParaRPr lang="en-US"/>
              </a:p>
            </p:txBody>
          </p:sp>
        </p:grpSp>
      </p:grpSp>
      <p:sp>
        <p:nvSpPr>
          <p:cNvPr id="25" name="TextBox 24"/>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9</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TZ-EN">
  <a:themeElements>
    <a:clrScheme name="Benutzerdefiniert 11">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950B0A"/>
      </a:hlink>
      <a:folHlink>
        <a:srgbClr val="950B0A"/>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8021</Words>
  <Application>Microsoft Office PowerPoint</Application>
  <PresentationFormat>On-screen Show (4:3)</PresentationFormat>
  <Paragraphs>853</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GTZ-EN</vt:lpstr>
      <vt:lpstr>Comprender la Ciencia del Clima</vt:lpstr>
      <vt:lpstr>PowerPoint Presentation</vt:lpstr>
      <vt:lpstr>Términos de Uso</vt:lpstr>
      <vt:lpstr>Información General</vt:lpstr>
      <vt:lpstr>Definiciones</vt:lpstr>
      <vt:lpstr>Recapitulación de  los Conceptos Básicos</vt:lpstr>
      <vt:lpstr>The greenhouse effect</vt:lpstr>
      <vt:lpstr>PowerPoint Presentation</vt:lpstr>
      <vt:lpstr>El ciclo del carbono: Saldos y Flujos</vt:lpstr>
      <vt:lpstr>Enfrentar el escepticismo: ¿El cambio climático reciente es natural o antropogénico?   -I</vt:lpstr>
      <vt:lpstr>Enfrentar el escepticismo: ¿El cambio climático reciente es natural o antropogénico?   -II</vt:lpstr>
      <vt:lpstr>PowerPoint Presentation</vt:lpstr>
      <vt:lpstr>Efectos del cambio climático: información general   </vt:lpstr>
      <vt:lpstr>Efectos del cambio climático: cadenas de impacto</vt:lpstr>
      <vt:lpstr>Análisis Científicos</vt:lpstr>
      <vt:lpstr>Enfoque científico</vt:lpstr>
      <vt:lpstr>Escenarios de Emisiones  –  supuestos sobre el desarrollo en el futuro</vt:lpstr>
      <vt:lpstr>Escenarios de Emisiones  –  supuestos sobre el desarrollo en el futuro</vt:lpstr>
      <vt:lpstr>Vías de Concentración Representativa  - parte del desarrollo de los nuevos escenarios</vt:lpstr>
      <vt:lpstr>Modelos climáticos globales y modelos de circulación general</vt:lpstr>
      <vt:lpstr>Procesos importantes presentados en los modelos climáticos</vt:lpstr>
      <vt:lpstr>Modelos climáticos regionales</vt:lpstr>
      <vt:lpstr>Escenarios climáticos</vt:lpstr>
      <vt:lpstr>Conocimiento local del clima</vt:lpstr>
      <vt:lpstr>Enfrentar la incertidumbre  Parte 1: comprender las limitaciones en las bases de la toma de decisiones</vt:lpstr>
      <vt:lpstr>Necesidades de información para la toma de decisiones</vt:lpstr>
      <vt:lpstr>Lo que sabemos: el cambio climático es real Ejemplo: Rápida Disminución del Hielo del Mar Ártico</vt:lpstr>
      <vt:lpstr>Lo que sabemos: el cambio climático es real Ejemplo: Glaciar de Muir, Alaska</vt:lpstr>
      <vt:lpstr>Lo que sabemos: el cambio climático es real Ejemplo: La cubierta nevada del Kilimanjaro, Tanzania</vt:lpstr>
      <vt:lpstr>Lo que es incierto: El complejo trasfondo para la toma de decisiones</vt:lpstr>
      <vt:lpstr>Fuentes de incertidumbre: Escenarios de emisiones contra los resultados de los modelos</vt:lpstr>
      <vt:lpstr>Ejercicio “Enfrentar el escepticismo”</vt:lpstr>
      <vt:lpstr>Introducción al ejercicio</vt:lpstr>
      <vt:lpstr>Análisis de Caso “Interpretar la información climática”</vt:lpstr>
      <vt:lpstr>Introducción al análisis del caso</vt:lpstr>
      <vt:lpstr>Datos históricos (Maja)</vt:lpstr>
      <vt:lpstr>Modelo regionalizado de la proyección de temperaturas</vt:lpstr>
      <vt:lpstr>Diagramas de dispersión regional</vt:lpstr>
      <vt:lpstr>Reflexión</vt:lpstr>
      <vt:lpstr>Título</vt:lpstr>
    </vt:vector>
  </TitlesOfParts>
  <Manager/>
  <Company>Deutsche Gesellschaft für Internationale Zusammenarbeit (GIZ)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Climate Change Adaptation into Development Planning. A Practice-Oriented Training based on the OECD Policy Guidance</dc:title>
  <dc:subject>Climate Change</dc:subject>
  <dc:creator>GIZ</dc:creator>
  <cp:keywords>Climate Change, development cooperation</cp:keywords>
  <dc:description/>
  <cp:lastModifiedBy>Benjamin Greiner</cp:lastModifiedBy>
  <cp:revision>772</cp:revision>
  <cp:lastPrinted>2005-12-21T12:33:01Z</cp:lastPrinted>
  <dcterms:created xsi:type="dcterms:W3CDTF">2012-08-01T18:31:43Z</dcterms:created>
  <dcterms:modified xsi:type="dcterms:W3CDTF">2013-11-11T16:07:57Z</dcterms:modified>
  <cp:category/>
</cp:coreProperties>
</file>