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74" r:id="rId2"/>
    <p:sldId id="337" r:id="rId3"/>
    <p:sldId id="338" r:id="rId4"/>
    <p:sldId id="276" r:id="rId5"/>
    <p:sldId id="304" r:id="rId6"/>
    <p:sldId id="307" r:id="rId7"/>
    <p:sldId id="305" r:id="rId8"/>
    <p:sldId id="308" r:id="rId9"/>
    <p:sldId id="310" r:id="rId10"/>
    <p:sldId id="322" r:id="rId11"/>
    <p:sldId id="323" r:id="rId12"/>
    <p:sldId id="324" r:id="rId13"/>
    <p:sldId id="339" r:id="rId14"/>
    <p:sldId id="340" r:id="rId15"/>
    <p:sldId id="341" r:id="rId16"/>
    <p:sldId id="342" r:id="rId17"/>
    <p:sldId id="343" r:id="rId18"/>
    <p:sldId id="344" r:id="rId19"/>
    <p:sldId id="345" r:id="rId20"/>
    <p:sldId id="346" r:id="rId21"/>
    <p:sldId id="347" r:id="rId22"/>
    <p:sldId id="314" r:id="rId23"/>
    <p:sldId id="313" r:id="rId24"/>
    <p:sldId id="316" r:id="rId25"/>
    <p:sldId id="318" r:id="rId26"/>
    <p:sldId id="319" r:id="rId27"/>
    <p:sldId id="309" r:id="rId28"/>
    <p:sldId id="336" r:id="rId29"/>
  </p:sldIdLst>
  <p:sldSz cx="9144000" cy="6858000" type="screen4x3"/>
  <p:notesSz cx="6858000" cy="994568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Fröde-Thierfelder" initials="bft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00000"/>
    <a:srgbClr val="E25B1E"/>
    <a:srgbClr val="CC3300"/>
    <a:srgbClr val="646464"/>
    <a:srgbClr val="595959"/>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3" autoAdjust="0"/>
    <p:restoredTop sz="65489" autoAdjust="0"/>
  </p:normalViewPr>
  <p:slideViewPr>
    <p:cSldViewPr snapToGrid="0">
      <p:cViewPr>
        <p:scale>
          <a:sx n="80" d="100"/>
          <a:sy n="80" d="100"/>
        </p:scale>
        <p:origin x="-426" y="408"/>
      </p:cViewPr>
      <p:guideLst>
        <p:guide orient="horz" pos="3935"/>
        <p:guide orient="horz"/>
        <p:guide orient="horz" pos="151"/>
        <p:guide orient="horz" pos="1269"/>
        <p:guide orient="horz" pos="1140"/>
        <p:guide orient="horz" pos="1265"/>
        <p:guide pos="288"/>
        <p:guide pos="5029"/>
        <p:guide pos="4192"/>
      </p:guideLst>
    </p:cSldViewPr>
  </p:slideViewPr>
  <p:outlineViewPr>
    <p:cViewPr>
      <p:scale>
        <a:sx n="33" d="100"/>
        <a:sy n="33" d="100"/>
      </p:scale>
      <p:origin x="0" y="456"/>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864" y="-78"/>
      </p:cViewPr>
      <p:guideLst>
        <p:guide orient="horz" pos="3132"/>
        <p:guide pos="126"/>
        <p:guide pos="4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EDBEE-728E-4497-B4BA-96C2B1E6FA6B}"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de-DE"/>
        </a:p>
      </dgm:t>
    </dgm:pt>
    <dgm:pt modelId="{F45D1355-7F03-4A2C-85E8-7C5CA5A05A2C}">
      <dgm:prSet phldrT="[Text]" custT="1"/>
      <dgm:spPr>
        <a:solidFill>
          <a:schemeClr val="bg1">
            <a:lumMod val="50000"/>
          </a:schemeClr>
        </a:solidFill>
      </dgm:spPr>
      <dgm:t>
        <a:bodyPr/>
        <a:lstStyle/>
        <a:p>
          <a:r>
            <a:rPr lang="es-ES_tradnl" sz="2400" b="0" noProof="0" smtClean="0"/>
            <a:t>Situación</a:t>
          </a:r>
          <a:endParaRPr lang="es-ES_tradnl" sz="2400" b="0" noProof="0" dirty="0"/>
        </a:p>
      </dgm:t>
    </dgm:pt>
    <dgm:pt modelId="{B0A29AE4-31B2-4D7D-969A-10B780F0EA77}" type="parTrans" cxnId="{3BC42DB8-B3E8-40D4-8186-3241D87C63C2}">
      <dgm:prSet/>
      <dgm:spPr/>
      <dgm:t>
        <a:bodyPr/>
        <a:lstStyle/>
        <a:p>
          <a:endParaRPr lang="de-DE"/>
        </a:p>
      </dgm:t>
    </dgm:pt>
    <dgm:pt modelId="{E6D0A20E-6F26-4882-97EE-50C158CECEE7}" type="sibTrans" cxnId="{3BC42DB8-B3E8-40D4-8186-3241D87C63C2}">
      <dgm:prSet/>
      <dgm:spPr/>
      <dgm:t>
        <a:bodyPr/>
        <a:lstStyle/>
        <a:p>
          <a:endParaRPr lang="de-DE"/>
        </a:p>
      </dgm:t>
    </dgm:pt>
    <dgm:pt modelId="{2C6F313C-2DBE-4095-96F0-66C02B8D9254}">
      <dgm:prSet phldrT="[Text]" custT="1"/>
      <dgm:spPr>
        <a:solidFill>
          <a:schemeClr val="bg1">
            <a:lumMod val="85000"/>
            <a:alpha val="90000"/>
          </a:schemeClr>
        </a:solidFill>
        <a:ln>
          <a:noFill/>
        </a:ln>
      </dgm:spPr>
      <dgm:t>
        <a:bodyPr/>
        <a:lstStyle/>
        <a:p>
          <a:r>
            <a:rPr lang="es-ES_tradnl" sz="1600" dirty="0" smtClean="0"/>
            <a:t>Los conocimientos para la adaptación al cambio climático están disponibles pero no estructurados ni son de fácil acceso </a:t>
          </a:r>
          <a:endParaRPr lang="es-ES_tradnl" sz="1600" dirty="0"/>
        </a:p>
      </dgm:t>
    </dgm:pt>
    <dgm:pt modelId="{336FF2C6-10D5-4941-90A0-DC1E0827DF60}" type="parTrans" cxnId="{7102936B-E341-4159-B88F-F592CC559997}">
      <dgm:prSet/>
      <dgm:spPr/>
      <dgm:t>
        <a:bodyPr/>
        <a:lstStyle/>
        <a:p>
          <a:endParaRPr lang="de-DE"/>
        </a:p>
      </dgm:t>
    </dgm:pt>
    <dgm:pt modelId="{000DA3C1-D9BC-4733-BFF2-28B3B7E11842}" type="sibTrans" cxnId="{7102936B-E341-4159-B88F-F592CC559997}">
      <dgm:prSet/>
      <dgm:spPr/>
      <dgm:t>
        <a:bodyPr/>
        <a:lstStyle/>
        <a:p>
          <a:endParaRPr lang="de-DE"/>
        </a:p>
      </dgm:t>
    </dgm:pt>
    <dgm:pt modelId="{A28C8578-39CE-48FB-8266-B8913900FA2F}">
      <dgm:prSet phldrT="[Text]" custT="1"/>
      <dgm:spPr>
        <a:solidFill>
          <a:schemeClr val="bg1">
            <a:lumMod val="85000"/>
            <a:alpha val="90000"/>
          </a:schemeClr>
        </a:solidFill>
        <a:ln>
          <a:noFill/>
        </a:ln>
      </dgm:spPr>
      <dgm:t>
        <a:bodyPr/>
        <a:lstStyle/>
        <a:p>
          <a:r>
            <a:rPr lang="es-ES_tradnl" sz="1600" b="1" dirty="0" err="1" smtClean="0">
              <a:solidFill>
                <a:srgbClr val="C80F0E"/>
              </a:solidFill>
            </a:rPr>
            <a:t>ci:grasp</a:t>
          </a:r>
          <a:r>
            <a:rPr lang="es-ES_tradnl" sz="1600" dirty="0" smtClean="0"/>
            <a:t> opera como un sistema de información abierto e interactivo; ayuda a priorizar las necesidades de adaptación, a la planificación e implementación de medidas de adaptación apropiadas </a:t>
          </a:r>
          <a:endParaRPr lang="es-ES_tradnl" sz="1600" dirty="0"/>
        </a:p>
      </dgm:t>
    </dgm:pt>
    <dgm:pt modelId="{2DF5EF9C-EE2A-44D4-8653-F330769E8210}" type="parTrans" cxnId="{09B232F9-FEF5-41A8-8F1F-D64B4AD2D72A}">
      <dgm:prSet/>
      <dgm:spPr/>
      <dgm:t>
        <a:bodyPr/>
        <a:lstStyle/>
        <a:p>
          <a:endParaRPr lang="de-DE"/>
        </a:p>
      </dgm:t>
    </dgm:pt>
    <dgm:pt modelId="{D289D8E5-19CA-4B9C-90D1-4D76736B95F1}" type="sibTrans" cxnId="{09B232F9-FEF5-41A8-8F1F-D64B4AD2D72A}">
      <dgm:prSet/>
      <dgm:spPr/>
      <dgm:t>
        <a:bodyPr/>
        <a:lstStyle/>
        <a:p>
          <a:endParaRPr lang="de-DE"/>
        </a:p>
      </dgm:t>
    </dgm:pt>
    <dgm:pt modelId="{63E2DBA5-5344-4B2A-B517-661DBD656CD1}">
      <dgm:prSet phldrT="[Text]" custT="1"/>
      <dgm:spPr>
        <a:solidFill>
          <a:schemeClr val="bg1">
            <a:lumMod val="50000"/>
          </a:schemeClr>
        </a:solidFill>
      </dgm:spPr>
      <dgm:t>
        <a:bodyPr/>
        <a:lstStyle/>
        <a:p>
          <a:r>
            <a:rPr lang="es-ES_tradnl" sz="2400" b="0" dirty="0" smtClean="0"/>
            <a:t>Grupo Meta</a:t>
          </a:r>
          <a:endParaRPr lang="es-ES_tradnl" sz="2400" b="0" dirty="0"/>
        </a:p>
      </dgm:t>
    </dgm:pt>
    <dgm:pt modelId="{AAADC339-6D1F-4279-A7A7-428CD0BA2366}" type="parTrans" cxnId="{8DAB6319-7EB8-4DE0-8B7F-0A94B6536132}">
      <dgm:prSet/>
      <dgm:spPr/>
      <dgm:t>
        <a:bodyPr/>
        <a:lstStyle/>
        <a:p>
          <a:endParaRPr lang="de-DE"/>
        </a:p>
      </dgm:t>
    </dgm:pt>
    <dgm:pt modelId="{5698B958-A138-43F8-A5E9-0768E61447B5}" type="sibTrans" cxnId="{8DAB6319-7EB8-4DE0-8B7F-0A94B6536132}">
      <dgm:prSet/>
      <dgm:spPr/>
      <dgm:t>
        <a:bodyPr/>
        <a:lstStyle/>
        <a:p>
          <a:endParaRPr lang="de-DE"/>
        </a:p>
      </dgm:t>
    </dgm:pt>
    <dgm:pt modelId="{ABB418EC-3966-40F2-BFBA-28A95F6102B9}">
      <dgm:prSet phldrT="[Text]" custT="1"/>
      <dgm:spPr>
        <a:solidFill>
          <a:schemeClr val="bg1">
            <a:lumMod val="85000"/>
            <a:alpha val="90000"/>
          </a:schemeClr>
        </a:solidFill>
        <a:ln>
          <a:noFill/>
        </a:ln>
      </dgm:spPr>
      <dgm:t>
        <a:bodyPr/>
        <a:lstStyle/>
        <a:p>
          <a:r>
            <a:rPr lang="es-ES_tradnl" sz="1600" b="1" noProof="0" dirty="0" err="1" smtClean="0">
              <a:solidFill>
                <a:srgbClr val="C80F0E"/>
              </a:solidFill>
            </a:rPr>
            <a:t>ci:grasp</a:t>
          </a:r>
          <a:r>
            <a:rPr lang="es-ES_tradnl" sz="1600" dirty="0" smtClean="0"/>
            <a:t> apunta a tomadores de decisiones y a sus consejeros, así como a asesores, instituciones de investigación, organizaciones no gubernamentales y a agencias de cooperación al desarrollo </a:t>
          </a:r>
          <a:endParaRPr lang="es-ES_tradnl" sz="1600" noProof="0" dirty="0"/>
        </a:p>
      </dgm:t>
    </dgm:pt>
    <dgm:pt modelId="{4EE9C6CE-2DFA-4DF4-A815-835B962A018D}" type="parTrans" cxnId="{7487DA07-F5A6-4EC3-A26F-9A5100AF0A22}">
      <dgm:prSet/>
      <dgm:spPr/>
      <dgm:t>
        <a:bodyPr/>
        <a:lstStyle/>
        <a:p>
          <a:endParaRPr lang="de-DE"/>
        </a:p>
      </dgm:t>
    </dgm:pt>
    <dgm:pt modelId="{678B9752-74A6-4E41-9DE5-EA25A924867E}" type="sibTrans" cxnId="{7487DA07-F5A6-4EC3-A26F-9A5100AF0A22}">
      <dgm:prSet/>
      <dgm:spPr/>
      <dgm:t>
        <a:bodyPr/>
        <a:lstStyle/>
        <a:p>
          <a:endParaRPr lang="de-DE"/>
        </a:p>
      </dgm:t>
    </dgm:pt>
    <dgm:pt modelId="{B980EF8D-F0F5-46B8-AB9B-AAA6D8BC8A1E}">
      <dgm:prSet phldrT="[Text]" custT="1"/>
      <dgm:spPr>
        <a:solidFill>
          <a:schemeClr val="bg1">
            <a:lumMod val="50000"/>
          </a:schemeClr>
        </a:solidFill>
      </dgm:spPr>
      <dgm:t>
        <a:bodyPr/>
        <a:lstStyle/>
        <a:p>
          <a:r>
            <a:rPr lang="es-ES_tradnl" sz="2400" b="0" smtClean="0"/>
            <a:t>Meta</a:t>
          </a:r>
          <a:endParaRPr lang="es-ES_tradnl" sz="2400" b="0" dirty="0"/>
        </a:p>
      </dgm:t>
    </dgm:pt>
    <dgm:pt modelId="{39C4214D-20D0-42FB-A169-E775F6E7F70B}" type="sibTrans" cxnId="{36F0BAF2-828F-44D0-8534-FE23652E71BB}">
      <dgm:prSet/>
      <dgm:spPr/>
      <dgm:t>
        <a:bodyPr/>
        <a:lstStyle/>
        <a:p>
          <a:endParaRPr lang="de-DE"/>
        </a:p>
      </dgm:t>
    </dgm:pt>
    <dgm:pt modelId="{704E0F5B-37EE-4E9D-8F3F-162D6D8CCACD}" type="parTrans" cxnId="{36F0BAF2-828F-44D0-8534-FE23652E71BB}">
      <dgm:prSet/>
      <dgm:spPr/>
      <dgm:t>
        <a:bodyPr/>
        <a:lstStyle/>
        <a:p>
          <a:endParaRPr lang="de-DE"/>
        </a:p>
      </dgm:t>
    </dgm:pt>
    <dgm:pt modelId="{CCABA439-2516-2742-ABB9-6E079CD0CD09}">
      <dgm:prSet custT="1"/>
      <dgm:spPr>
        <a:solidFill>
          <a:schemeClr val="bg1">
            <a:lumMod val="85000"/>
            <a:alpha val="90000"/>
          </a:schemeClr>
        </a:solidFill>
        <a:ln>
          <a:noFill/>
        </a:ln>
      </dgm:spPr>
      <dgm:t>
        <a:bodyPr/>
        <a:lstStyle/>
        <a:p>
          <a:r>
            <a:rPr lang="es-ES_tradnl" sz="1600" dirty="0" smtClean="0"/>
            <a:t>Un </a:t>
          </a:r>
          <a:r>
            <a:rPr lang="es-ES_tradnl" sz="1600" b="1" dirty="0" smtClean="0">
              <a:solidFill>
                <a:srgbClr val="C80F0E"/>
              </a:solidFill>
            </a:rPr>
            <a:t>“problema de información” </a:t>
          </a:r>
          <a:r>
            <a:rPr lang="es-ES_tradnl" sz="1600" b="0" dirty="0" smtClean="0">
              <a:solidFill>
                <a:schemeClr val="tx1"/>
              </a:solidFill>
            </a:rPr>
            <a:t>es </a:t>
          </a:r>
          <a:r>
            <a:rPr lang="es-ES_tradnl" sz="1600" dirty="0" smtClean="0"/>
            <a:t>por lo menos un </a:t>
          </a:r>
          <a:r>
            <a:rPr lang="es-ES_tradnl" sz="1600" b="1" dirty="0" smtClean="0">
              <a:solidFill>
                <a:srgbClr val="C80F0E"/>
              </a:solidFill>
            </a:rPr>
            <a:t>“problema conocido”</a:t>
          </a:r>
          <a:endParaRPr lang="es-ES_tradnl" sz="1600" b="1" dirty="0">
            <a:solidFill>
              <a:srgbClr val="C80F0E"/>
            </a:solidFill>
          </a:endParaRPr>
        </a:p>
      </dgm:t>
    </dgm:pt>
    <dgm:pt modelId="{4E437ED1-D405-0B4F-974A-49DB6D6226A5}" type="parTrans" cxnId="{3BEB1D2A-9F7F-4748-B252-81F79C3E7015}">
      <dgm:prSet/>
      <dgm:spPr/>
      <dgm:t>
        <a:bodyPr/>
        <a:lstStyle/>
        <a:p>
          <a:endParaRPr lang="de-DE"/>
        </a:p>
      </dgm:t>
    </dgm:pt>
    <dgm:pt modelId="{BAC4CA93-6D46-F34A-AA9E-F6B52EB561BD}" type="sibTrans" cxnId="{3BEB1D2A-9F7F-4748-B252-81F79C3E7015}">
      <dgm:prSet/>
      <dgm:spPr/>
      <dgm:t>
        <a:bodyPr/>
        <a:lstStyle/>
        <a:p>
          <a:endParaRPr lang="de-DE"/>
        </a:p>
      </dgm:t>
    </dgm:pt>
    <dgm:pt modelId="{5C296423-0ABF-4D43-A1DB-D1AB0C4053E7}" type="pres">
      <dgm:prSet presAssocID="{A44EDBEE-728E-4497-B4BA-96C2B1E6FA6B}" presName="Name0" presStyleCnt="0">
        <dgm:presLayoutVars>
          <dgm:dir/>
          <dgm:animLvl val="lvl"/>
          <dgm:resizeHandles val="exact"/>
        </dgm:presLayoutVars>
      </dgm:prSet>
      <dgm:spPr/>
      <dgm:t>
        <a:bodyPr/>
        <a:lstStyle/>
        <a:p>
          <a:endParaRPr lang="de-DE"/>
        </a:p>
      </dgm:t>
    </dgm:pt>
    <dgm:pt modelId="{98BF3E0A-E746-442C-A085-31AD8B653CE1}" type="pres">
      <dgm:prSet presAssocID="{F45D1355-7F03-4A2C-85E8-7C5CA5A05A2C}" presName="linNode" presStyleCnt="0"/>
      <dgm:spPr/>
      <dgm:t>
        <a:bodyPr/>
        <a:lstStyle/>
        <a:p>
          <a:endParaRPr lang="de-DE"/>
        </a:p>
      </dgm:t>
    </dgm:pt>
    <dgm:pt modelId="{CE13DA37-9199-46B2-ACAD-C478A5B493FE}" type="pres">
      <dgm:prSet presAssocID="{F45D1355-7F03-4A2C-85E8-7C5CA5A05A2C}" presName="parentText" presStyleLbl="node1" presStyleIdx="0" presStyleCnt="3" custScaleX="60301">
        <dgm:presLayoutVars>
          <dgm:chMax val="1"/>
          <dgm:bulletEnabled val="1"/>
        </dgm:presLayoutVars>
      </dgm:prSet>
      <dgm:spPr/>
      <dgm:t>
        <a:bodyPr/>
        <a:lstStyle/>
        <a:p>
          <a:endParaRPr lang="de-DE"/>
        </a:p>
      </dgm:t>
    </dgm:pt>
    <dgm:pt modelId="{D3ABCDD1-E709-4D6F-8000-C0F9D0DD3170}" type="pres">
      <dgm:prSet presAssocID="{F45D1355-7F03-4A2C-85E8-7C5CA5A05A2C}" presName="descendantText" presStyleLbl="alignAccFollowNode1" presStyleIdx="0" presStyleCnt="3" custScaleX="109682">
        <dgm:presLayoutVars>
          <dgm:bulletEnabled val="1"/>
        </dgm:presLayoutVars>
      </dgm:prSet>
      <dgm:spPr/>
      <dgm:t>
        <a:bodyPr/>
        <a:lstStyle/>
        <a:p>
          <a:endParaRPr lang="de-DE"/>
        </a:p>
      </dgm:t>
    </dgm:pt>
    <dgm:pt modelId="{666EF9ED-2C14-40F0-AEF1-DC65FCC70E9B}" type="pres">
      <dgm:prSet presAssocID="{E6D0A20E-6F26-4882-97EE-50C158CECEE7}" presName="sp" presStyleCnt="0"/>
      <dgm:spPr/>
      <dgm:t>
        <a:bodyPr/>
        <a:lstStyle/>
        <a:p>
          <a:endParaRPr lang="de-DE"/>
        </a:p>
      </dgm:t>
    </dgm:pt>
    <dgm:pt modelId="{FC7858C8-37B1-4E79-8861-E4CCED515D90}" type="pres">
      <dgm:prSet presAssocID="{B980EF8D-F0F5-46B8-AB9B-AAA6D8BC8A1E}" presName="linNode" presStyleCnt="0"/>
      <dgm:spPr/>
      <dgm:t>
        <a:bodyPr/>
        <a:lstStyle/>
        <a:p>
          <a:endParaRPr lang="de-DE"/>
        </a:p>
      </dgm:t>
    </dgm:pt>
    <dgm:pt modelId="{EE788506-D445-4A80-80F6-DA1DE984F4CF}" type="pres">
      <dgm:prSet presAssocID="{B980EF8D-F0F5-46B8-AB9B-AAA6D8BC8A1E}" presName="parentText" presStyleLbl="node1" presStyleIdx="1" presStyleCnt="3" custScaleX="60301">
        <dgm:presLayoutVars>
          <dgm:chMax val="1"/>
          <dgm:bulletEnabled val="1"/>
        </dgm:presLayoutVars>
      </dgm:prSet>
      <dgm:spPr/>
      <dgm:t>
        <a:bodyPr/>
        <a:lstStyle/>
        <a:p>
          <a:endParaRPr lang="de-DE"/>
        </a:p>
      </dgm:t>
    </dgm:pt>
    <dgm:pt modelId="{20B38337-5881-4939-BC49-D2F676BDAB1C}" type="pres">
      <dgm:prSet presAssocID="{B980EF8D-F0F5-46B8-AB9B-AAA6D8BC8A1E}" presName="descendantText" presStyleLbl="alignAccFollowNode1" presStyleIdx="1" presStyleCnt="3" custScaleX="109682">
        <dgm:presLayoutVars>
          <dgm:bulletEnabled val="1"/>
        </dgm:presLayoutVars>
      </dgm:prSet>
      <dgm:spPr/>
      <dgm:t>
        <a:bodyPr/>
        <a:lstStyle/>
        <a:p>
          <a:endParaRPr lang="de-DE"/>
        </a:p>
      </dgm:t>
    </dgm:pt>
    <dgm:pt modelId="{9328ADD0-AF3F-4527-BA3B-FFA2F0A5E9B1}" type="pres">
      <dgm:prSet presAssocID="{39C4214D-20D0-42FB-A169-E775F6E7F70B}" presName="sp" presStyleCnt="0"/>
      <dgm:spPr/>
      <dgm:t>
        <a:bodyPr/>
        <a:lstStyle/>
        <a:p>
          <a:endParaRPr lang="de-DE"/>
        </a:p>
      </dgm:t>
    </dgm:pt>
    <dgm:pt modelId="{0C936DB1-C7C9-4EE2-B0D0-1191ABAA539B}" type="pres">
      <dgm:prSet presAssocID="{63E2DBA5-5344-4B2A-B517-661DBD656CD1}" presName="linNode" presStyleCnt="0"/>
      <dgm:spPr/>
      <dgm:t>
        <a:bodyPr/>
        <a:lstStyle/>
        <a:p>
          <a:endParaRPr lang="de-DE"/>
        </a:p>
      </dgm:t>
    </dgm:pt>
    <dgm:pt modelId="{9570FCDD-9D58-4085-AD4E-8CE14DDDBEAF}" type="pres">
      <dgm:prSet presAssocID="{63E2DBA5-5344-4B2A-B517-661DBD656CD1}" presName="parentText" presStyleLbl="node1" presStyleIdx="2" presStyleCnt="3" custScaleX="60301">
        <dgm:presLayoutVars>
          <dgm:chMax val="1"/>
          <dgm:bulletEnabled val="1"/>
        </dgm:presLayoutVars>
      </dgm:prSet>
      <dgm:spPr/>
      <dgm:t>
        <a:bodyPr/>
        <a:lstStyle/>
        <a:p>
          <a:endParaRPr lang="de-DE"/>
        </a:p>
      </dgm:t>
    </dgm:pt>
    <dgm:pt modelId="{C05A05E9-BBFA-4511-B94C-7A308753538C}" type="pres">
      <dgm:prSet presAssocID="{63E2DBA5-5344-4B2A-B517-661DBD656CD1}" presName="descendantText" presStyleLbl="alignAccFollowNode1" presStyleIdx="2" presStyleCnt="3" custScaleX="109682" custScaleY="125569">
        <dgm:presLayoutVars>
          <dgm:bulletEnabled val="1"/>
        </dgm:presLayoutVars>
      </dgm:prSet>
      <dgm:spPr/>
      <dgm:t>
        <a:bodyPr/>
        <a:lstStyle/>
        <a:p>
          <a:endParaRPr lang="de-DE"/>
        </a:p>
      </dgm:t>
    </dgm:pt>
  </dgm:ptLst>
  <dgm:cxnLst>
    <dgm:cxn modelId="{7487DA07-F5A6-4EC3-A26F-9A5100AF0A22}" srcId="{63E2DBA5-5344-4B2A-B517-661DBD656CD1}" destId="{ABB418EC-3966-40F2-BFBA-28A95F6102B9}" srcOrd="0" destOrd="0" parTransId="{4EE9C6CE-2DFA-4DF4-A815-835B962A018D}" sibTransId="{678B9752-74A6-4E41-9DE5-EA25A924867E}"/>
    <dgm:cxn modelId="{9DD8805A-7ED4-4797-A08B-CA5D77154393}" type="presOf" srcId="{CCABA439-2516-2742-ABB9-6E079CD0CD09}" destId="{D3ABCDD1-E709-4D6F-8000-C0F9D0DD3170}" srcOrd="0" destOrd="1" presId="urn:microsoft.com/office/officeart/2005/8/layout/vList5"/>
    <dgm:cxn modelId="{36F0BAF2-828F-44D0-8534-FE23652E71BB}" srcId="{A44EDBEE-728E-4497-B4BA-96C2B1E6FA6B}" destId="{B980EF8D-F0F5-46B8-AB9B-AAA6D8BC8A1E}" srcOrd="1" destOrd="0" parTransId="{704E0F5B-37EE-4E9D-8F3F-162D6D8CCACD}" sibTransId="{39C4214D-20D0-42FB-A169-E775F6E7F70B}"/>
    <dgm:cxn modelId="{09B232F9-FEF5-41A8-8F1F-D64B4AD2D72A}" srcId="{B980EF8D-F0F5-46B8-AB9B-AAA6D8BC8A1E}" destId="{A28C8578-39CE-48FB-8266-B8913900FA2F}" srcOrd="0" destOrd="0" parTransId="{2DF5EF9C-EE2A-44D4-8653-F330769E8210}" sibTransId="{D289D8E5-19CA-4B9C-90D1-4D76736B95F1}"/>
    <dgm:cxn modelId="{49D7BAF2-DB3E-4A84-B344-B326BBB338EB}" type="presOf" srcId="{B980EF8D-F0F5-46B8-AB9B-AAA6D8BC8A1E}" destId="{EE788506-D445-4A80-80F6-DA1DE984F4CF}" srcOrd="0" destOrd="0" presId="urn:microsoft.com/office/officeart/2005/8/layout/vList5"/>
    <dgm:cxn modelId="{3BC42DB8-B3E8-40D4-8186-3241D87C63C2}" srcId="{A44EDBEE-728E-4497-B4BA-96C2B1E6FA6B}" destId="{F45D1355-7F03-4A2C-85E8-7C5CA5A05A2C}" srcOrd="0" destOrd="0" parTransId="{B0A29AE4-31B2-4D7D-969A-10B780F0EA77}" sibTransId="{E6D0A20E-6F26-4882-97EE-50C158CECEE7}"/>
    <dgm:cxn modelId="{3BEB1D2A-9F7F-4748-B252-81F79C3E7015}" srcId="{F45D1355-7F03-4A2C-85E8-7C5CA5A05A2C}" destId="{CCABA439-2516-2742-ABB9-6E079CD0CD09}" srcOrd="1" destOrd="0" parTransId="{4E437ED1-D405-0B4F-974A-49DB6D6226A5}" sibTransId="{BAC4CA93-6D46-F34A-AA9E-F6B52EB561BD}"/>
    <dgm:cxn modelId="{AD676DE2-6FAC-4864-9040-7C454D8E1CD9}" type="presOf" srcId="{F45D1355-7F03-4A2C-85E8-7C5CA5A05A2C}" destId="{CE13DA37-9199-46B2-ACAD-C478A5B493FE}" srcOrd="0" destOrd="0" presId="urn:microsoft.com/office/officeart/2005/8/layout/vList5"/>
    <dgm:cxn modelId="{32A2DDDC-AF0D-4DE0-8A5E-0356EDC9436A}" type="presOf" srcId="{A28C8578-39CE-48FB-8266-B8913900FA2F}" destId="{20B38337-5881-4939-BC49-D2F676BDAB1C}" srcOrd="0" destOrd="0" presId="urn:microsoft.com/office/officeart/2005/8/layout/vList5"/>
    <dgm:cxn modelId="{8DAB6319-7EB8-4DE0-8B7F-0A94B6536132}" srcId="{A44EDBEE-728E-4497-B4BA-96C2B1E6FA6B}" destId="{63E2DBA5-5344-4B2A-B517-661DBD656CD1}" srcOrd="2" destOrd="0" parTransId="{AAADC339-6D1F-4279-A7A7-428CD0BA2366}" sibTransId="{5698B958-A138-43F8-A5E9-0768E61447B5}"/>
    <dgm:cxn modelId="{FBB4BFC6-2727-4B08-9918-A7D73B3FE034}" type="presOf" srcId="{63E2DBA5-5344-4B2A-B517-661DBD656CD1}" destId="{9570FCDD-9D58-4085-AD4E-8CE14DDDBEAF}" srcOrd="0" destOrd="0" presId="urn:microsoft.com/office/officeart/2005/8/layout/vList5"/>
    <dgm:cxn modelId="{7102936B-E341-4159-B88F-F592CC559997}" srcId="{F45D1355-7F03-4A2C-85E8-7C5CA5A05A2C}" destId="{2C6F313C-2DBE-4095-96F0-66C02B8D9254}" srcOrd="0" destOrd="0" parTransId="{336FF2C6-10D5-4941-90A0-DC1E0827DF60}" sibTransId="{000DA3C1-D9BC-4733-BFF2-28B3B7E11842}"/>
    <dgm:cxn modelId="{517E0899-3A7A-4BF6-95C5-52E7F6912CB5}" type="presOf" srcId="{2C6F313C-2DBE-4095-96F0-66C02B8D9254}" destId="{D3ABCDD1-E709-4D6F-8000-C0F9D0DD3170}" srcOrd="0" destOrd="0" presId="urn:microsoft.com/office/officeart/2005/8/layout/vList5"/>
    <dgm:cxn modelId="{C19A60D3-5971-47E5-896C-14BAD64AD941}" type="presOf" srcId="{ABB418EC-3966-40F2-BFBA-28A95F6102B9}" destId="{C05A05E9-BBFA-4511-B94C-7A308753538C}" srcOrd="0" destOrd="0" presId="urn:microsoft.com/office/officeart/2005/8/layout/vList5"/>
    <dgm:cxn modelId="{55DB18C1-EFBC-4F78-9AE2-9916744461B7}" type="presOf" srcId="{A44EDBEE-728E-4497-B4BA-96C2B1E6FA6B}" destId="{5C296423-0ABF-4D43-A1DB-D1AB0C4053E7}" srcOrd="0" destOrd="0" presId="urn:microsoft.com/office/officeart/2005/8/layout/vList5"/>
    <dgm:cxn modelId="{6D65AF84-89F3-4FA8-A73A-559C1E88F46C}" type="presParOf" srcId="{5C296423-0ABF-4D43-A1DB-D1AB0C4053E7}" destId="{98BF3E0A-E746-442C-A085-31AD8B653CE1}" srcOrd="0" destOrd="0" presId="urn:microsoft.com/office/officeart/2005/8/layout/vList5"/>
    <dgm:cxn modelId="{F287BD06-2513-40D5-9237-0233B79E2A7C}" type="presParOf" srcId="{98BF3E0A-E746-442C-A085-31AD8B653CE1}" destId="{CE13DA37-9199-46B2-ACAD-C478A5B493FE}" srcOrd="0" destOrd="0" presId="urn:microsoft.com/office/officeart/2005/8/layout/vList5"/>
    <dgm:cxn modelId="{035794FD-2E9A-4B7B-851A-962AE02ECDEA}" type="presParOf" srcId="{98BF3E0A-E746-442C-A085-31AD8B653CE1}" destId="{D3ABCDD1-E709-4D6F-8000-C0F9D0DD3170}" srcOrd="1" destOrd="0" presId="urn:microsoft.com/office/officeart/2005/8/layout/vList5"/>
    <dgm:cxn modelId="{14DCC6A7-FDD3-411F-AC85-9453891290C0}" type="presParOf" srcId="{5C296423-0ABF-4D43-A1DB-D1AB0C4053E7}" destId="{666EF9ED-2C14-40F0-AEF1-DC65FCC70E9B}" srcOrd="1" destOrd="0" presId="urn:microsoft.com/office/officeart/2005/8/layout/vList5"/>
    <dgm:cxn modelId="{AF5A3E43-7FF2-456A-8706-44E2EC10B3F8}" type="presParOf" srcId="{5C296423-0ABF-4D43-A1DB-D1AB0C4053E7}" destId="{FC7858C8-37B1-4E79-8861-E4CCED515D90}" srcOrd="2" destOrd="0" presId="urn:microsoft.com/office/officeart/2005/8/layout/vList5"/>
    <dgm:cxn modelId="{6C94CD45-67F1-4FCF-821D-DA65494D3013}" type="presParOf" srcId="{FC7858C8-37B1-4E79-8861-E4CCED515D90}" destId="{EE788506-D445-4A80-80F6-DA1DE984F4CF}" srcOrd="0" destOrd="0" presId="urn:microsoft.com/office/officeart/2005/8/layout/vList5"/>
    <dgm:cxn modelId="{DF24367F-0106-4DFB-B6CE-D9913409E914}" type="presParOf" srcId="{FC7858C8-37B1-4E79-8861-E4CCED515D90}" destId="{20B38337-5881-4939-BC49-D2F676BDAB1C}" srcOrd="1" destOrd="0" presId="urn:microsoft.com/office/officeart/2005/8/layout/vList5"/>
    <dgm:cxn modelId="{60B894FB-FAB6-4036-81E8-9CEFE33D2BAE}" type="presParOf" srcId="{5C296423-0ABF-4D43-A1DB-D1AB0C4053E7}" destId="{9328ADD0-AF3F-4527-BA3B-FFA2F0A5E9B1}" srcOrd="3" destOrd="0" presId="urn:microsoft.com/office/officeart/2005/8/layout/vList5"/>
    <dgm:cxn modelId="{F0B62E42-9B9D-456F-B0B9-84A56CF0A95E}" type="presParOf" srcId="{5C296423-0ABF-4D43-A1DB-D1AB0C4053E7}" destId="{0C936DB1-C7C9-4EE2-B0D0-1191ABAA539B}" srcOrd="4" destOrd="0" presId="urn:microsoft.com/office/officeart/2005/8/layout/vList5"/>
    <dgm:cxn modelId="{337F7BF9-460E-47E4-B2B9-777EEA2072FE}" type="presParOf" srcId="{0C936DB1-C7C9-4EE2-B0D0-1191ABAA539B}" destId="{9570FCDD-9D58-4085-AD4E-8CE14DDDBEAF}" srcOrd="0" destOrd="0" presId="urn:microsoft.com/office/officeart/2005/8/layout/vList5"/>
    <dgm:cxn modelId="{5C1D9193-BA8A-4C42-B335-783780D85384}" type="presParOf" srcId="{0C936DB1-C7C9-4EE2-B0D0-1191ABAA539B}" destId="{C05A05E9-BBFA-4511-B94C-7A30875353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BCDD1-E709-4D6F-8000-C0F9D0DD3170}">
      <dsp:nvSpPr>
        <dsp:cNvPr id="0" name=""/>
        <dsp:cNvSpPr/>
      </dsp:nvSpPr>
      <dsp:spPr>
        <a:xfrm rot="5400000">
          <a:off x="5002007" y="-2504019"/>
          <a:ext cx="1124996" cy="6418766"/>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smtClean="0"/>
            <a:t>Los conocimientos para la adaptación al cambio climático están disponibles pero no estructurados ni son de fácil acceso </a:t>
          </a:r>
          <a:endParaRPr lang="es-ES_tradnl" sz="1600" kern="1200" dirty="0"/>
        </a:p>
        <a:p>
          <a:pPr marL="171450" lvl="1" indent="-171450" algn="l" defTabSz="711200">
            <a:lnSpc>
              <a:spcPct val="90000"/>
            </a:lnSpc>
            <a:spcBef>
              <a:spcPct val="0"/>
            </a:spcBef>
            <a:spcAft>
              <a:spcPct val="15000"/>
            </a:spcAft>
            <a:buChar char="••"/>
          </a:pPr>
          <a:r>
            <a:rPr lang="es-ES_tradnl" sz="1600" kern="1200" dirty="0" smtClean="0"/>
            <a:t>Un </a:t>
          </a:r>
          <a:r>
            <a:rPr lang="es-ES_tradnl" sz="1600" b="1" kern="1200" dirty="0" smtClean="0">
              <a:solidFill>
                <a:srgbClr val="C80F0E"/>
              </a:solidFill>
            </a:rPr>
            <a:t>“problema de información” </a:t>
          </a:r>
          <a:r>
            <a:rPr lang="es-ES_tradnl" sz="1600" b="0" kern="1200" dirty="0" smtClean="0">
              <a:solidFill>
                <a:schemeClr val="tx1"/>
              </a:solidFill>
            </a:rPr>
            <a:t>es </a:t>
          </a:r>
          <a:r>
            <a:rPr lang="es-ES_tradnl" sz="1600" kern="1200" dirty="0" smtClean="0"/>
            <a:t>por lo menos un </a:t>
          </a:r>
          <a:r>
            <a:rPr lang="es-ES_tradnl" sz="1600" b="1" kern="1200" dirty="0" smtClean="0">
              <a:solidFill>
                <a:srgbClr val="C80F0E"/>
              </a:solidFill>
            </a:rPr>
            <a:t>“problema conocido”</a:t>
          </a:r>
          <a:endParaRPr lang="es-ES_tradnl" sz="1600" b="1" kern="1200" dirty="0">
            <a:solidFill>
              <a:srgbClr val="C80F0E"/>
            </a:solidFill>
          </a:endParaRPr>
        </a:p>
      </dsp:txBody>
      <dsp:txXfrm rot="-5400000">
        <a:off x="2355122" y="197784"/>
        <a:ext cx="6363848" cy="1015160"/>
      </dsp:txXfrm>
    </dsp:sp>
    <dsp:sp modelId="{CE13DA37-9199-46B2-ACAD-C478A5B493FE}">
      <dsp:nvSpPr>
        <dsp:cNvPr id="0" name=""/>
        <dsp:cNvSpPr/>
      </dsp:nvSpPr>
      <dsp:spPr>
        <a:xfrm>
          <a:off x="370110" y="2240"/>
          <a:ext cx="1985012" cy="1406246"/>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0" kern="1200" noProof="0" smtClean="0"/>
            <a:t>Situación</a:t>
          </a:r>
          <a:endParaRPr lang="es-ES_tradnl" sz="2400" b="0" kern="1200" noProof="0" dirty="0"/>
        </a:p>
      </dsp:txBody>
      <dsp:txXfrm>
        <a:off x="438757" y="70887"/>
        <a:ext cx="1847718" cy="1268952"/>
      </dsp:txXfrm>
    </dsp:sp>
    <dsp:sp modelId="{20B38337-5881-4939-BC49-D2F676BDAB1C}">
      <dsp:nvSpPr>
        <dsp:cNvPr id="0" name=""/>
        <dsp:cNvSpPr/>
      </dsp:nvSpPr>
      <dsp:spPr>
        <a:xfrm rot="5400000">
          <a:off x="5002007" y="-1027460"/>
          <a:ext cx="1124996" cy="6418766"/>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b="1" kern="1200" dirty="0" err="1" smtClean="0">
              <a:solidFill>
                <a:srgbClr val="C80F0E"/>
              </a:solidFill>
            </a:rPr>
            <a:t>ci:grasp</a:t>
          </a:r>
          <a:r>
            <a:rPr lang="es-ES_tradnl" sz="1600" kern="1200" dirty="0" smtClean="0"/>
            <a:t> opera como un sistema de información abierto e interactivo; ayuda a priorizar las necesidades de adaptación, a la planificación e implementación de medidas de adaptación apropiadas </a:t>
          </a:r>
          <a:endParaRPr lang="es-ES_tradnl" sz="1600" kern="1200" dirty="0"/>
        </a:p>
      </dsp:txBody>
      <dsp:txXfrm rot="-5400000">
        <a:off x="2355122" y="1674343"/>
        <a:ext cx="6363848" cy="1015160"/>
      </dsp:txXfrm>
    </dsp:sp>
    <dsp:sp modelId="{EE788506-D445-4A80-80F6-DA1DE984F4CF}">
      <dsp:nvSpPr>
        <dsp:cNvPr id="0" name=""/>
        <dsp:cNvSpPr/>
      </dsp:nvSpPr>
      <dsp:spPr>
        <a:xfrm>
          <a:off x="370110" y="1478799"/>
          <a:ext cx="1985012" cy="1406246"/>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0" kern="1200" smtClean="0"/>
            <a:t>Meta</a:t>
          </a:r>
          <a:endParaRPr lang="es-ES_tradnl" sz="2400" b="0" kern="1200" dirty="0"/>
        </a:p>
      </dsp:txBody>
      <dsp:txXfrm>
        <a:off x="438757" y="1547446"/>
        <a:ext cx="1847718" cy="1268952"/>
      </dsp:txXfrm>
    </dsp:sp>
    <dsp:sp modelId="{C05A05E9-BBFA-4511-B94C-7A308753538C}">
      <dsp:nvSpPr>
        <dsp:cNvPr id="0" name=""/>
        <dsp:cNvSpPr/>
      </dsp:nvSpPr>
      <dsp:spPr>
        <a:xfrm rot="5400000">
          <a:off x="4853109" y="455432"/>
          <a:ext cx="1412647" cy="6412497"/>
        </a:xfrm>
        <a:prstGeom prst="round2Same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b="1" kern="1200" noProof="0" dirty="0" err="1" smtClean="0">
              <a:solidFill>
                <a:srgbClr val="C80F0E"/>
              </a:solidFill>
            </a:rPr>
            <a:t>ci:grasp</a:t>
          </a:r>
          <a:r>
            <a:rPr lang="es-ES_tradnl" sz="1600" kern="1200" dirty="0" smtClean="0"/>
            <a:t> apunta a tomadores de decisiones y a sus consejeros, así como a asesores, instituciones de investigación, organizaciones no gubernamentales y a agencias de cooperación al desarrollo </a:t>
          </a:r>
          <a:endParaRPr lang="es-ES_tradnl" sz="1600" kern="1200" noProof="0" dirty="0"/>
        </a:p>
      </dsp:txBody>
      <dsp:txXfrm rot="-5400000">
        <a:off x="2353184" y="3024317"/>
        <a:ext cx="6343537" cy="1274727"/>
      </dsp:txXfrm>
    </dsp:sp>
    <dsp:sp modelId="{9570FCDD-9D58-4085-AD4E-8CE14DDDBEAF}">
      <dsp:nvSpPr>
        <dsp:cNvPr id="0" name=""/>
        <dsp:cNvSpPr/>
      </dsp:nvSpPr>
      <dsp:spPr>
        <a:xfrm>
          <a:off x="370110" y="2958558"/>
          <a:ext cx="1983073" cy="1406246"/>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_tradnl" sz="2400" b="0" kern="1200" dirty="0" smtClean="0"/>
            <a:t>Grupo Meta</a:t>
          </a:r>
          <a:endParaRPr lang="es-ES_tradnl" sz="2400" b="0" kern="1200" dirty="0"/>
        </a:p>
      </dsp:txBody>
      <dsp:txXfrm>
        <a:off x="438757" y="3027205"/>
        <a:ext cx="1845779" cy="12689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F7A2D402-23C5-4592-A54D-82DEE6A29063}" type="slidenum">
              <a:rPr lang="de-DE"/>
              <a:pPr>
                <a:defRPr/>
              </a:pPr>
              <a:t>‹#›</a:t>
            </a:fld>
            <a:endParaRPr lang="de-DE"/>
          </a:p>
        </p:txBody>
      </p:sp>
    </p:spTree>
    <p:extLst>
      <p:ext uri="{BB962C8B-B14F-4D97-AF65-F5344CB8AC3E}">
        <p14:creationId xmlns:p14="http://schemas.microsoft.com/office/powerpoint/2010/main" val="23192212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9705975"/>
            <a:ext cx="6858000"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4443DEF8-AB96-403B-BAE6-6C884E5BB8A5}" type="slidenum">
              <a:rPr/>
              <a:pPr>
                <a:defRPr/>
              </a:pPr>
              <a:t>‹#›</a:t>
            </a:fld>
            <a:endParaRPr dirty="0"/>
          </a:p>
        </p:txBody>
      </p:sp>
      <p:sp>
        <p:nvSpPr>
          <p:cNvPr id="8194" name="Rectangle 2"/>
          <p:cNvSpPr>
            <a:spLocks noGrp="1" noChangeArrowheads="1"/>
          </p:cNvSpPr>
          <p:nvPr>
            <p:ph type="hdr" sz="quarter"/>
          </p:nvPr>
        </p:nvSpPr>
        <p:spPr bwMode="auto">
          <a:xfrm>
            <a:off x="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886200" y="0"/>
            <a:ext cx="29718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a:p>
        </p:txBody>
      </p:sp>
      <p:sp>
        <p:nvSpPr>
          <p:cNvPr id="19461" name="Rectangle 4"/>
          <p:cNvSpPr>
            <a:spLocks noGrp="1" noRot="1" noChangeAspect="1" noChangeArrowheads="1" noTextEdit="1"/>
          </p:cNvSpPr>
          <p:nvPr>
            <p:ph type="sldImg" idx="2"/>
          </p:nvPr>
        </p:nvSpPr>
        <p:spPr bwMode="auto">
          <a:xfrm>
            <a:off x="209550" y="312738"/>
            <a:ext cx="6403975" cy="4297362"/>
          </a:xfrm>
          <a:prstGeom prst="rect">
            <a:avLst/>
          </a:prstGeom>
          <a:noFill/>
          <a:ln w="9525">
            <a:solidFill>
              <a:srgbClr val="000000"/>
            </a:solidFill>
            <a:miter lim="800000"/>
            <a:headEnd/>
            <a:tailEnd/>
          </a:ln>
        </p:spPr>
      </p:sp>
      <p:sp>
        <p:nvSpPr>
          <p:cNvPr id="2" name="Rectangle 5"/>
          <p:cNvSpPr>
            <a:spLocks noGrp="1" noChangeArrowheads="1"/>
          </p:cNvSpPr>
          <p:nvPr>
            <p:ph type="body" sz="quarter" idx="3"/>
          </p:nvPr>
        </p:nvSpPr>
        <p:spPr bwMode="auto">
          <a:xfrm>
            <a:off x="212725" y="4724400"/>
            <a:ext cx="6413500" cy="4945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9705975"/>
            <a:ext cx="6143625" cy="230188"/>
          </a:xfrm>
          <a:prstGeom prst="rect">
            <a:avLst/>
          </a:prstGeom>
          <a:solidFill>
            <a:srgbClr val="669900"/>
          </a:solid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endParaRPr/>
          </a:p>
        </p:txBody>
      </p:sp>
    </p:spTree>
    <p:extLst>
      <p:ext uri="{BB962C8B-B14F-4D97-AF65-F5344CB8AC3E}">
        <p14:creationId xmlns:p14="http://schemas.microsoft.com/office/powerpoint/2010/main" val="50851576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lienbildplatzhalter 5"/>
          <p:cNvSpPr>
            <a:spLocks noGrp="1" noRot="1" noChangeAspect="1" noTextEdit="1"/>
          </p:cNvSpPr>
          <p:nvPr>
            <p:ph type="sldImg"/>
          </p:nvPr>
        </p:nvSpPr>
        <p:spPr>
          <a:xfrm>
            <a:off x="546100" y="312738"/>
            <a:ext cx="5730875" cy="4297362"/>
          </a:xfrm>
          <a:ln/>
        </p:spPr>
      </p:sp>
      <p:sp>
        <p:nvSpPr>
          <p:cNvPr id="20484" name="Notizenplatzhalter 6"/>
          <p:cNvSpPr>
            <a:spLocks noGrp="1"/>
          </p:cNvSpPr>
          <p:nvPr>
            <p:ph type="body" idx="1"/>
          </p:nvPr>
        </p:nvSpPr>
        <p:spPr>
          <a:noFill/>
          <a:ln/>
        </p:spPr>
        <p:txBody>
          <a:bodyPr/>
          <a:lstStyle/>
          <a:p>
            <a:endParaRPr lang="en-GB"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a:buFont typeface="Arial"/>
              <a:buNone/>
            </a:pPr>
            <a:r>
              <a:rPr lang="es-ES_tradnl" b="0" u="sng" noProof="0" dirty="0" smtClean="0">
                <a:solidFill>
                  <a:schemeClr val="tx1"/>
                </a:solidFill>
              </a:rPr>
              <a:t>Explicar</a:t>
            </a:r>
            <a:endParaRPr lang="es-ES_tradnl" b="0" noProof="0" dirty="0" smtClean="0">
              <a:solidFill>
                <a:schemeClr val="tx1"/>
              </a:solidFill>
            </a:endParaRPr>
          </a:p>
          <a:p>
            <a:pPr>
              <a:buFont typeface="Arial"/>
              <a:buChar char="•"/>
            </a:pPr>
            <a:r>
              <a:rPr lang="es-ES_tradnl" b="0" noProof="0" dirty="0" smtClean="0">
                <a:solidFill>
                  <a:schemeClr val="tx1"/>
                </a:solidFill>
              </a:rPr>
              <a:t> </a:t>
            </a:r>
            <a:r>
              <a:rPr lang="es-ES_tradnl" b="0" noProof="0" dirty="0" err="1" smtClean="0">
                <a:solidFill>
                  <a:schemeClr val="tx1"/>
                </a:solidFill>
              </a:rPr>
              <a:t>ci:grasp</a:t>
            </a:r>
            <a:r>
              <a:rPr lang="es-ES_tradnl" b="0" noProof="0" dirty="0" smtClean="0">
                <a:solidFill>
                  <a:schemeClr val="tx1"/>
                </a:solidFill>
              </a:rPr>
              <a:t> es implementado conjuntamente por GIZ y PIK</a:t>
            </a:r>
          </a:p>
          <a:p>
            <a:pPr>
              <a:buFont typeface="Arial"/>
              <a:buChar char="•"/>
            </a:pPr>
            <a:r>
              <a:rPr lang="es-ES_tradnl" b="0" noProof="0" dirty="0" smtClean="0">
                <a:solidFill>
                  <a:schemeClr val="tx1"/>
                </a:solidFill>
              </a:rPr>
              <a:t>Mientras PIK aporta su experiencia científica, datos y modelos climáticos, GIZ trae su fuerza en el desarrollo de capacidades y gestión de redes, así como su carpeta de proyectos de adaptación</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s-ES_tradnl" b="0" baseline="0" noProof="0" dirty="0" smtClean="0">
                <a:solidFill>
                  <a:schemeClr val="tx1"/>
                </a:solidFill>
              </a:rPr>
              <a:t> El proyecto está financiado por ICI y sobresale por ser un proyecto técnico (en contraste con proyectos orientados a la aplicación)</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s-ES_tradnl" b="0" baseline="0" noProof="0" dirty="0" smtClean="0">
                <a:solidFill>
                  <a:schemeClr val="tx1"/>
                </a:solidFill>
              </a:rPr>
              <a:t> La primera fase abarca fundamentalmente la fase de desarrollo de la plataforma. </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s-ES_tradnl" b="0" baseline="0" noProof="0" dirty="0" smtClean="0">
                <a:solidFill>
                  <a:schemeClr val="tx1"/>
                </a:solidFill>
              </a:rPr>
              <a:t> En una segunda fase, la plataforma se seguirá desarrollando en el marco del nuevo proyecto UCM ICI... (ver diapositiva).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defTabSz="886419" eaLnBrk="1" hangingPunct="1">
              <a:defRPr/>
            </a:pPr>
            <a:r>
              <a:rPr lang="es-ES_tradnl" b="0" u="sng" noProof="0" dirty="0" smtClean="0"/>
              <a:t>Explicar</a:t>
            </a:r>
          </a:p>
          <a:p>
            <a:pPr marL="171450" indent="-171450" defTabSz="886419" eaLnBrk="1" hangingPunct="1">
              <a:buFont typeface="Arial" pitchFamily="34" charset="0"/>
              <a:buChar char="•"/>
              <a:defRPr/>
            </a:pPr>
            <a:r>
              <a:rPr lang="es-ES_tradnl" b="0" noProof="0" dirty="0" smtClean="0"/>
              <a:t>Antecedentes: </a:t>
            </a:r>
            <a:r>
              <a:rPr lang="es-ES_tradnl" b="0" noProof="0" dirty="0" err="1" smtClean="0"/>
              <a:t>ci:grasp</a:t>
            </a:r>
            <a:r>
              <a:rPr lang="es-ES_tradnl" b="0" noProof="0" dirty="0" smtClean="0"/>
              <a:t> surgió de previos</a:t>
            </a:r>
            <a:r>
              <a:rPr lang="es-ES_tradnl" b="0" baseline="0" noProof="0" dirty="0" smtClean="0"/>
              <a:t> </a:t>
            </a:r>
            <a:r>
              <a:rPr lang="es-ES_tradnl" b="0" noProof="0" dirty="0" smtClean="0"/>
              <a:t>trabajos de cooperación entre el PIK y la GIZ sobre la protección a los efectos del clima (</a:t>
            </a:r>
            <a:r>
              <a:rPr lang="es-ES_tradnl" b="0" i="1" noProof="0" dirty="0" err="1" smtClean="0"/>
              <a:t>climate</a:t>
            </a:r>
            <a:r>
              <a:rPr lang="es-ES_tradnl" b="0" i="1" baseline="0" noProof="0" dirty="0" smtClean="0"/>
              <a:t> </a:t>
            </a:r>
            <a:r>
              <a:rPr lang="es-ES_tradnl" b="0" i="1" baseline="0" noProof="0" dirty="0" err="1" smtClean="0"/>
              <a:t>proofing</a:t>
            </a:r>
            <a:r>
              <a:rPr lang="es-ES_tradnl" b="0" i="0" baseline="0" noProof="0" dirty="0" smtClean="0"/>
              <a:t>) </a:t>
            </a:r>
            <a:r>
              <a:rPr lang="es-ES_tradnl" b="0" i="0" noProof="0" dirty="0" smtClean="0"/>
              <a:t>e</a:t>
            </a:r>
            <a:r>
              <a:rPr lang="es-ES_tradnl" b="0" noProof="0" dirty="0" smtClean="0"/>
              <a:t> información climática; el proyecto de </a:t>
            </a:r>
            <a:r>
              <a:rPr lang="es-ES_tradnl" b="0" noProof="0" dirty="0" err="1" smtClean="0"/>
              <a:t>ci:grasp</a:t>
            </a:r>
            <a:r>
              <a:rPr lang="es-ES_tradnl" b="0" noProof="0" dirty="0" smtClean="0"/>
              <a:t> se inició basado en la idea de que el conocimiento (…ver diapositiva) </a:t>
            </a:r>
          </a:p>
          <a:p>
            <a:pPr marL="171450" indent="-171450">
              <a:buFont typeface="Arial" pitchFamily="34" charset="0"/>
              <a:buChar char="•"/>
            </a:pPr>
            <a:r>
              <a:rPr lang="es-ES_tradnl" b="0" noProof="0" dirty="0" smtClean="0"/>
              <a:t>Meta: el objetivo del proyecto es desarrollar un abierta e interactiva (...ver diapositiva) con la intención de cerrar una brecha en el suministro de información climática </a:t>
            </a:r>
          </a:p>
          <a:p>
            <a:pPr marL="171450" indent="-171450">
              <a:buFont typeface="Arial" pitchFamily="34" charset="0"/>
              <a:buChar char="•"/>
            </a:pPr>
            <a:r>
              <a:rPr lang="es-ES_tradnl" b="0" baseline="0" noProof="0" dirty="0" smtClean="0"/>
              <a:t>Grupo Objetivo: los funcionarios con poder de decisión en el gobierno, ministerios y agencias de investigación, pero también … (ver la diapositiva).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30875" cy="4297362"/>
          </a:xfrm>
        </p:spPr>
      </p:sp>
      <p:sp>
        <p:nvSpPr>
          <p:cNvPr id="3" name="Notizenplatzhalter 2"/>
          <p:cNvSpPr>
            <a:spLocks noGrp="1"/>
          </p:cNvSpPr>
          <p:nvPr>
            <p:ph type="body" idx="1"/>
          </p:nvPr>
        </p:nvSpPr>
        <p:spPr/>
        <p:txBody>
          <a:bodyPr>
            <a:normAutofit/>
          </a:bodyPr>
          <a:lstStyle/>
          <a:p>
            <a:pPr defTabSz="886419" eaLnBrk="1" hangingPunct="1">
              <a:buFont typeface="Arial"/>
              <a:buNone/>
              <a:defRPr/>
            </a:pPr>
            <a:r>
              <a:rPr lang="en-US" b="0" u="sng" dirty="0" smtClean="0">
                <a:solidFill>
                  <a:srgbClr val="000000"/>
                </a:solidFill>
                <a:latin typeface="Calibri" pitchFamily="34"/>
                <a:ea typeface="Arial Unicode MS" pitchFamily="2"/>
                <a:cs typeface="Tahoma" pitchFamily="2"/>
              </a:rPr>
              <a:t> </a:t>
            </a:r>
            <a:r>
              <a:rPr lang="es-ES_tradnl" b="0" u="sng" noProof="0" dirty="0" smtClean="0">
                <a:solidFill>
                  <a:srgbClr val="000000"/>
                </a:solidFill>
                <a:ea typeface="Arial Unicode MS" pitchFamily="2"/>
              </a:rPr>
              <a:t>Explicar</a:t>
            </a:r>
            <a:endParaRPr lang="es-ES_tradnl" b="0" noProof="0" dirty="0" smtClean="0">
              <a:solidFill>
                <a:srgbClr val="000000"/>
              </a:solidFill>
              <a:ea typeface="Arial Unicode MS" pitchFamily="2"/>
            </a:endParaRPr>
          </a:p>
          <a:p>
            <a:pPr defTabSz="886419" eaLnBrk="1" hangingPunct="1">
              <a:buFont typeface="Arial"/>
              <a:buChar char="•"/>
              <a:defRPr/>
            </a:pPr>
            <a:r>
              <a:rPr lang="es-ES_tradnl" b="0" noProof="0" dirty="0" smtClean="0">
                <a:solidFill>
                  <a:srgbClr val="000000"/>
                </a:solidFill>
                <a:ea typeface="Arial Unicode MS" pitchFamily="2"/>
              </a:rPr>
              <a:t> La estructura de la plataforma aborda el desafío de que la información climática y el conocimiento no siempre están disponibles de manera estructurada.</a:t>
            </a:r>
          </a:p>
          <a:p>
            <a:pPr defTabSz="886419" eaLnBrk="1" hangingPunct="1">
              <a:buFont typeface="Arial"/>
              <a:buChar char="•"/>
              <a:defRPr/>
            </a:pPr>
            <a:r>
              <a:rPr lang="es-ES_tradnl" b="0" noProof="0" dirty="0" smtClean="0">
                <a:solidFill>
                  <a:srgbClr val="000000"/>
                </a:solidFill>
                <a:ea typeface="Arial Unicode MS" pitchFamily="2"/>
              </a:rPr>
              <a:t> La información está estructurada a través de tres categorías principales…</a:t>
            </a:r>
          </a:p>
          <a:p>
            <a:pPr defTabSz="886419" eaLnBrk="1" hangingPunct="1">
              <a:buFont typeface="Arial"/>
              <a:buChar char="•"/>
              <a:defRPr/>
            </a:pPr>
            <a:r>
              <a:rPr lang="es-ES_tradnl" b="0" dirty="0" smtClean="0">
                <a:solidFill>
                  <a:srgbClr val="000000"/>
                </a:solidFill>
                <a:ea typeface="Arial Unicode MS" pitchFamily="2"/>
              </a:rPr>
              <a:t> </a:t>
            </a:r>
            <a:r>
              <a:rPr lang="es-ES_tradnl" b="0" i="1" dirty="0" smtClean="0">
                <a:solidFill>
                  <a:srgbClr val="000000"/>
                </a:solidFill>
                <a:ea typeface="Arial Unicode MS" pitchFamily="2"/>
              </a:rPr>
              <a:t>PIK  </a:t>
            </a:r>
            <a:r>
              <a:rPr lang="es-ES_tradnl" b="0" i="1" dirty="0" err="1" smtClean="0">
                <a:solidFill>
                  <a:srgbClr val="000000"/>
                </a:solidFill>
                <a:ea typeface="Arial Unicode MS" pitchFamily="2"/>
              </a:rPr>
              <a:t>–con</a:t>
            </a:r>
            <a:r>
              <a:rPr lang="es-ES_tradnl" b="0" i="1" dirty="0" smtClean="0">
                <a:solidFill>
                  <a:srgbClr val="000000"/>
                </a:solidFill>
                <a:ea typeface="Arial Unicode MS" pitchFamily="2"/>
              </a:rPr>
              <a:t> su experiencia en la ciencia </a:t>
            </a:r>
            <a:r>
              <a:rPr lang="es-ES_tradnl" b="0" i="1" dirty="0" err="1" smtClean="0">
                <a:solidFill>
                  <a:srgbClr val="000000"/>
                </a:solidFill>
                <a:ea typeface="Arial Unicode MS" pitchFamily="2"/>
              </a:rPr>
              <a:t>climática–</a:t>
            </a:r>
            <a:r>
              <a:rPr lang="es-ES_tradnl" b="0" i="1" dirty="0" smtClean="0">
                <a:solidFill>
                  <a:srgbClr val="000000"/>
                </a:solidFill>
                <a:ea typeface="Arial Unicode MS" pitchFamily="2"/>
              </a:rPr>
              <a:t> proporciona datos climáticos y mapas y asegura que toda la información es científicamente sólida </a:t>
            </a:r>
          </a:p>
          <a:p>
            <a:pPr marL="0" marR="0" indent="0" algn="l" defTabSz="886419" rtl="0" eaLnBrk="1" fontAlgn="base" latinLnBrk="0" hangingPunct="1">
              <a:lnSpc>
                <a:spcPct val="100000"/>
              </a:lnSpc>
              <a:spcBef>
                <a:spcPct val="30000"/>
              </a:spcBef>
              <a:spcAft>
                <a:spcPct val="0"/>
              </a:spcAft>
              <a:buClrTx/>
              <a:buSzTx/>
              <a:buFont typeface="Arial"/>
              <a:buChar char="•"/>
              <a:tabLst/>
              <a:defRPr/>
            </a:pPr>
            <a:r>
              <a:rPr lang="es-ES_tradnl" b="0" i="1" dirty="0" smtClean="0">
                <a:solidFill>
                  <a:srgbClr val="000000"/>
                </a:solidFill>
                <a:ea typeface="Arial Unicode MS" pitchFamily="2"/>
              </a:rPr>
              <a:t> GIZ contribuye con su cartera de proyectos de adaptación y la conexión con otros proyectos de cooperación internacional para el desarrollo y asegura que la perspectiva del usuario se tome formalmente en consideración</a:t>
            </a:r>
            <a:r>
              <a:rPr lang="es-ES_tradnl" b="0" i="1" baseline="0" noProof="0" dirty="0" smtClean="0">
                <a:solidFill>
                  <a:schemeClr val="tx1"/>
                </a:solidFill>
              </a:rPr>
              <a:t>.</a:t>
            </a:r>
            <a:endParaRPr lang="es-ES_tradnl" b="0" i="1" dirty="0" smtClean="0">
              <a:solidFill>
                <a:srgbClr val="000000"/>
              </a:solidFill>
              <a:ea typeface="Arial Unicode MS" pitchFamily="2"/>
            </a:endParaRPr>
          </a:p>
          <a:p>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pitchFamily="34" charset="0"/>
              <a:buNone/>
            </a:pPr>
            <a:r>
              <a:rPr lang="es-CL" sz="1200" b="0" u="sng" noProof="0" dirty="0" smtClean="0"/>
              <a:t>Explicar</a:t>
            </a:r>
          </a:p>
          <a:p>
            <a:pPr>
              <a:buFont typeface="Arial" pitchFamily="34" charset="0"/>
              <a:buNone/>
            </a:pPr>
            <a:r>
              <a:rPr lang="es-CL" sz="1200" b="0" noProof="0" dirty="0" smtClean="0"/>
              <a:t>Las</a:t>
            </a:r>
            <a:r>
              <a:rPr lang="es-CL" sz="1200" b="0" baseline="0" noProof="0" dirty="0" smtClean="0"/>
              <a:t> p</a:t>
            </a:r>
            <a:r>
              <a:rPr lang="es-CL" sz="1200" b="0" noProof="0" dirty="0" smtClean="0"/>
              <a:t>rincipales</a:t>
            </a:r>
            <a:r>
              <a:rPr lang="es-CL" sz="1200" b="0" baseline="0" noProof="0" dirty="0" smtClean="0"/>
              <a:t> características de la plataforma ci:grasp</a:t>
            </a:r>
            <a:r>
              <a:rPr lang="es-CL" sz="1200" b="0" noProof="0" dirty="0" smtClean="0"/>
              <a:t>:</a:t>
            </a:r>
            <a:endParaRPr lang="es-CL" sz="1200" b="0" baseline="0" noProof="0" dirty="0" smtClean="0"/>
          </a:p>
          <a:p>
            <a:pPr marL="0" marR="0" indent="0" algn="l" defTabSz="886419" rtl="0" eaLnBrk="1" fontAlgn="base" latinLnBrk="0" hangingPunct="1">
              <a:lnSpc>
                <a:spcPct val="100000"/>
              </a:lnSpc>
              <a:spcBef>
                <a:spcPct val="30000"/>
              </a:spcBef>
              <a:spcAft>
                <a:spcPct val="0"/>
              </a:spcAft>
              <a:buClrTx/>
              <a:buSzTx/>
              <a:buFont typeface="Arial"/>
              <a:buChar char="•"/>
              <a:tabLst/>
              <a:defRPr/>
            </a:pPr>
            <a:r>
              <a:rPr lang="es-CL" sz="1200" b="0" dirty="0" smtClean="0">
                <a:solidFill>
                  <a:srgbClr val="595959"/>
                </a:solidFill>
              </a:rPr>
              <a:t> La Información previa provee a los usuarios una Introducción en los conceptos científicos (estímulos climáticos, impactos y cadenas de impacto) e información sobre la terminología de la ciencia climática</a:t>
            </a:r>
          </a:p>
          <a:p>
            <a:pPr marL="0" marR="0" indent="0" algn="l" defTabSz="914400" rtl="0" eaLnBrk="0" fontAlgn="base" latinLnBrk="0" hangingPunct="0">
              <a:lnSpc>
                <a:spcPct val="100000"/>
              </a:lnSpc>
              <a:spcBef>
                <a:spcPct val="30000"/>
              </a:spcBef>
              <a:spcAft>
                <a:spcPts val="1163"/>
              </a:spcAft>
              <a:buClrTx/>
              <a:buSzTx/>
              <a:buFont typeface="Arial"/>
              <a:buChar char="•"/>
              <a:tabLst/>
              <a:defRPr/>
            </a:pPr>
            <a:r>
              <a:rPr lang="es-CL" sz="1200" b="0" dirty="0" smtClean="0">
                <a:solidFill>
                  <a:srgbClr val="595959"/>
                </a:solidFill>
              </a:rPr>
              <a:t> El mapa mundial interactivo es la pieza central de la plataforma: le permite al usuario visualizar todos los estímulos climáticos, sus impactos, y otros datos en un mapamundi que permite de comparar escenarios</a:t>
            </a:r>
            <a:r>
              <a:rPr lang="es-CL" sz="1200" b="0" baseline="0" dirty="0" smtClean="0">
                <a:solidFill>
                  <a:srgbClr val="595959"/>
                </a:solidFill>
              </a:rPr>
              <a:t> y modelos diferentes.</a:t>
            </a:r>
          </a:p>
          <a:p>
            <a:pPr marL="0" marR="0" indent="0" algn="l" defTabSz="914400" rtl="0" eaLnBrk="0" fontAlgn="base" latinLnBrk="0" hangingPunct="0">
              <a:lnSpc>
                <a:spcPct val="100000"/>
              </a:lnSpc>
              <a:spcBef>
                <a:spcPct val="30000"/>
              </a:spcBef>
              <a:spcAft>
                <a:spcPts val="1163"/>
              </a:spcAft>
              <a:buClrTx/>
              <a:buSzTx/>
              <a:buFont typeface="Arial"/>
              <a:buChar char="•"/>
              <a:tabLst/>
              <a:defRPr/>
            </a:pPr>
            <a:r>
              <a:rPr lang="es-CL" sz="1200" b="0" i="0" baseline="0" noProof="0" dirty="0" smtClean="0">
                <a:solidFill>
                  <a:srgbClr val="595959"/>
                </a:solidFill>
                <a:latin typeface="Arial"/>
                <a:cs typeface="Arial"/>
              </a:rPr>
              <a:t> Un explorador de datos que muestra la frecuencia de los incendios forestales, la vulnerabilidad a la elevación del nivel del mar, la urbanización, y otras informaciones referentes al clima</a:t>
            </a:r>
          </a:p>
          <a:p>
            <a:pPr marL="0" marR="0" indent="0" algn="l" defTabSz="914400" rtl="0" eaLnBrk="0" fontAlgn="base" latinLnBrk="0" hangingPunct="0">
              <a:lnSpc>
                <a:spcPct val="100000"/>
              </a:lnSpc>
              <a:spcBef>
                <a:spcPct val="30000"/>
              </a:spcBef>
              <a:spcAft>
                <a:spcPts val="1163"/>
              </a:spcAft>
              <a:buClrTx/>
              <a:buSzTx/>
              <a:buFont typeface="Arial"/>
              <a:buChar char="•"/>
              <a:tabLst/>
              <a:defRPr/>
            </a:pPr>
            <a:r>
              <a:rPr lang="es-CL" sz="1200" b="0" i="0" baseline="0" noProof="0" dirty="0" smtClean="0">
                <a:solidFill>
                  <a:srgbClr val="595959"/>
                </a:solidFill>
                <a:latin typeface="Arial"/>
                <a:cs typeface="Arial"/>
              </a:rPr>
              <a:t> Hay también mapas más detalladas para impactos seleccionados en países </a:t>
            </a:r>
            <a:r>
              <a:rPr lang="es-ES_tradnl" b="0" noProof="0" dirty="0" smtClean="0"/>
              <a:t>asociados</a:t>
            </a:r>
          </a:p>
          <a:p>
            <a:pPr marL="0" marR="0" indent="0" algn="l" defTabSz="914400" rtl="0" eaLnBrk="0" fontAlgn="base" latinLnBrk="0" hangingPunct="0">
              <a:lnSpc>
                <a:spcPct val="100000"/>
              </a:lnSpc>
              <a:spcBef>
                <a:spcPct val="30000"/>
              </a:spcBef>
              <a:spcAft>
                <a:spcPts val="1163"/>
              </a:spcAft>
              <a:buClrTx/>
              <a:buSzTx/>
              <a:buFont typeface="Arial"/>
              <a:buChar char="•"/>
              <a:tabLst/>
              <a:defRPr/>
            </a:pPr>
            <a:r>
              <a:rPr lang="es-ES_tradnl" sz="1200" b="0" baseline="0" noProof="0" dirty="0" smtClean="0">
                <a:solidFill>
                  <a:srgbClr val="595959"/>
                </a:solidFill>
              </a:rPr>
              <a:t> </a:t>
            </a:r>
            <a:r>
              <a:rPr lang="es-CL" sz="1200" b="0" dirty="0" smtClean="0">
                <a:solidFill>
                  <a:srgbClr val="595959"/>
                </a:solidFill>
              </a:rPr>
              <a:t>Un generador de diagrama de clima permite comparar diferentes escenarios y marcos de tiempo</a:t>
            </a:r>
          </a:p>
          <a:p>
            <a:pPr marL="0" marR="0" indent="0" algn="l" defTabSz="914400" rtl="0" eaLnBrk="0" fontAlgn="base" latinLnBrk="0" hangingPunct="0">
              <a:lnSpc>
                <a:spcPct val="100000"/>
              </a:lnSpc>
              <a:spcBef>
                <a:spcPct val="30000"/>
              </a:spcBef>
              <a:spcAft>
                <a:spcPts val="1163"/>
              </a:spcAft>
              <a:buClrTx/>
              <a:buSzTx/>
              <a:buFont typeface="Arial"/>
              <a:buChar char="•"/>
              <a:tabLst/>
              <a:defRPr/>
            </a:pPr>
            <a:r>
              <a:rPr lang="es-CL" sz="1200" b="0" baseline="0" dirty="0" smtClean="0">
                <a:solidFill>
                  <a:srgbClr val="595959"/>
                </a:solidFill>
              </a:rPr>
              <a:t> </a:t>
            </a:r>
            <a:r>
              <a:rPr lang="es-CL" sz="1200" b="0" dirty="0" smtClean="0">
                <a:solidFill>
                  <a:srgbClr val="595959"/>
                </a:solidFill>
              </a:rPr>
              <a:t>Por último, la base de datos de proyectos de adaptación ofrece información sobre proyectos concretos y permite a los usuarios compartir su experiencia de adaptación con una comunidad global mediante la aportación de sus proyectos de adaptación a la base de datos.</a:t>
            </a:r>
          </a:p>
        </p:txBody>
      </p:sp>
      <p:sp>
        <p:nvSpPr>
          <p:cNvPr id="4" name="Foliennummernplatzhalter 3"/>
          <p:cNvSpPr>
            <a:spLocks noGrp="1"/>
          </p:cNvSpPr>
          <p:nvPr>
            <p:ph type="sldNum" sz="quarter" idx="10"/>
          </p:nvPr>
        </p:nvSpPr>
        <p:spPr/>
        <p:txBody>
          <a:bodyPr/>
          <a:lstStyle/>
          <a:p>
            <a:fld id="{8EFB2C6A-E588-4863-9124-CD6862B4C69D}"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pitchFamily="34" charset="0"/>
              <a:buNone/>
            </a:pPr>
            <a:r>
              <a:rPr lang="es-CL" b="1" i="0" u="none" noProof="0" dirty="0" smtClean="0"/>
              <a:t>Note que este</a:t>
            </a:r>
            <a:r>
              <a:rPr lang="es-CL" b="1" i="0" u="none" baseline="0" noProof="0" dirty="0" smtClean="0"/>
              <a:t> diapositiva ha sido revista!</a:t>
            </a:r>
            <a:endParaRPr lang="es-CL" b="1" i="0" u="none" noProof="0" dirty="0" smtClean="0"/>
          </a:p>
          <a:p>
            <a:pPr>
              <a:buFont typeface="Arial" pitchFamily="34" charset="0"/>
              <a:buNone/>
            </a:pPr>
            <a:r>
              <a:rPr lang="es-CL" b="0" u="sng" noProof="0" dirty="0" smtClean="0"/>
              <a:t>Explique</a:t>
            </a:r>
          </a:p>
          <a:p>
            <a:pPr>
              <a:buFont typeface="Arial" pitchFamily="34" charset="0"/>
              <a:buNone/>
            </a:pPr>
            <a:r>
              <a:rPr lang="es-CL" b="0" noProof="0" dirty="0" smtClean="0"/>
              <a:t>Una visión más detallada de las características</a:t>
            </a:r>
            <a:r>
              <a:rPr lang="es-CL" b="0" baseline="0" noProof="0" dirty="0" smtClean="0"/>
              <a:t>:</a:t>
            </a:r>
            <a:r>
              <a:rPr lang="es-CL" b="0" noProof="0" dirty="0" smtClean="0"/>
              <a:t> </a:t>
            </a:r>
          </a:p>
          <a:p>
            <a:pPr>
              <a:buFont typeface="Arial" pitchFamily="34" charset="0"/>
              <a:buChar char="•"/>
            </a:pPr>
            <a:r>
              <a:rPr lang="es-CL" b="0" noProof="0" dirty="0" smtClean="0"/>
              <a:t>El mapa mundial interactivo es la pieza clave </a:t>
            </a:r>
            <a:r>
              <a:rPr lang="es-CL" b="0" baseline="0" noProof="0" dirty="0" smtClean="0"/>
              <a:t>de ci:grasp.</a:t>
            </a:r>
          </a:p>
          <a:p>
            <a:pPr>
              <a:buFont typeface="Arial" pitchFamily="34" charset="0"/>
              <a:buChar char="•"/>
            </a:pPr>
            <a:r>
              <a:rPr lang="es-CL" b="0" baseline="0" noProof="0" dirty="0" smtClean="0"/>
              <a:t> </a:t>
            </a:r>
            <a:r>
              <a:rPr lang="es-CL" b="1" baseline="0" noProof="0" dirty="0" smtClean="0"/>
              <a:t>(clic) </a:t>
            </a:r>
            <a:r>
              <a:rPr lang="es-CL" b="0" baseline="0" noProof="0" dirty="0" smtClean="0"/>
              <a:t>Puede insertar estímulos, impactos, y otros datos diferentes en la mapa. Note que hay cuatros mapas que sirven a comparar escenarios o modelos.</a:t>
            </a:r>
          </a:p>
          <a:p>
            <a:pPr>
              <a:buFont typeface="Arial" pitchFamily="34" charset="0"/>
              <a:buChar char="•"/>
            </a:pPr>
            <a:r>
              <a:rPr lang="es-CL" b="0" baseline="0" noProof="0" dirty="0" smtClean="0"/>
              <a:t> </a:t>
            </a:r>
            <a:r>
              <a:rPr lang="es-CL" b="1" baseline="0" noProof="0" dirty="0" smtClean="0"/>
              <a:t>(clic) </a:t>
            </a:r>
            <a:r>
              <a:rPr lang="es-CL" b="0" baseline="0" noProof="0" dirty="0" smtClean="0"/>
              <a:t>Los datos se pueden especificar según período de tiempo (p. ej., una escala anual o un trimestre específico del año), agregación temporal (periodos desde 30 años como referencia, desde 1961 hasta 2098), modelo climático (están disponibles 5) y escenarios (SRES o RCP que se utilizan en el AR5).</a:t>
            </a:r>
            <a:endParaRPr lang="es-CL" b="1" baseline="0" noProof="0" dirty="0" smtClean="0"/>
          </a:p>
          <a:p>
            <a:pPr>
              <a:buFont typeface="Arial" pitchFamily="34" charset="0"/>
              <a:buChar char="•"/>
            </a:pPr>
            <a:r>
              <a:rPr lang="es-CL" b="1" baseline="0" noProof="0" dirty="0" smtClean="0"/>
              <a:t> </a:t>
            </a:r>
            <a:r>
              <a:rPr lang="es-CL" b="0" baseline="0" noProof="0" dirty="0" smtClean="0"/>
              <a:t>Esta vista es disponible a escala mundial </a:t>
            </a:r>
            <a:r>
              <a:rPr lang="es-CL" b="1" baseline="0" noProof="0" dirty="0" smtClean="0"/>
              <a:t>(clic para zoom)</a:t>
            </a:r>
            <a:r>
              <a:rPr lang="es-CL" b="0" baseline="0" noProof="0" dirty="0" smtClean="0"/>
              <a:t> pero como ve es de resolución baja.</a:t>
            </a:r>
          </a:p>
          <a:p>
            <a:pPr>
              <a:buFont typeface="Arial" pitchFamily="34" charset="0"/>
              <a:buChar char="•"/>
            </a:pPr>
            <a:r>
              <a:rPr lang="es-CL" b="0" baseline="0" noProof="0" dirty="0" smtClean="0"/>
              <a:t> Mapas de alta resolución son disponibles para impactos seleccionados en países </a:t>
            </a:r>
            <a:r>
              <a:rPr lang="es-ES_tradnl" b="0" noProof="0" dirty="0" smtClean="0"/>
              <a:t>asociados</a:t>
            </a:r>
            <a:r>
              <a:rPr lang="es-CL" b="0" baseline="0" noProof="0" dirty="0" smtClean="0"/>
              <a:t>. Ahora vamos a echar una ojeada a los impactos de la elevación del nivel del mar en Indonesia.</a:t>
            </a:r>
          </a:p>
        </p:txBody>
      </p:sp>
      <p:sp>
        <p:nvSpPr>
          <p:cNvPr id="4" name="Foliennummernplatzhalter 3"/>
          <p:cNvSpPr>
            <a:spLocks noGrp="1"/>
          </p:cNvSpPr>
          <p:nvPr>
            <p:ph type="sldNum" sz="quarter" idx="10"/>
          </p:nvPr>
        </p:nvSpPr>
        <p:spPr/>
        <p:txBody>
          <a:bodyPr/>
          <a:lstStyle/>
          <a:p>
            <a:fld id="{8EFB2C6A-E588-4863-9124-CD6862B4C69D}"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r>
              <a:rPr lang="es-ES_tradnl" b="0" u="sng" noProof="0" dirty="0" smtClean="0"/>
              <a:t>Explicar</a:t>
            </a:r>
          </a:p>
          <a:p>
            <a:r>
              <a:rPr lang="es-ES_tradnl" b="0" noProof="0" dirty="0" smtClean="0"/>
              <a:t>El mapa seleccionado muestra la pérdida potencial de tierras en Indonesia en hectáreas, con una elevación del nivel del mar prevista de un metro.</a:t>
            </a:r>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s-ES_tradnl" b="0" noProof="0" dirty="0" smtClean="0"/>
              <a:t> Los mapas de impacto están disponibles para todos los países asociados (Brasil, Chile, China, India, Indonesia, Filipinas, Perú, Sudáfrica, Túnez).</a:t>
            </a:r>
            <a:endParaRPr lang="es-ES_tradnl" b="0" dirty="0" smtClean="0"/>
          </a:p>
          <a:p>
            <a:pPr marL="0" marR="0" indent="0" algn="l" defTabSz="914400" rtl="0" eaLnBrk="0" fontAlgn="base" latinLnBrk="0" hangingPunct="0">
              <a:lnSpc>
                <a:spcPct val="100000"/>
              </a:lnSpc>
              <a:spcBef>
                <a:spcPct val="30000"/>
              </a:spcBef>
              <a:spcAft>
                <a:spcPct val="0"/>
              </a:spcAft>
              <a:buClrTx/>
              <a:buSzTx/>
              <a:buFont typeface="Arial"/>
              <a:buChar char="•"/>
              <a:tabLst/>
              <a:defRPr/>
            </a:pPr>
            <a:r>
              <a:rPr lang="es-ES_tradnl" b="0" dirty="0" smtClean="0"/>
              <a:t> Los</a:t>
            </a:r>
            <a:r>
              <a:rPr lang="es-ES_tradnl" b="0" baseline="0" dirty="0" smtClean="0"/>
              <a:t> m</a:t>
            </a:r>
            <a:r>
              <a:rPr lang="es-ES_tradnl" b="0" dirty="0" smtClean="0"/>
              <a:t>apas de estímulo (temperatura, precipitación, sequía, disponibilidad de agua, elevación del nivel del mar) están disponibles a escala mundial.</a:t>
            </a:r>
          </a:p>
          <a:p>
            <a:pPr>
              <a:buFont typeface="Arial"/>
              <a:buChar char="•"/>
            </a:pPr>
            <a:r>
              <a:rPr lang="es-ES_tradnl" b="0" dirty="0" smtClean="0"/>
              <a:t> </a:t>
            </a:r>
            <a:r>
              <a:rPr lang="es-ES_tradnl" b="1" dirty="0" smtClean="0"/>
              <a:t>(clic) </a:t>
            </a:r>
            <a:r>
              <a:rPr lang="es-ES_tradnl" b="0" dirty="0" smtClean="0"/>
              <a:t>Debajo de la mapa, los usuarios obtienen más información sobre los impactos y de cómo</a:t>
            </a:r>
            <a:r>
              <a:rPr lang="es-ES_tradnl" b="0" baseline="0" dirty="0" smtClean="0"/>
              <a:t> interpretarlos</a:t>
            </a:r>
            <a:r>
              <a:rPr lang="es-ES_tradnl" b="0" dirty="0" smtClean="0"/>
              <a:t>.</a:t>
            </a:r>
          </a:p>
        </p:txBody>
      </p:sp>
      <p:sp>
        <p:nvSpPr>
          <p:cNvPr id="4" name="Foliennummernplatzhalter 3"/>
          <p:cNvSpPr>
            <a:spLocks noGrp="1"/>
          </p:cNvSpPr>
          <p:nvPr>
            <p:ph type="sldNum" sz="quarter" idx="10"/>
          </p:nvPr>
        </p:nvSpPr>
        <p:spPr/>
        <p:txBody>
          <a:bodyPr/>
          <a:lstStyle/>
          <a:p>
            <a:fld id="{276F4F92-661F-4424-ADED-7D3829A4203F}"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lgn="l">
              <a:buNone/>
            </a:pPr>
            <a:r>
              <a:rPr lang="es-CL" b="0" u="sng" dirty="0" smtClean="0">
                <a:solidFill>
                  <a:srgbClr val="000000"/>
                </a:solidFill>
                <a:latin typeface="Arial"/>
                <a:cs typeface="Arial"/>
              </a:rPr>
              <a:t>Explique</a:t>
            </a:r>
          </a:p>
          <a:p>
            <a:pPr marL="171438" indent="-171438">
              <a:buClr>
                <a:srgbClr val="000000"/>
              </a:buClr>
              <a:buFont typeface="Arial"/>
              <a:buChar char="•"/>
            </a:pPr>
            <a:r>
              <a:rPr lang="es-CL" b="0" dirty="0" smtClean="0">
                <a:solidFill>
                  <a:srgbClr val="000000"/>
                </a:solidFill>
                <a:latin typeface="Arial"/>
                <a:cs typeface="Arial"/>
              </a:rPr>
              <a:t>Eso</a:t>
            </a:r>
            <a:r>
              <a:rPr lang="es-CL" b="0" baseline="0" dirty="0" smtClean="0">
                <a:solidFill>
                  <a:srgbClr val="000000"/>
                </a:solidFill>
                <a:latin typeface="Arial"/>
                <a:cs typeface="Arial"/>
              </a:rPr>
              <a:t> es un ejemplo de una mapa de impactos socioeconómicos. Muestra la </a:t>
            </a:r>
            <a:r>
              <a:rPr lang="es-CL" b="0" baseline="0" noProof="0" dirty="0" smtClean="0"/>
              <a:t>pé</a:t>
            </a:r>
            <a:r>
              <a:rPr lang="es-CL" b="0" noProof="0" dirty="0" smtClean="0"/>
              <a:t>rdida potencial</a:t>
            </a:r>
            <a:r>
              <a:rPr lang="es-CL" b="0" baseline="0" noProof="0" dirty="0" smtClean="0"/>
              <a:t> de producción de arroz en toneladas con una elevación del nivel mar prevista a un 1m.</a:t>
            </a:r>
          </a:p>
          <a:p>
            <a:pPr marL="171438" indent="-171438">
              <a:buClr>
                <a:srgbClr val="000000"/>
              </a:buClr>
              <a:buFont typeface="Arial"/>
              <a:buChar char="•"/>
            </a:pPr>
            <a:r>
              <a:rPr lang="es-CL" b="0" baseline="0" noProof="0" dirty="0" smtClean="0">
                <a:solidFill>
                  <a:srgbClr val="000000"/>
                </a:solidFill>
                <a:latin typeface="Arial"/>
                <a:cs typeface="Arial"/>
              </a:rPr>
              <a:t>Note cómo ésta mapa analiza los impactos socioeconómicos más directamente que la mapa de pérdida de tierras que hemos visto antes. Ahora vamos a echar un ojeara a la cadena de impacto que nos informa cómo el estímulo de elevación del nivel del mar es relacionado a su impacto económico en la producción de arroz.</a:t>
            </a:r>
            <a:endParaRPr lang="es-CL" b="0" dirty="0" smtClean="0">
              <a:solidFill>
                <a:srgbClr val="000000"/>
              </a:solidFill>
              <a:latin typeface="Arial"/>
              <a:cs typeface="Arial"/>
            </a:endParaRPr>
          </a:p>
        </p:txBody>
      </p:sp>
      <p:sp>
        <p:nvSpPr>
          <p:cNvPr id="4" name="Foliennummernplatzhalter 3"/>
          <p:cNvSpPr>
            <a:spLocks noGrp="1"/>
          </p:cNvSpPr>
          <p:nvPr>
            <p:ph type="sldNum" sz="quarter" idx="10"/>
          </p:nvPr>
        </p:nvSpPr>
        <p:spPr/>
        <p:txBody>
          <a:bodyPr/>
          <a:lstStyle/>
          <a:p>
            <a:pPr algn="r">
              <a:buNone/>
            </a:pPr>
            <a:fld id="{276F4F92-661F-4424-ADED-7D3829A4203F}" type="slidenum">
              <a:rPr lang="fr-FR">
                <a:latin typeface="Arial"/>
                <a:cs typeface="Arial"/>
              </a:rPr>
              <a:pPr algn="r">
                <a:buNone/>
              </a:pPr>
              <a:t>16</a:t>
            </a:fld>
            <a:endParaRPr lang="fr-FR" dirty="0"/>
          </a:p>
        </p:txBody>
      </p:sp>
    </p:spTree>
    <p:extLst>
      <p:ext uri="{BB962C8B-B14F-4D97-AF65-F5344CB8AC3E}">
        <p14:creationId xmlns:p14="http://schemas.microsoft.com/office/powerpoint/2010/main" val="261873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es-CL" b="1" u="none" noProof="0" dirty="0" smtClean="0"/>
              <a:t>Note al presentador: los diapositivas 17 y 18 han cambiado de</a:t>
            </a:r>
            <a:r>
              <a:rPr lang="es-CL" b="1" u="none" baseline="0" noProof="0" dirty="0" smtClean="0"/>
              <a:t> sitio para ci:grasp 2.0!</a:t>
            </a:r>
            <a:endParaRPr lang="es-CL" b="1" u="none" noProof="0" dirty="0" smtClean="0"/>
          </a:p>
          <a:p>
            <a:pPr>
              <a:buFont typeface="Arial"/>
              <a:buNone/>
            </a:pPr>
            <a:r>
              <a:rPr lang="es-CL" b="0" u="sng" noProof="0" dirty="0" smtClean="0"/>
              <a:t>Explicar</a:t>
            </a:r>
            <a:endParaRPr lang="es-CL" noProof="0" dirty="0" smtClean="0"/>
          </a:p>
          <a:p>
            <a:pPr>
              <a:buFont typeface="Arial"/>
              <a:buChar char="•"/>
            </a:pPr>
            <a:r>
              <a:rPr lang="es-CL" b="1" noProof="0" dirty="0" smtClean="0"/>
              <a:t> </a:t>
            </a:r>
            <a:r>
              <a:rPr lang="es-CL" b="0" noProof="0" dirty="0" smtClean="0"/>
              <a:t>Otra forma de ingresar a ci:grasp, es accediendo a la sección de estímulos o impactos climáticos en el punto de navegación Antecedentes (“</a:t>
            </a:r>
            <a:r>
              <a:rPr lang="es-CL" b="0" noProof="0" dirty="0" err="1" smtClean="0"/>
              <a:t>background</a:t>
            </a:r>
            <a:r>
              <a:rPr lang="es-CL" b="0" noProof="0" dirty="0" smtClean="0"/>
              <a:t>”).</a:t>
            </a:r>
            <a:endParaRPr lang="es-CL" b="0" baseline="0" noProof="0" dirty="0" smtClean="0"/>
          </a:p>
          <a:p>
            <a:pPr>
              <a:buFont typeface="Arial"/>
              <a:buChar char="•"/>
            </a:pPr>
            <a:r>
              <a:rPr lang="es-CL" b="0" baseline="0" noProof="0" dirty="0" smtClean="0"/>
              <a:t> Esto es muy útil cuando los usuarios ya identificaron los riesgos climáticos de su región y desean obtener información detallada sobre estímulos específicos o sobre un impacto climático.</a:t>
            </a:r>
          </a:p>
          <a:p>
            <a:pPr>
              <a:buFont typeface="Arial"/>
              <a:buChar char="•"/>
            </a:pPr>
            <a:r>
              <a:rPr lang="es-CL" b="0" baseline="0" noProof="0" dirty="0" smtClean="0"/>
              <a:t> Aquí, los impactos climáticos se toman como ejemplo (la lista de impactos climáticos en el sitio Web es más extensa). </a:t>
            </a:r>
          </a:p>
          <a:p>
            <a:pPr>
              <a:buFont typeface="Arial"/>
              <a:buChar char="•"/>
            </a:pPr>
            <a:r>
              <a:rPr lang="es-CL" b="0" baseline="0" noProof="0" dirty="0" smtClean="0"/>
              <a:t> Al hacer clic en el impacto de interés, p.ej., pérdida alimentaria, los usuarios reciben detalles de los impactos, su respectiva cadena de impacto, y una lista de mapas relacionados y proyectos de adaptación, a los que se pueden acceder desde aquí.</a:t>
            </a:r>
            <a:endParaRPr lang="es-CL" b="0" noProof="0" dirty="0" smtClean="0"/>
          </a:p>
          <a:p>
            <a:pPr>
              <a:buFont typeface="Arial"/>
              <a:buChar char="•"/>
            </a:pPr>
            <a:r>
              <a:rPr lang="es-CL" b="1" baseline="0" noProof="0" dirty="0" smtClean="0"/>
              <a:t>(explicación aplazada para el diapositiva siguiente)</a:t>
            </a:r>
            <a:r>
              <a:rPr lang="es-CL" b="0" baseline="0" noProof="0" dirty="0" smtClean="0"/>
              <a:t>.</a:t>
            </a:r>
            <a:endParaRPr lang="es-CL" b="0" noProof="0" dirty="0"/>
          </a:p>
        </p:txBody>
      </p:sp>
      <p:sp>
        <p:nvSpPr>
          <p:cNvPr id="4" name="Foliennummernplatzhalter 3"/>
          <p:cNvSpPr>
            <a:spLocks noGrp="1"/>
          </p:cNvSpPr>
          <p:nvPr>
            <p:ph type="sldNum" sz="quarter" idx="10"/>
          </p:nvPr>
        </p:nvSpPr>
        <p:spPr/>
        <p:txBody>
          <a:bodyPr/>
          <a:lstStyle/>
          <a:p>
            <a:fld id="{276F4F92-661F-4424-ADED-7D3829A4203F}"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r>
              <a:rPr lang="es-CL" b="0" u="sng" noProof="0" dirty="0" smtClean="0"/>
              <a:t>Explique </a:t>
            </a:r>
            <a:r>
              <a:rPr lang="es-CL" b="1" u="none" baseline="0" noProof="0" dirty="0" smtClean="0"/>
              <a:t>diapositiva fue revisto para ci:grasp 2.0!</a:t>
            </a:r>
            <a:endParaRPr lang="es-CL" b="0" u="none" noProof="0" dirty="0" smtClean="0"/>
          </a:p>
          <a:p>
            <a:pPr marL="173662" indent="-173662">
              <a:buFont typeface="Arial" panose="020B0604020202020204" pitchFamily="34" charset="0"/>
              <a:buChar char="•"/>
            </a:pPr>
            <a:r>
              <a:rPr lang="es-CL" b="0" u="none" baseline="0" noProof="0" dirty="0" smtClean="0"/>
              <a:t>En este caso la pérdida de alimentos es relacionada a la elevación del nivel del mar. La cadena de impactos muestra cómo el estímulo de ENM </a:t>
            </a:r>
            <a:r>
              <a:rPr lang="es-CL" b="1" u="none" baseline="0" noProof="0" dirty="0" smtClean="0"/>
              <a:t>(clic) </a:t>
            </a:r>
            <a:r>
              <a:rPr lang="es-CL" b="0" u="none" baseline="0" noProof="0" dirty="0" smtClean="0"/>
              <a:t>lleva a la pérdida de producción de arroz.</a:t>
            </a:r>
          </a:p>
          <a:p>
            <a:pPr marL="173662" indent="-173662">
              <a:buFont typeface="Arial" panose="020B0604020202020204" pitchFamily="34" charset="0"/>
              <a:buChar char="•"/>
            </a:pPr>
            <a:r>
              <a:rPr lang="es-CL" b="0" u="none" baseline="0" noProof="0" dirty="0" smtClean="0"/>
              <a:t>Los impactos son relacionados a los condiciones de sustento </a:t>
            </a:r>
            <a:r>
              <a:rPr lang="es-CL" b="1" u="none" baseline="0" noProof="0" dirty="0" smtClean="0"/>
              <a:t>(clic)</a:t>
            </a:r>
            <a:r>
              <a:rPr lang="es-CL" b="0" u="none" baseline="0" noProof="0" dirty="0" smtClean="0"/>
              <a:t> como la disponibilidad de calorías. Esas variables influencian directamente el bienestar de la gente.</a:t>
            </a:r>
          </a:p>
          <a:p>
            <a:pPr marL="173662" indent="-173662">
              <a:buFont typeface="Arial" panose="020B0604020202020204" pitchFamily="34" charset="0"/>
              <a:buChar char="•"/>
            </a:pPr>
            <a:r>
              <a:rPr lang="es-CL" b="0" u="none" baseline="0" noProof="0" dirty="0" smtClean="0"/>
              <a:t>Haga un clic a cualquier eslabón de la cadena </a:t>
            </a:r>
            <a:r>
              <a:rPr lang="es-CL" b="1" u="none" baseline="0" noProof="0" dirty="0" smtClean="0"/>
              <a:t>(clic)</a:t>
            </a:r>
            <a:r>
              <a:rPr lang="es-CL" b="0" u="none" baseline="0" noProof="0" dirty="0" smtClean="0"/>
              <a:t> para leer una descripción detallada y encontrar enlaces a proyectos de adaptación correspondientes y mapas como la que acabamos de ver.</a:t>
            </a:r>
            <a:endParaRPr lang="es-CL" b="0" noProof="0" dirty="0"/>
          </a:p>
        </p:txBody>
      </p:sp>
      <p:sp>
        <p:nvSpPr>
          <p:cNvPr id="4" name="Foliennummernplatzhalter 3"/>
          <p:cNvSpPr>
            <a:spLocks noGrp="1"/>
          </p:cNvSpPr>
          <p:nvPr>
            <p:ph type="sldNum" sz="quarter" idx="10"/>
          </p:nvPr>
        </p:nvSpPr>
        <p:spPr/>
        <p:txBody>
          <a:bodyPr/>
          <a:lstStyle/>
          <a:p>
            <a:fld id="{276F4F92-661F-4424-ADED-7D3829A4203F}"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es-CL" dirty="0" smtClean="0">
                <a:latin typeface="Times" charset="0"/>
              </a:rPr>
              <a:t>Nota</a:t>
            </a:r>
            <a:r>
              <a:rPr lang="es-CL" baseline="0" dirty="0" smtClean="0">
                <a:latin typeface="Times" charset="0"/>
              </a:rPr>
              <a:t> al presentador: los animaciones han cambiado para ci:grasp 2.0</a:t>
            </a:r>
            <a:endParaRPr lang="es-CL" dirty="0" smtClean="0">
              <a:latin typeface="Times" charset="0"/>
            </a:endParaRPr>
          </a:p>
          <a:p>
            <a:pPr>
              <a:buFont typeface="Arial"/>
              <a:buNone/>
            </a:pPr>
            <a:r>
              <a:rPr lang="es-CL" b="0" u="sng" dirty="0" smtClean="0">
                <a:latin typeface="Times" charset="0"/>
              </a:rPr>
              <a:t>Explique</a:t>
            </a:r>
            <a:endParaRPr lang="es-CL" dirty="0" smtClean="0">
              <a:latin typeface="Times" charset="0"/>
            </a:endParaRPr>
          </a:p>
          <a:p>
            <a:pPr>
              <a:buFont typeface="Arial"/>
              <a:buChar char="•"/>
            </a:pPr>
            <a:r>
              <a:rPr lang="es-CL" b="0" noProof="0" dirty="0" smtClean="0">
                <a:solidFill>
                  <a:schemeClr val="tx1"/>
                </a:solidFill>
              </a:rPr>
              <a:t>El generador de diagramas climáticos es una herramienta muy útil </a:t>
            </a:r>
            <a:r>
              <a:rPr lang="es-CL" b="0" baseline="0" noProof="0" dirty="0" smtClean="0">
                <a:solidFill>
                  <a:schemeClr val="tx1"/>
                </a:solidFill>
              </a:rPr>
              <a:t>para un análisis detallado de los estímulos de cambios climáticos</a:t>
            </a:r>
            <a:r>
              <a:rPr lang="es-CL" b="0" kern="1200" baseline="0" noProof="0" dirty="0" smtClean="0">
                <a:solidFill>
                  <a:schemeClr val="tx1"/>
                </a:solidFill>
              </a:rPr>
              <a:t> en cuanto a temperatura </a:t>
            </a:r>
            <a:r>
              <a:rPr lang="es-CL" b="0" baseline="0" noProof="0" dirty="0" smtClean="0">
                <a:solidFill>
                  <a:schemeClr val="tx1"/>
                </a:solidFill>
              </a:rPr>
              <a:t>y precipitación</a:t>
            </a:r>
            <a:r>
              <a:rPr lang="es-CL" b="0" dirty="0" smtClean="0">
                <a:latin typeface="Times" charset="0"/>
              </a:rPr>
              <a:t>. </a:t>
            </a:r>
            <a:r>
              <a:rPr lang="es-CL" dirty="0" smtClean="0">
                <a:latin typeface="Times" charset="0"/>
              </a:rPr>
              <a:t>(CLIC para visualizar</a:t>
            </a:r>
            <a:r>
              <a:rPr lang="es-CL" baseline="0" dirty="0" smtClean="0">
                <a:latin typeface="Times" charset="0"/>
              </a:rPr>
              <a:t> el garabato rojo</a:t>
            </a:r>
            <a:r>
              <a:rPr lang="es-CL" dirty="0" smtClean="0">
                <a:latin typeface="Times" charset="0"/>
              </a:rPr>
              <a:t>, CLIC para ir a la</a:t>
            </a:r>
            <a:r>
              <a:rPr lang="es-CL" baseline="0" dirty="0" smtClean="0">
                <a:latin typeface="Times" charset="0"/>
              </a:rPr>
              <a:t> mapa</a:t>
            </a:r>
            <a:r>
              <a:rPr lang="es-CL" dirty="0" smtClean="0">
                <a:latin typeface="Times" charset="0"/>
              </a:rPr>
              <a:t>)</a:t>
            </a:r>
            <a:endParaRPr lang="es-CL" b="0" dirty="0" smtClean="0">
              <a:latin typeface="Times" charset="0"/>
            </a:endParaRPr>
          </a:p>
          <a:p>
            <a:pPr>
              <a:buFont typeface="Arial"/>
              <a:buChar char="•"/>
            </a:pPr>
            <a:r>
              <a:rPr lang="es-CL" b="0" dirty="0" smtClean="0">
                <a:latin typeface="Times" charset="0"/>
              </a:rPr>
              <a:t> </a:t>
            </a:r>
            <a:r>
              <a:rPr lang="es-CL" b="0" noProof="0" dirty="0" smtClean="0"/>
              <a:t>Dos modelos</a:t>
            </a:r>
            <a:r>
              <a:rPr lang="es-CL" b="0" baseline="0" noProof="0" dirty="0" smtClean="0"/>
              <a:t> climáticos, marcos de tiempo o escenarios de emisión, se pueden comparar en cualquier ubicación mundial. </a:t>
            </a:r>
            <a:r>
              <a:rPr lang="es-CL" b="0" noProof="0" dirty="0" smtClean="0"/>
              <a:t>(Ejemplo: Bangladesh). </a:t>
            </a:r>
            <a:endParaRPr lang="es-CL" b="0" dirty="0" smtClean="0">
              <a:latin typeface="Times" charset="0"/>
            </a:endParaRPr>
          </a:p>
          <a:p>
            <a:pPr>
              <a:buFont typeface="Arial"/>
              <a:buChar char="•"/>
            </a:pPr>
            <a:r>
              <a:rPr lang="es-CL" b="0" dirty="0" smtClean="0">
                <a:latin typeface="Times" charset="0"/>
              </a:rPr>
              <a:t> </a:t>
            </a:r>
            <a:r>
              <a:rPr lang="es-CL" b="0" noProof="0" dirty="0" smtClean="0"/>
              <a:t>También puede analizar el rango sobre varios modelos climáticos </a:t>
            </a:r>
            <a:r>
              <a:rPr lang="es-CL" dirty="0" smtClean="0">
                <a:latin typeface="Times" charset="0"/>
              </a:rPr>
              <a:t>(CLIC) </a:t>
            </a:r>
            <a:r>
              <a:rPr lang="es-CL" b="0" noProof="0" dirty="0" smtClean="0"/>
              <a:t>para determinar el nivel de incertidumbre y la gama de predicciones</a:t>
            </a:r>
            <a:r>
              <a:rPr lang="es-CL" b="0" dirty="0" smtClean="0">
                <a:latin typeface="Times" charset="0"/>
              </a:rPr>
              <a:t> </a:t>
            </a:r>
            <a:r>
              <a:rPr lang="es-CL" dirty="0" smtClean="0">
                <a:solidFill>
                  <a:srgbClr val="000000"/>
                </a:solidFill>
                <a:latin typeface="Times" charset="0"/>
              </a:rPr>
              <a:t>(CLIC para visualizar los diagramas)</a:t>
            </a:r>
            <a:r>
              <a:rPr lang="es-CL" b="0" dirty="0" smtClean="0">
                <a:latin typeface="Times" charset="0"/>
              </a:rPr>
              <a:t>.</a:t>
            </a:r>
          </a:p>
          <a:p>
            <a:pPr>
              <a:buFont typeface="Arial"/>
              <a:buChar char="•"/>
            </a:pPr>
            <a:r>
              <a:rPr lang="es-CL" b="0" dirty="0" smtClean="0">
                <a:latin typeface="Times" charset="0"/>
              </a:rPr>
              <a:t> </a:t>
            </a:r>
            <a:r>
              <a:rPr lang="es-CL" b="0" noProof="0" dirty="0" smtClean="0"/>
              <a:t>Diagramas: en la parte posterior se comparan dos marcos de tiempo, en el frente el rango sobre los cinco modelos climáticos</a:t>
            </a:r>
            <a:r>
              <a:rPr lang="es-CL" b="0" dirty="0" smtClean="0">
                <a:latin typeface="Times" charset="0"/>
              </a:rPr>
              <a:t>.</a:t>
            </a:r>
            <a:endParaRPr lang="es-CL" b="0" dirty="0">
              <a:latin typeface="Times" charset="0"/>
            </a:endParaRPr>
          </a:p>
        </p:txBody>
      </p:sp>
      <p:sp>
        <p:nvSpPr>
          <p:cNvPr id="4" name="Foliennummernplatzhalter 3"/>
          <p:cNvSpPr>
            <a:spLocks noGrp="1"/>
          </p:cNvSpPr>
          <p:nvPr>
            <p:ph type="sldNum" sz="quarter" idx="10"/>
          </p:nvPr>
        </p:nvSpPr>
        <p:spPr/>
        <p:txBody>
          <a:bodyPr/>
          <a:lstStyle/>
          <a:p>
            <a:fld id="{276F4F92-661F-4424-ADED-7D3829A4203F}"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3"/>
          <p:cNvSpPr>
            <a:spLocks noGrp="1"/>
          </p:cNvSpPr>
          <p:nvPr>
            <p:ph type="sldNum" sz="quarter" idx="5"/>
          </p:nvPr>
        </p:nvSpPr>
        <p:spPr/>
        <p:txBody>
          <a:bodyPr/>
          <a:lstStyle/>
          <a:p>
            <a:fld id="{06B5166C-775C-4900-92FA-8617EF57F0AE}" type="slidenum">
              <a:rPr smtClean="0">
                <a:latin typeface="Arial" charset="0"/>
                <a:cs typeface="Arial" charset="0"/>
              </a:rPr>
              <a:pPr/>
              <a:t>2</a:t>
            </a:fld>
            <a:endParaRPr smtClean="0">
              <a:latin typeface="Arial" charset="0"/>
              <a:cs typeface="Arial" charset="0"/>
            </a:endParaRPr>
          </a:p>
        </p:txBody>
      </p:sp>
      <p:sp>
        <p:nvSpPr>
          <p:cNvPr id="47107" name="Folienbildplatzhalter 5"/>
          <p:cNvSpPr>
            <a:spLocks noGrp="1" noRot="1" noChangeAspect="1" noTextEdit="1"/>
          </p:cNvSpPr>
          <p:nvPr>
            <p:ph type="sldImg"/>
          </p:nvPr>
        </p:nvSpPr>
        <p:spPr>
          <a:xfrm>
            <a:off x="546100" y="312738"/>
            <a:ext cx="5730875" cy="4297362"/>
          </a:xfrm>
          <a:ln/>
        </p:spPr>
      </p:sp>
      <p:sp>
        <p:nvSpPr>
          <p:cNvPr id="47108" name="Notizenplatzhalter 6"/>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es-CL" dirty="0" smtClean="0">
                <a:latin typeface="Times" charset="0"/>
              </a:rPr>
              <a:t>Note: Diapositiva</a:t>
            </a:r>
            <a:r>
              <a:rPr lang="es-CL" baseline="0" dirty="0" smtClean="0">
                <a:latin typeface="Times" charset="0"/>
              </a:rPr>
              <a:t> fue cambiado. Haga dos clic para visualizar los garabatos, otro clic para la lista de resultados.</a:t>
            </a:r>
            <a:endParaRPr lang="es-CL" dirty="0" smtClean="0">
              <a:latin typeface="Times" charset="0"/>
            </a:endParaRPr>
          </a:p>
          <a:p>
            <a:pPr>
              <a:buFont typeface="Arial"/>
              <a:buNone/>
            </a:pPr>
            <a:r>
              <a:rPr lang="es-CL" sz="1200" b="0" u="sng" noProof="0" dirty="0" smtClean="0"/>
              <a:t>Explicar</a:t>
            </a:r>
            <a:endParaRPr lang="es-CL" sz="1200" noProof="0" dirty="0" smtClean="0"/>
          </a:p>
          <a:p>
            <a:pPr>
              <a:buFont typeface="Arial"/>
              <a:buChar char="•"/>
            </a:pPr>
            <a:r>
              <a:rPr lang="es-CL" sz="1200" b="0" noProof="0" dirty="0" smtClean="0"/>
              <a:t>En la base de datos de los proyectos de adaptación, los usuarios pueden buscar medidas de adaptación revisadas por expertos, que pueden ayudar a los practicantes</a:t>
            </a:r>
            <a:r>
              <a:rPr lang="es-CL" sz="1200" b="0" baseline="0" noProof="0" dirty="0" smtClean="0"/>
              <a:t> </a:t>
            </a:r>
            <a:r>
              <a:rPr lang="es-CL" sz="1200" b="0" noProof="0" dirty="0" smtClean="0"/>
              <a:t>de la adaptación a identificar y diseñar medidas de adaptación apropiadas. </a:t>
            </a:r>
          </a:p>
          <a:p>
            <a:pPr>
              <a:buFont typeface="Arial"/>
              <a:buChar char="•"/>
            </a:pPr>
            <a:r>
              <a:rPr lang="es-CL" sz="1200" b="0" noProof="0" dirty="0" smtClean="0"/>
              <a:t>Los proyectos pueden buscarse por variables como</a:t>
            </a:r>
            <a:r>
              <a:rPr lang="es-CL" sz="1200" b="0" baseline="0" noProof="0" dirty="0" smtClean="0"/>
              <a:t> </a:t>
            </a:r>
            <a:r>
              <a:rPr lang="es-CL" sz="1200" b="0" noProof="0" dirty="0" smtClean="0"/>
              <a:t>el tipo de proyecto (p.ej., construcción y montaje de una estructura</a:t>
            </a:r>
            <a:r>
              <a:rPr lang="es-CL" sz="1200" b="0" baseline="0" noProof="0" dirty="0" smtClean="0"/>
              <a:t> o gestión de recursos naturales</a:t>
            </a:r>
            <a:r>
              <a:rPr lang="es-CL" sz="1200" b="0" noProof="0" dirty="0" smtClean="0"/>
              <a:t>), estado (p.</a:t>
            </a:r>
            <a:r>
              <a:rPr lang="es-CL" sz="1200" b="0" baseline="0" noProof="0" dirty="0" smtClean="0"/>
              <a:t> ej.,</a:t>
            </a:r>
            <a:r>
              <a:rPr lang="es-CL" sz="1200" b="0" noProof="0" dirty="0" smtClean="0"/>
              <a:t> implementado o planeado) o</a:t>
            </a:r>
            <a:r>
              <a:rPr lang="es-CL" sz="1200" b="0" baseline="0" noProof="0" dirty="0" smtClean="0"/>
              <a:t> escala geográfica.</a:t>
            </a:r>
            <a:endParaRPr lang="es-CL" sz="1200" b="0" noProof="0" dirty="0" smtClean="0"/>
          </a:p>
          <a:p>
            <a:pPr>
              <a:buFont typeface="Arial"/>
              <a:buChar char="•"/>
            </a:pPr>
            <a:r>
              <a:rPr lang="es-CL" sz="1200" b="0" noProof="0" dirty="0" smtClean="0"/>
              <a:t> Ejemplo: Busque un proyecto que se ocupe de la sequía (</a:t>
            </a:r>
            <a:r>
              <a:rPr lang="es-CL" sz="1200" b="0" noProof="0" dirty="0" err="1" smtClean="0"/>
              <a:t>drought</a:t>
            </a:r>
            <a:r>
              <a:rPr lang="es-CL" sz="1200" b="0" noProof="0" dirty="0" smtClean="0"/>
              <a:t> en inglés).</a:t>
            </a:r>
          </a:p>
        </p:txBody>
      </p:sp>
      <p:sp>
        <p:nvSpPr>
          <p:cNvPr id="4" name="Foliennummernplatzhalter 3"/>
          <p:cNvSpPr>
            <a:spLocks noGrp="1"/>
          </p:cNvSpPr>
          <p:nvPr>
            <p:ph type="sldNum" sz="quarter" idx="10"/>
          </p:nvPr>
        </p:nvSpPr>
        <p:spPr/>
        <p:txBody>
          <a:bodyPr/>
          <a:lstStyle/>
          <a:p>
            <a:fld id="{276F4F92-661F-4424-ADED-7D3829A4203F}"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6100" y="312738"/>
            <a:ext cx="5729288" cy="4297362"/>
          </a:xfrm>
        </p:spPr>
      </p:sp>
      <p:sp>
        <p:nvSpPr>
          <p:cNvPr id="3" name="Notizenplatzhalter 2"/>
          <p:cNvSpPr>
            <a:spLocks noGrp="1"/>
          </p:cNvSpPr>
          <p:nvPr>
            <p:ph type="body" idx="1"/>
          </p:nvPr>
        </p:nvSpPr>
        <p:spPr/>
        <p:txBody>
          <a:bodyPr>
            <a:normAutofit/>
          </a:bodyPr>
          <a:lstStyle/>
          <a:p>
            <a:pPr>
              <a:buFont typeface="Arial"/>
              <a:buNone/>
            </a:pPr>
            <a:r>
              <a:rPr lang="es-CL" b="0" u="sng" dirty="0" smtClean="0">
                <a:latin typeface="Times" charset="0"/>
              </a:rPr>
              <a:t>Explicar</a:t>
            </a:r>
          </a:p>
          <a:p>
            <a:pPr>
              <a:buFont typeface="Arial"/>
              <a:buChar char="•"/>
            </a:pPr>
            <a:r>
              <a:rPr lang="es-CL" b="0" noProof="0" dirty="0" smtClean="0"/>
              <a:t>Ejemplo del proyecto elegido: gestión de aguas</a:t>
            </a:r>
            <a:r>
              <a:rPr lang="es-CL" b="0" baseline="0" noProof="0" dirty="0" smtClean="0"/>
              <a:t> en Bolivia</a:t>
            </a:r>
            <a:r>
              <a:rPr lang="es-CL" b="0" noProof="0" dirty="0" smtClean="0"/>
              <a:t>.</a:t>
            </a:r>
          </a:p>
          <a:p>
            <a:pPr defTabSz="886419" eaLnBrk="1" hangingPunct="1">
              <a:buFont typeface="Arial"/>
              <a:buChar char="•"/>
              <a:defRPr/>
            </a:pPr>
            <a:r>
              <a:rPr lang="es-CL" b="0" noProof="0" dirty="0" smtClean="0"/>
              <a:t> Todos los proyectos son etiquetados geográficamente y la información proporcionada en los proyectos está estructurada a través de categorías predeterminadas, permitiendo la comparación de diferentes alternativas de adaptación. </a:t>
            </a:r>
            <a:r>
              <a:rPr lang="es-CL" b="1" noProof="0" dirty="0" smtClean="0"/>
              <a:t>(dos clics para los garabatos)</a:t>
            </a:r>
            <a:endParaRPr lang="es-CL" b="0" noProof="0" dirty="0" smtClean="0"/>
          </a:p>
          <a:p>
            <a:pPr defTabSz="886419" eaLnBrk="1" hangingPunct="1">
              <a:buFont typeface="Arial"/>
              <a:buChar char="•"/>
              <a:defRPr/>
            </a:pPr>
            <a:r>
              <a:rPr lang="es-CL" b="0" baseline="0" noProof="0" dirty="0" smtClean="0"/>
              <a:t> Los detalles del proyecto incluyen una clasificación del proyecto (tipo, estado, escala espacial, etc.), costos del proyecto, información evaluativa (tanto exitosos como con factores restrictivos) así como información para contactar con la organización responsable.</a:t>
            </a:r>
          </a:p>
        </p:txBody>
      </p:sp>
      <p:sp>
        <p:nvSpPr>
          <p:cNvPr id="4" name="Foliennummernplatzhalter 3"/>
          <p:cNvSpPr>
            <a:spLocks noGrp="1"/>
          </p:cNvSpPr>
          <p:nvPr>
            <p:ph type="sldNum" sz="quarter" idx="10"/>
          </p:nvPr>
        </p:nvSpPr>
        <p:spPr/>
        <p:txBody>
          <a:bodyPr/>
          <a:lstStyle/>
          <a:p>
            <a:fld id="{276F4F92-661F-4424-ADED-7D3829A4203F}"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defRPr/>
            </a:pPr>
            <a:r>
              <a:rPr lang="de-DE" i="1" dirty="0" smtClean="0"/>
              <a:t>Cómo ejecutar el ejercicio</a:t>
            </a:r>
          </a:p>
          <a:p>
            <a:pPr>
              <a:buFont typeface="Arial" pitchFamily="34" charset="0"/>
              <a:buChar char="•"/>
              <a:defRPr/>
            </a:pPr>
            <a:r>
              <a:rPr lang="de-DE" b="0" i="1" dirty="0" smtClean="0"/>
              <a:t>  Distribuir la información (ver archivo a</a:t>
            </a:r>
            <a:r>
              <a:rPr lang="de-DE" b="0" i="1" baseline="0" dirty="0" smtClean="0"/>
              <a:t>parte</a:t>
            </a:r>
            <a:r>
              <a:rPr lang="de-DE" b="0" i="1" dirty="0" smtClean="0"/>
              <a:t>)</a:t>
            </a:r>
          </a:p>
          <a:p>
            <a:pPr>
              <a:buFont typeface="Arial" pitchFamily="34" charset="0"/>
              <a:buChar char="•"/>
              <a:defRPr/>
            </a:pPr>
            <a:r>
              <a:rPr lang="de-DE" b="0" i="1" dirty="0" smtClean="0"/>
              <a:t> Pida a los participantes que encuentren su grupo y que se organicen en una cadena de impacto. Una vez que ambos grupos están organizados, pídale a</a:t>
            </a:r>
            <a:r>
              <a:rPr lang="de-DE" b="0" i="1" baseline="0" dirty="0" smtClean="0"/>
              <a:t> un </a:t>
            </a:r>
            <a:r>
              <a:rPr lang="de-DE" b="0" i="1" dirty="0" smtClean="0"/>
              <a:t>grupo que observe la cadena, pregúnteles: ¿ven otras formas de organizar los factores?, ¿cómo pueden explicarlos?</a:t>
            </a:r>
          </a:p>
          <a:p>
            <a:pPr>
              <a:buFont typeface="Arial" pitchFamily="34" charset="0"/>
              <a:buChar char="•"/>
              <a:defRPr/>
            </a:pPr>
            <a:r>
              <a:rPr lang="de-DE" b="0" i="1" dirty="0" smtClean="0"/>
              <a:t>asegúrese de que los participantes entienden</a:t>
            </a:r>
            <a:r>
              <a:rPr lang="de-DE" b="0" i="1" baseline="0" dirty="0" smtClean="0"/>
              <a:t> el valor de una cadena de impacto: la conexión lógica de causas y efectos. Una cadena de impacto es una herramineta para expertos, es decir, no está grabado en piedra, pero se puede adaptar según las circunstancias de la evaluación (unidad de exposición).</a:t>
            </a:r>
          </a:p>
          <a:p>
            <a:pPr>
              <a:buFont typeface="Arial" pitchFamily="34" charset="0"/>
              <a:buChar char="•"/>
              <a:defRPr/>
            </a:pPr>
            <a:r>
              <a:rPr lang="de-DE" b="0" i="1" baseline="0" dirty="0" smtClean="0"/>
              <a:t> Al final del ejercicio, muéstrele a los participantes dónde encontrar mapas de impacto en</a:t>
            </a:r>
            <a:r>
              <a:rPr lang="de-DE" b="0" i="1" dirty="0" smtClean="0"/>
              <a:t> ci:grasp</a:t>
            </a:r>
          </a:p>
          <a:p>
            <a:pPr>
              <a:buFont typeface="Arial" pitchFamily="34" charset="0"/>
              <a:buNone/>
              <a:defRPr/>
            </a:pPr>
            <a:endParaRPr lang="de-DE" b="0"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546100" y="312738"/>
            <a:ext cx="5730875" cy="4297362"/>
          </a:xfrm>
          <a:ln/>
        </p:spPr>
      </p:sp>
      <p:sp>
        <p:nvSpPr>
          <p:cNvPr id="3" name="Notizenplatzhalter 2"/>
          <p:cNvSpPr>
            <a:spLocks noGrp="1"/>
          </p:cNvSpPr>
          <p:nvPr>
            <p:ph type="body" idx="1"/>
          </p:nvPr>
        </p:nvSpPr>
        <p:spPr/>
        <p:txBody>
          <a:bodyPr>
            <a:normAutofit/>
          </a:bodyPr>
          <a:lstStyle/>
          <a:p>
            <a:pPr>
              <a:buFont typeface="Arial" pitchFamily="34" charset="0"/>
              <a:buNone/>
              <a:defRPr/>
            </a:pPr>
            <a:endParaRPr lang="de-DE" b="0"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3"/>
          <p:cNvSpPr>
            <a:spLocks noGrp="1" noRot="1" noChangeAspect="1" noTextEdit="1"/>
          </p:cNvSpPr>
          <p:nvPr>
            <p:ph type="sldImg"/>
          </p:nvPr>
        </p:nvSpPr>
        <p:spPr>
          <a:xfrm>
            <a:off x="546100" y="312738"/>
            <a:ext cx="5730875" cy="4297362"/>
          </a:xfrm>
          <a:ln/>
        </p:spPr>
      </p:sp>
      <p:sp>
        <p:nvSpPr>
          <p:cNvPr id="29699" name="Notizenplatzhalter 4"/>
          <p:cNvSpPr>
            <a:spLocks noGrp="1"/>
          </p:cNvSpPr>
          <p:nvPr>
            <p:ph type="body" idx="1"/>
          </p:nvPr>
        </p:nvSpPr>
        <p:spPr>
          <a:noFill/>
          <a:ln/>
        </p:spPr>
        <p:txBody>
          <a:bodyPr/>
          <a:lstStyle/>
          <a:p>
            <a:r>
              <a:rPr lang="de-DE" i="1" dirty="0" smtClean="0">
                <a:latin typeface="Arial" charset="0"/>
                <a:cs typeface="Arial" charset="0"/>
              </a:rPr>
              <a:t>Cómo ejecutar el ejercicio</a:t>
            </a:r>
          </a:p>
          <a:p>
            <a:pPr marL="228600" indent="-228600">
              <a:buFont typeface="+mj-lt"/>
              <a:buAutoNum type="arabicPeriod"/>
            </a:pPr>
            <a:r>
              <a:rPr lang="de-DE" b="0" i="1" dirty="0" smtClean="0">
                <a:latin typeface="Arial" charset="0"/>
                <a:cs typeface="Arial" charset="0"/>
              </a:rPr>
              <a:t> Asegúrese de que todos los participantes tienen acceso a la página web de ci:grasp </a:t>
            </a:r>
          </a:p>
          <a:p>
            <a:pPr marL="228600" indent="-228600">
              <a:buFont typeface="+mj-lt"/>
              <a:buAutoNum type="arabicPeriod"/>
            </a:pPr>
            <a:r>
              <a:rPr lang="de-DE" b="0" i="1" dirty="0" smtClean="0">
                <a:latin typeface="Arial" charset="0"/>
                <a:cs typeface="Arial" charset="0"/>
              </a:rPr>
              <a:t> Explique la primera tarea</a:t>
            </a:r>
          </a:p>
          <a:p>
            <a:pPr marL="228600" indent="-228600">
              <a:buFont typeface="+mj-lt"/>
              <a:buAutoNum type="arabicPeriod"/>
            </a:pPr>
            <a:r>
              <a:rPr lang="de-DE" b="0" i="1" dirty="0" smtClean="0">
                <a:latin typeface="Arial" charset="0"/>
                <a:cs typeface="Arial" charset="0"/>
              </a:rPr>
              <a:t> Deje que los participantes trabajen y utilicen el tiempo que necesiten para</a:t>
            </a:r>
            <a:r>
              <a:rPr lang="de-DE" b="0" i="1" baseline="0" dirty="0" smtClean="0">
                <a:latin typeface="Arial" charset="0"/>
                <a:cs typeface="Arial" charset="0"/>
              </a:rPr>
              <a:t> </a:t>
            </a:r>
            <a:r>
              <a:rPr lang="de-DE" b="0" i="1" dirty="0" smtClean="0">
                <a:latin typeface="Arial" charset="0"/>
                <a:cs typeface="Arial" charset="0"/>
              </a:rPr>
              <a:t>completar las tareas</a:t>
            </a:r>
          </a:p>
          <a:p>
            <a:pPr marL="228600" indent="-228600">
              <a:buFont typeface="+mj-lt"/>
              <a:buAutoNum type="arabicPeriod"/>
            </a:pPr>
            <a:r>
              <a:rPr lang="de-DE" b="0" i="1" dirty="0" smtClean="0">
                <a:latin typeface="Arial" charset="0"/>
                <a:cs typeface="Arial" charset="0"/>
              </a:rPr>
              <a:t> Discutir los resultados</a:t>
            </a:r>
          </a:p>
          <a:p>
            <a:pPr marL="228600" indent="-228600">
              <a:buFont typeface="+mj-lt"/>
              <a:buAutoNum type="arabicPeriod"/>
            </a:pPr>
            <a:r>
              <a:rPr lang="de-DE" b="0" i="1" dirty="0" smtClean="0">
                <a:latin typeface="Arial" charset="0"/>
                <a:cs typeface="Arial" charset="0"/>
              </a:rPr>
              <a:t> Después explique la segunda tarea</a:t>
            </a:r>
          </a:p>
          <a:p>
            <a:pPr marL="228600" indent="-228600">
              <a:buFont typeface="+mj-lt"/>
              <a:buAutoNum type="arabicPeriod"/>
            </a:pPr>
            <a:r>
              <a:rPr lang="de-DE" b="0" i="1" dirty="0" smtClean="0">
                <a:latin typeface="Arial" charset="0"/>
                <a:cs typeface="Arial" charset="0"/>
              </a:rPr>
              <a:t> Deje que los participantes trabajen y utilicen el tiempo que necesitan para completar las tareas</a:t>
            </a:r>
          </a:p>
          <a:p>
            <a:pPr marL="228600" indent="-228600">
              <a:buFont typeface="+mj-lt"/>
              <a:buAutoNum type="arabicPeriod"/>
            </a:pPr>
            <a:r>
              <a:rPr lang="de-DE" b="0" i="1" dirty="0" smtClean="0">
                <a:latin typeface="Arial" charset="0"/>
                <a:cs typeface="Arial" charset="0"/>
              </a:rPr>
              <a:t> Discutir los resultados</a:t>
            </a:r>
          </a:p>
          <a:p>
            <a:pPr marL="228600" indent="-228600">
              <a:buFont typeface="+mj-lt"/>
              <a:buAutoNum type="arabicPeriod"/>
            </a:pPr>
            <a:r>
              <a:rPr lang="de-DE" b="0" i="1" dirty="0" smtClean="0">
                <a:latin typeface="Arial" charset="0"/>
                <a:cs typeface="Arial" charset="0"/>
              </a:rPr>
              <a:t> A continuación, explique la tercera tarea</a:t>
            </a:r>
          </a:p>
          <a:p>
            <a:pPr marL="228600" indent="-228600">
              <a:buFont typeface="+mj-lt"/>
              <a:buAutoNum type="arabicPeriod"/>
            </a:pPr>
            <a:r>
              <a:rPr lang="de-DE" b="0" i="1" dirty="0" smtClean="0">
                <a:latin typeface="Arial" charset="0"/>
                <a:cs typeface="Arial" charset="0"/>
              </a:rPr>
              <a:t> Deje que los participantes trabajen y utilicen el tiempo que necesitan para completar las tareas</a:t>
            </a:r>
          </a:p>
          <a:p>
            <a:pPr marL="228600" indent="-228600">
              <a:buFont typeface="+mj-lt"/>
              <a:buAutoNum type="arabicPeriod"/>
            </a:pPr>
            <a:r>
              <a:rPr lang="de-DE" b="0" i="1" dirty="0" smtClean="0">
                <a:latin typeface="Arial" charset="0"/>
                <a:cs typeface="Arial" charset="0"/>
              </a:rPr>
              <a:t> Discutir los resultados</a:t>
            </a:r>
          </a:p>
          <a:p>
            <a:endParaRPr lang="de-DE" b="0" i="1" dirty="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3"/>
          <p:cNvSpPr>
            <a:spLocks noGrp="1" noRot="1" noChangeAspect="1" noTextEdit="1"/>
          </p:cNvSpPr>
          <p:nvPr>
            <p:ph type="sldImg"/>
          </p:nvPr>
        </p:nvSpPr>
        <p:spPr>
          <a:xfrm>
            <a:off x="546100" y="312738"/>
            <a:ext cx="5730875" cy="4297362"/>
          </a:xfrm>
          <a:ln/>
        </p:spPr>
      </p:sp>
      <p:sp>
        <p:nvSpPr>
          <p:cNvPr id="30723" name="Notizenplatzhalter 4"/>
          <p:cNvSpPr>
            <a:spLocks noGrp="1"/>
          </p:cNvSpPr>
          <p:nvPr>
            <p:ph type="body" idx="1"/>
          </p:nvPr>
        </p:nvSpPr>
        <p:spPr>
          <a:noFill/>
          <a:ln/>
        </p:spPr>
        <p:txBody>
          <a:bodyPr/>
          <a:lstStyle/>
          <a:p>
            <a:pPr>
              <a:buFontTx/>
              <a:buChar char="•"/>
            </a:pPr>
            <a:endParaRPr lang="en-GB" b="0" dirty="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3"/>
          <p:cNvSpPr>
            <a:spLocks noGrp="1" noRot="1" noChangeAspect="1" noTextEdit="1"/>
          </p:cNvSpPr>
          <p:nvPr>
            <p:ph type="sldImg"/>
          </p:nvPr>
        </p:nvSpPr>
        <p:spPr>
          <a:xfrm>
            <a:off x="546100" y="312738"/>
            <a:ext cx="5730875" cy="4297362"/>
          </a:xfrm>
          <a:ln/>
        </p:spPr>
      </p:sp>
      <p:sp>
        <p:nvSpPr>
          <p:cNvPr id="31747" name="Notizenplatzhalter 4"/>
          <p:cNvSpPr>
            <a:spLocks noGrp="1"/>
          </p:cNvSpPr>
          <p:nvPr>
            <p:ph type="body" idx="1"/>
          </p:nvPr>
        </p:nvSpPr>
        <p:spPr>
          <a:noFill/>
          <a:ln/>
        </p:spPr>
        <p:txBody>
          <a:bodyPr/>
          <a:lstStyle/>
          <a:p>
            <a:pPr>
              <a:buFontTx/>
              <a:buChar char="•"/>
            </a:pPr>
            <a:endParaRPr lang="en-GB" b="0" dirty="0"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3"/>
          <p:cNvSpPr>
            <a:spLocks noGrp="1" noRot="1" noChangeAspect="1" noTextEdit="1"/>
          </p:cNvSpPr>
          <p:nvPr>
            <p:ph type="sldImg"/>
          </p:nvPr>
        </p:nvSpPr>
        <p:spPr>
          <a:xfrm>
            <a:off x="546100" y="312738"/>
            <a:ext cx="5730875" cy="4297362"/>
          </a:xfrm>
          <a:ln/>
        </p:spPr>
      </p:sp>
      <p:sp>
        <p:nvSpPr>
          <p:cNvPr id="32771" name="Notizenplatzhalter 4"/>
          <p:cNvSpPr>
            <a:spLocks noGrp="1"/>
          </p:cNvSpPr>
          <p:nvPr>
            <p:ph type="body" idx="1"/>
          </p:nvPr>
        </p:nvSpPr>
        <p:spPr>
          <a:noFill/>
          <a:ln/>
        </p:spPr>
        <p:txBody>
          <a:bodyPr/>
          <a:lstStyle/>
          <a:p>
            <a:r>
              <a:rPr lang="es-ES_tradnl" sz="1000" b="0" i="1" u="sng" noProof="0" dirty="0" smtClean="0">
                <a:latin typeface="Arial" charset="0"/>
                <a:cs typeface="Arial" charset="0"/>
              </a:rPr>
              <a:t>Sugerencia</a:t>
            </a:r>
          </a:p>
          <a:p>
            <a:pPr>
              <a:buFontTx/>
              <a:buChar char="•"/>
            </a:pPr>
            <a:r>
              <a:rPr lang="es-ES_tradnl" sz="1000" b="0" i="1" noProof="0" dirty="0" smtClean="0">
                <a:latin typeface="Arial" charset="0"/>
                <a:cs typeface="Arial" charset="0"/>
              </a:rPr>
              <a:t> haga</a:t>
            </a:r>
            <a:r>
              <a:rPr lang="es-ES_tradnl" sz="1000" b="0" i="1" baseline="0" noProof="0" dirty="0" smtClean="0">
                <a:latin typeface="Arial" charset="0"/>
                <a:cs typeface="Arial" charset="0"/>
              </a:rPr>
              <a:t> está última parte sin mostrar la diapositiva</a:t>
            </a:r>
            <a:endParaRPr lang="es-ES_tradnl" sz="1000" b="0" i="1" noProof="0" dirty="0" smtClean="0">
              <a:latin typeface="Arial" charset="0"/>
              <a:cs typeface="Arial" charset="0"/>
            </a:endParaRPr>
          </a:p>
          <a:p>
            <a:pPr>
              <a:buFontTx/>
              <a:buChar char="•"/>
            </a:pPr>
            <a:r>
              <a:rPr lang="es-ES_tradnl" sz="1000" b="0" i="1" noProof="0" dirty="0" smtClean="0">
                <a:latin typeface="Arial" charset="0"/>
                <a:cs typeface="Arial" charset="0"/>
              </a:rPr>
              <a:t> haga primero una pequeña recapitulación sobre todo lo hablado en este módulo (</a:t>
            </a:r>
            <a:r>
              <a:rPr lang="es-ES_tradnl" sz="1000" b="0" i="1" noProof="0" dirty="0" err="1" smtClean="0">
                <a:latin typeface="Arial" charset="0"/>
                <a:cs typeface="Arial" charset="0"/>
              </a:rPr>
              <a:t>p.ej</a:t>
            </a:r>
            <a:r>
              <a:rPr lang="es-ES_tradnl" sz="1000" b="0" i="1" noProof="0" dirty="0" smtClean="0">
                <a:latin typeface="Arial" charset="0"/>
                <a:cs typeface="Arial" charset="0"/>
              </a:rPr>
              <a:t>., diapositiva de información general)</a:t>
            </a:r>
          </a:p>
          <a:p>
            <a:pPr>
              <a:buFontTx/>
              <a:buChar char="•"/>
            </a:pPr>
            <a:r>
              <a:rPr lang="es-ES_tradnl" sz="1000" b="0" i="1" noProof="0" dirty="0" smtClean="0">
                <a:latin typeface="Arial" charset="0"/>
                <a:cs typeface="Arial" charset="0"/>
              </a:rPr>
              <a:t> debatir en discusión plenaria (</a:t>
            </a:r>
            <a:r>
              <a:rPr lang="es-ES_tradnl" sz="1000" b="0" i="1" noProof="0" dirty="0" err="1" smtClean="0">
                <a:latin typeface="Arial" charset="0"/>
                <a:cs typeface="Arial" charset="0"/>
              </a:rPr>
              <a:t>p.ej</a:t>
            </a:r>
            <a:r>
              <a:rPr lang="es-ES_tradnl" sz="1000" b="0" i="1" noProof="0" dirty="0" smtClean="0">
                <a:latin typeface="Arial" charset="0"/>
                <a:cs typeface="Arial" charset="0"/>
              </a:rPr>
              <a:t>., primera ronda "bastón de la palabra" en las preguntas de la diapositiva, a continuación profundice a de fin resolver los principales mensajes abajo descritos</a:t>
            </a:r>
          </a:p>
          <a:p>
            <a:pPr>
              <a:buFontTx/>
              <a:buChar char="•"/>
            </a:pPr>
            <a:r>
              <a:rPr lang="es-ES_tradnl" sz="1000" b="0" i="1" noProof="0" dirty="0" smtClean="0">
                <a:latin typeface="Arial" charset="0"/>
                <a:cs typeface="Arial" charset="0"/>
              </a:rPr>
              <a:t> Asegúrese de visualizar este</a:t>
            </a:r>
            <a:r>
              <a:rPr lang="es-ES_tradnl" sz="1000" b="0" i="1" baseline="0" noProof="0" dirty="0" smtClean="0">
                <a:latin typeface="Arial" charset="0"/>
                <a:cs typeface="Arial" charset="0"/>
              </a:rPr>
              <a:t> debate</a:t>
            </a:r>
            <a:endParaRPr lang="es-ES_tradnl" sz="1000" b="0" i="1" noProof="0" dirty="0" smtClean="0">
              <a:latin typeface="Arial" charset="0"/>
              <a:cs typeface="Arial" charset="0"/>
            </a:endParaRPr>
          </a:p>
          <a:p>
            <a:pPr>
              <a:buFontTx/>
              <a:buChar char="•"/>
            </a:pPr>
            <a:r>
              <a:rPr lang="es-ES_tradnl" sz="1000" b="0" i="1" noProof="0" dirty="0" smtClean="0">
                <a:latin typeface="Arial" charset="0"/>
                <a:cs typeface="Arial" charset="0"/>
              </a:rPr>
              <a:t> Los mensajes principales</a:t>
            </a:r>
            <a:r>
              <a:rPr lang="es-ES_tradnl" sz="1000" b="0" i="1" baseline="0" noProof="0" dirty="0" smtClean="0">
                <a:latin typeface="Arial" charset="0"/>
                <a:cs typeface="Arial" charset="0"/>
              </a:rPr>
              <a:t> que deben surgir en este módulo:</a:t>
            </a:r>
            <a:endParaRPr lang="es-ES_tradnl" sz="1000" b="0" i="1" noProof="0" dirty="0" smtClean="0">
              <a:latin typeface="Arial" charset="0"/>
              <a:cs typeface="Arial" charset="0"/>
            </a:endParaRPr>
          </a:p>
          <a:p>
            <a:pPr lvl="2">
              <a:buFont typeface="Arial" charset="0"/>
              <a:buChar char="•"/>
            </a:pPr>
            <a:r>
              <a:rPr lang="es-ES_tradnl" i="1" noProof="0" dirty="0" smtClean="0">
                <a:latin typeface="Arial" charset="0"/>
              </a:rPr>
              <a:t>Asegúrese que los participantes entienden el valor de la</a:t>
            </a:r>
            <a:r>
              <a:rPr lang="es-ES_tradnl" i="1" baseline="0" noProof="0" dirty="0" smtClean="0">
                <a:latin typeface="Arial" charset="0"/>
              </a:rPr>
              <a:t> cadena de impacto: La lógica conexión entre causa y efecto . Una cadena de impacto es una herramienta útil, es decir, no está grabado en piedra, pero debe adaptarse de acuerdo a las circunstancias de la evaluación (unidad de exposición).</a:t>
            </a:r>
          </a:p>
          <a:p>
            <a:pPr lvl="2">
              <a:buFont typeface="Arial" charset="0"/>
              <a:buChar char="•"/>
            </a:pPr>
            <a:r>
              <a:rPr lang="es-ES_tradnl" i="1" baseline="0" noProof="0" dirty="0" smtClean="0">
                <a:latin typeface="Arial" charset="0"/>
              </a:rPr>
              <a:t>Existen diferentes fuentes de información para diversos cuestionamientos concernientes al cambio climático.</a:t>
            </a:r>
          </a:p>
          <a:p>
            <a:pPr lvl="2">
              <a:buFont typeface="Arial" charset="0"/>
              <a:buChar char="•"/>
            </a:pPr>
            <a:r>
              <a:rPr lang="es-ES_tradnl" i="1" baseline="0" noProof="0" dirty="0" smtClean="0">
                <a:latin typeface="Arial" charset="0"/>
              </a:rPr>
              <a:t>Saber de manera precisa lo que quiere encontrar hace que su investigación sea más efectiva y eficiente.</a:t>
            </a:r>
          </a:p>
          <a:p>
            <a:pPr lvl="2">
              <a:buFont typeface="Arial" charset="0"/>
              <a:buChar char="•"/>
            </a:pPr>
            <a:r>
              <a:rPr lang="es-ES_tradnl" i="1" baseline="0" noProof="0" dirty="0" smtClean="0">
                <a:latin typeface="Arial" charset="0"/>
              </a:rPr>
              <a:t>Cierta información climática está ya disponible, incluso para personas que no son científicas, otro tipo de información sí requiere conocimientos especializados.</a:t>
            </a:r>
            <a:endParaRPr lang="es-ES_tradnl" i="1" noProof="0" dirty="0" smtClean="0">
              <a:latin typeface="Arial" charset="0"/>
            </a:endParaRPr>
          </a:p>
          <a:p>
            <a:pPr lvl="2">
              <a:buFont typeface="Arial" charset="0"/>
              <a:buChar char="•"/>
            </a:pPr>
            <a:r>
              <a:rPr lang="es-ES_tradnl" i="1" noProof="0" dirty="0" smtClean="0">
                <a:latin typeface="Arial" charset="0"/>
              </a:rPr>
              <a:t>algunos mensajes para llevarse a casa para poder lidiar con la información climática (para complementarla)</a:t>
            </a:r>
          </a:p>
          <a:p>
            <a:pPr lvl="3"/>
            <a:r>
              <a:rPr lang="es-ES_tradnl" sz="1000" i="1" noProof="0" dirty="0" smtClean="0">
                <a:latin typeface="Arial" charset="0"/>
              </a:rPr>
              <a:t>Construya sobre evaluaciones y estudios existentes antes de realizar mucha investigación nueva.</a:t>
            </a:r>
          </a:p>
          <a:p>
            <a:pPr lvl="3"/>
            <a:r>
              <a:rPr lang="es-ES_tradnl" sz="1000" i="1" noProof="0" dirty="0" smtClean="0">
                <a:latin typeface="Arial" charset="0"/>
              </a:rPr>
              <a:t>Compruebe y/o complemente basándose en diferentes fuentes, por ejemplo, incluyendo observaciones de la estación meteorológica, experiencias directas de la gente local y proyecciones</a:t>
            </a:r>
          </a:p>
          <a:p>
            <a:pPr lvl="3"/>
            <a:r>
              <a:rPr lang="es-ES_tradnl" sz="1000" i="1" smtClean="0">
                <a:latin typeface="Arial" charset="0"/>
              </a:rPr>
              <a:t>Utilice inicialmente </a:t>
            </a:r>
            <a:r>
              <a:rPr lang="es-ES_tradnl" sz="1000" i="1" dirty="0" smtClean="0">
                <a:latin typeface="Arial" charset="0"/>
              </a:rPr>
              <a:t>portales de datos en línea, es una fuente fácil y no cara, luego observe qué preguntas en específico necesita apoyo de expertos</a:t>
            </a:r>
          </a:p>
          <a:p>
            <a:pPr lvl="3"/>
            <a:r>
              <a:rPr lang="es-ES_tradnl" sz="1000" i="1" dirty="0" smtClean="0">
                <a:latin typeface="Arial" charset="0"/>
              </a:rPr>
              <a:t>Utilice análogos históricos para interpretar el significado de un posible futuro cambio climático, por ejemplo, los umbrales históricos (daños por sequía o inundación) pueden dar una idea sobre la gravedad de las futuras condiciones climáticas sin un modelo detallado del impacto.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3"/>
          <p:cNvSpPr>
            <a:spLocks noGrp="1" noRot="1" noChangeAspect="1" noTextEdit="1"/>
          </p:cNvSpPr>
          <p:nvPr>
            <p:ph type="sldImg"/>
          </p:nvPr>
        </p:nvSpPr>
        <p:spPr>
          <a:xfrm>
            <a:off x="547688" y="312738"/>
            <a:ext cx="5726112" cy="4295775"/>
          </a:xfrm>
          <a:ln/>
        </p:spPr>
      </p:sp>
      <p:sp>
        <p:nvSpPr>
          <p:cNvPr id="48131" name="Notizenplatzhalter 4"/>
          <p:cNvSpPr>
            <a:spLocks noGrp="1"/>
          </p:cNvSpPr>
          <p:nvPr>
            <p:ph type="body" idx="1"/>
          </p:nvPr>
        </p:nvSpPr>
        <p:spPr>
          <a:noFill/>
          <a:ln/>
        </p:spPr>
        <p:txBody>
          <a:bodyPr/>
          <a:lstStyle/>
          <a:p>
            <a:endParaRPr lang="en-GB" b="0" i="1" smtClean="0">
              <a:solidFill>
                <a:srgbClr val="000000"/>
              </a:solidFill>
              <a:ea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3"/>
          <p:cNvSpPr>
            <a:spLocks noGrp="1" noRot="1" noChangeAspect="1" noTextEdit="1"/>
          </p:cNvSpPr>
          <p:nvPr>
            <p:ph type="sldImg"/>
          </p:nvPr>
        </p:nvSpPr>
        <p:spPr>
          <a:xfrm>
            <a:off x="546100" y="312738"/>
            <a:ext cx="5730875" cy="4297362"/>
          </a:xfrm>
          <a:ln/>
        </p:spPr>
      </p:sp>
      <p:sp>
        <p:nvSpPr>
          <p:cNvPr id="22531" name="Notizenplatzhalter 4"/>
          <p:cNvSpPr>
            <a:spLocks noGrp="1"/>
          </p:cNvSpPr>
          <p:nvPr>
            <p:ph type="body" idx="1"/>
          </p:nvPr>
        </p:nvSpPr>
        <p:spPr>
          <a:noFill/>
          <a:ln/>
        </p:spPr>
        <p:txBody>
          <a:bodyPr/>
          <a:lstStyle/>
          <a:p>
            <a:endParaRPr lang="en-GB"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46100" y="312738"/>
            <a:ext cx="5730875" cy="4297362"/>
          </a:xfrm>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3"/>
          <p:cNvSpPr>
            <a:spLocks noGrp="1" noRot="1" noChangeAspect="1" noTextEdit="1"/>
          </p:cNvSpPr>
          <p:nvPr>
            <p:ph type="sldImg"/>
          </p:nvPr>
        </p:nvSpPr>
        <p:spPr>
          <a:xfrm>
            <a:off x="546100" y="312738"/>
            <a:ext cx="5730875" cy="4297362"/>
          </a:xfrm>
          <a:ln/>
        </p:spPr>
      </p:sp>
      <p:sp>
        <p:nvSpPr>
          <p:cNvPr id="23555" name="Notizenplatzhalter 4"/>
          <p:cNvSpPr>
            <a:spLocks noGrp="1"/>
          </p:cNvSpPr>
          <p:nvPr>
            <p:ph type="body" idx="1"/>
          </p:nvPr>
        </p:nvSpPr>
        <p:spPr>
          <a:noFill/>
          <a:ln/>
        </p:spPr>
        <p:txBody>
          <a:bodyPr/>
          <a:lstStyle/>
          <a:p>
            <a:r>
              <a:rPr lang="es-ES_tradnl" sz="1050" b="0" u="sng" noProof="0" dirty="0" smtClean="0">
                <a:latin typeface="Arial" charset="0"/>
                <a:cs typeface="Arial" charset="0"/>
              </a:rPr>
              <a:t>Mensaje principal</a:t>
            </a:r>
          </a:p>
          <a:p>
            <a:pPr>
              <a:buFontTx/>
              <a:buChar char="•"/>
            </a:pPr>
            <a:r>
              <a:rPr lang="es-ES_tradnl" sz="1050" b="0" noProof="0" dirty="0" smtClean="0">
                <a:latin typeface="Arial" charset="0"/>
                <a:cs typeface="Arial" charset="0"/>
              </a:rPr>
              <a:t> Información diferente necesaria para diferentes preguntas</a:t>
            </a:r>
          </a:p>
          <a:p>
            <a:pPr>
              <a:buFontTx/>
              <a:buChar char="•"/>
            </a:pPr>
            <a:r>
              <a:rPr lang="es-ES_tradnl" sz="1050" b="0" noProof="0" dirty="0" smtClean="0">
                <a:latin typeface="Arial" charset="0"/>
                <a:cs typeface="Arial" charset="0"/>
              </a:rPr>
              <a:t> Haga investigación de la información de manera sistemática</a:t>
            </a:r>
          </a:p>
          <a:p>
            <a:pPr>
              <a:buFontTx/>
              <a:buNone/>
            </a:pPr>
            <a:endParaRPr lang="es-ES_tradnl" sz="1050" b="0" dirty="0" smtClean="0">
              <a:latin typeface="Arial" charset="0"/>
              <a:cs typeface="Arial" charset="0"/>
            </a:endParaRPr>
          </a:p>
          <a:p>
            <a:r>
              <a:rPr lang="es-ES_tradnl" sz="1050" b="0" u="sng" dirty="0" smtClean="0">
                <a:latin typeface="Arial" charset="0"/>
                <a:cs typeface="Arial" charset="0"/>
              </a:rPr>
              <a:t>Explicar</a:t>
            </a:r>
          </a:p>
          <a:p>
            <a:pPr>
              <a:buFontTx/>
              <a:buChar char="•"/>
            </a:pPr>
            <a:r>
              <a:rPr lang="es-ES_tradnl" sz="1050" b="0" dirty="0" smtClean="0">
                <a:latin typeface="Arial" charset="0"/>
                <a:cs typeface="Arial" charset="0"/>
              </a:rPr>
              <a:t> Tres preguntas diferentes</a:t>
            </a:r>
          </a:p>
          <a:p>
            <a:pPr>
              <a:buFontTx/>
              <a:buChar char="•"/>
            </a:pPr>
            <a:r>
              <a:rPr lang="es-ES_tradnl" sz="1050" b="0" dirty="0" smtClean="0">
                <a:latin typeface="Arial" charset="0"/>
                <a:cs typeface="Arial" charset="0"/>
              </a:rPr>
              <a:t> En qué etapa del ciclo de políticas (gris)/ciclo del programa (azul claro) son relevantes?</a:t>
            </a:r>
            <a:br>
              <a:rPr lang="es-ES_tradnl" sz="1050" b="0" dirty="0" smtClean="0">
                <a:latin typeface="Arial" charset="0"/>
                <a:cs typeface="Arial" charset="0"/>
              </a:rPr>
            </a:br>
            <a:r>
              <a:rPr lang="es-ES_tradnl" sz="1050" b="0" dirty="0" smtClean="0">
                <a:latin typeface="Arial" charset="0"/>
                <a:cs typeface="Arial" charset="0"/>
              </a:rPr>
              <a:t>	</a:t>
            </a:r>
            <a:r>
              <a:rPr lang="es-ES_tradnl" sz="1050" b="0" i="1" dirty="0" smtClean="0">
                <a:latin typeface="Arial" charset="0"/>
                <a:cs typeface="Arial" charset="0"/>
              </a:rPr>
              <a:t>(Información</a:t>
            </a:r>
            <a:r>
              <a:rPr lang="es-ES_tradnl" sz="1050" b="0" i="1" baseline="0" dirty="0" smtClean="0">
                <a:latin typeface="Arial" charset="0"/>
                <a:cs typeface="Arial" charset="0"/>
              </a:rPr>
              <a:t> adicional</a:t>
            </a:r>
            <a:r>
              <a:rPr lang="es-ES_tradnl" sz="1050" b="0" i="1" dirty="0" smtClean="0">
                <a:latin typeface="Arial" charset="0"/>
                <a:cs typeface="Arial" charset="0"/>
              </a:rPr>
              <a:t>: las etapas se refieren a la guía de políticas de la OCDE “Incorporar</a:t>
            </a:r>
            <a:r>
              <a:rPr lang="es-ES_tradnl" sz="1050" b="0" i="1" baseline="0" dirty="0" smtClean="0">
                <a:latin typeface="Arial" charset="0"/>
                <a:cs typeface="Arial" charset="0"/>
              </a:rPr>
              <a:t> la Adaptación del</a:t>
            </a:r>
            <a:r>
              <a:rPr lang="es-ES_tradnl" sz="1050" b="0" i="1" dirty="0" smtClean="0">
                <a:latin typeface="Arial" charset="0"/>
                <a:cs typeface="Arial" charset="0"/>
              </a:rPr>
              <a:t> Cambio Climático en la cooperación al desarrollo” ) </a:t>
            </a:r>
          </a:p>
          <a:p>
            <a:pPr>
              <a:buFontTx/>
              <a:buChar char="•"/>
            </a:pPr>
            <a:r>
              <a:rPr lang="es-ES_tradnl" sz="1050" b="0" dirty="0" smtClean="0">
                <a:latin typeface="Arial" charset="0"/>
                <a:cs typeface="Arial" charset="0"/>
              </a:rPr>
              <a:t> Qué información necesita para las tres diferentes preguntas</a:t>
            </a:r>
            <a:br>
              <a:rPr lang="es-ES_tradnl" sz="1050" b="0" dirty="0" smtClean="0">
                <a:latin typeface="Arial" charset="0"/>
                <a:cs typeface="Arial" charset="0"/>
              </a:rPr>
            </a:br>
            <a:r>
              <a:rPr lang="es-ES_tradnl" sz="1050" b="0" dirty="0" smtClean="0">
                <a:latin typeface="Arial" charset="0"/>
                <a:cs typeface="Arial" charset="0"/>
              </a:rPr>
              <a:t>	</a:t>
            </a:r>
            <a:r>
              <a:rPr lang="es-ES_tradnl" sz="1050" b="0" i="1" dirty="0" smtClean="0">
                <a:latin typeface="Arial" charset="0"/>
                <a:cs typeface="Arial" charset="0"/>
              </a:rPr>
              <a:t>(Información</a:t>
            </a:r>
            <a:r>
              <a:rPr lang="es-ES_tradnl" sz="1050" b="0" i="1" baseline="0" dirty="0" smtClean="0">
                <a:latin typeface="Arial" charset="0"/>
                <a:cs typeface="Arial" charset="0"/>
              </a:rPr>
              <a:t> adicional</a:t>
            </a:r>
            <a:r>
              <a:rPr lang="es-ES_tradnl" sz="1050" b="0" i="1" dirty="0" smtClean="0">
                <a:latin typeface="Arial" charset="0"/>
                <a:cs typeface="Arial" charset="0"/>
              </a:rPr>
              <a:t>: herramientas de información en http://www.climateplanning.org/userguide  y en http://www.iisd.org/pdf/2011/5kg706918zvl.pdf )</a:t>
            </a:r>
          </a:p>
          <a:p>
            <a:pPr lvl="2"/>
            <a:r>
              <a:rPr lang="es-ES_tradnl" sz="1050" dirty="0" smtClean="0">
                <a:latin typeface="Arial" charset="0"/>
              </a:rPr>
              <a:t>Los datos y la información existen principalmente en los niveles más altos, se ofrece información parcial ya de forma analizada (perfiles del país PNUD), algunos datos se proporcionan “crudos</a:t>
            </a:r>
            <a:r>
              <a:rPr lang="es-ES_tradnl" sz="1050" baseline="0" dirty="0" smtClean="0">
                <a:latin typeface="Arial" charset="0"/>
              </a:rPr>
              <a:t>” para su propio análisis (PRECIS) y entre los mapas </a:t>
            </a:r>
            <a:r>
              <a:rPr lang="es-ES_tradnl" sz="1050" baseline="0" dirty="0" err="1" smtClean="0">
                <a:latin typeface="Arial" charset="0"/>
              </a:rPr>
              <a:t>ci:grasp</a:t>
            </a:r>
            <a:r>
              <a:rPr lang="es-ES_tradnl" sz="1050" baseline="0" dirty="0" smtClean="0">
                <a:latin typeface="Arial" charset="0"/>
              </a:rPr>
              <a:t>. </a:t>
            </a:r>
            <a:r>
              <a:rPr lang="es-ES_tradnl" sz="1050" dirty="0" smtClean="0">
                <a:latin typeface="Arial" charset="0"/>
              </a:rPr>
              <a:t> </a:t>
            </a:r>
          </a:p>
          <a:p>
            <a:pPr lvl="2"/>
            <a:r>
              <a:rPr lang="es-ES_tradnl" sz="1050" noProof="0" dirty="0" smtClean="0">
                <a:latin typeface="Arial" charset="0"/>
              </a:rPr>
              <a:t>La</a:t>
            </a:r>
            <a:r>
              <a:rPr lang="es-ES_tradnl" sz="1050" baseline="0" noProof="0" dirty="0" smtClean="0">
                <a:latin typeface="Arial" charset="0"/>
              </a:rPr>
              <a:t> o</a:t>
            </a:r>
            <a:r>
              <a:rPr lang="es-ES_tradnl" sz="1050" noProof="0" dirty="0" smtClean="0">
                <a:latin typeface="Arial" charset="0"/>
              </a:rPr>
              <a:t>rientación del proceso incluye varios pasos de evaluación y planificación, incluyendo la identificación de retos, así como el desarrollo de opciones estratégicas, hay muchas herramientas ligeramente diferentes.</a:t>
            </a:r>
          </a:p>
          <a:p>
            <a:pPr lvl="2"/>
            <a:r>
              <a:rPr lang="es-ES_tradnl" sz="1050" noProof="0" dirty="0" smtClean="0">
                <a:latin typeface="Arial" charset="0"/>
              </a:rPr>
              <a:t>La experiencia y lecciones aprendidas pueden ser útiles si usted quiere conocer, </a:t>
            </a:r>
            <a:r>
              <a:rPr lang="es-ES_tradnl" sz="1050" noProof="0" dirty="0" err="1" smtClean="0">
                <a:latin typeface="Arial" charset="0"/>
              </a:rPr>
              <a:t>p.ej</a:t>
            </a:r>
            <a:r>
              <a:rPr lang="es-ES_tradnl" sz="1050" noProof="0" dirty="0" smtClean="0">
                <a:latin typeface="Arial" charset="0"/>
              </a:rPr>
              <a:t>., de regiones que ya han desarrollado desde hace tiempo</a:t>
            </a:r>
            <a:r>
              <a:rPr lang="es-ES_tradnl" sz="1050" baseline="0" noProof="0" dirty="0" smtClean="0">
                <a:latin typeface="Arial" charset="0"/>
              </a:rPr>
              <a:t> </a:t>
            </a:r>
            <a:r>
              <a:rPr lang="es-ES_tradnl" sz="1050" noProof="0" dirty="0" smtClean="0">
                <a:latin typeface="Arial" charset="0"/>
              </a:rPr>
              <a:t>medidas de adaptación (</a:t>
            </a:r>
            <a:r>
              <a:rPr lang="es-ES_tradnl" sz="1050" noProof="0" dirty="0" err="1" smtClean="0">
                <a:latin typeface="Arial" charset="0"/>
              </a:rPr>
              <a:t>p.ej</a:t>
            </a:r>
            <a:r>
              <a:rPr lang="es-ES_tradnl" sz="1050" noProof="0" dirty="0" smtClean="0">
                <a:latin typeface="Arial" charset="0"/>
              </a:rPr>
              <a:t>. El</a:t>
            </a:r>
            <a:r>
              <a:rPr lang="es-ES_tradnl" sz="1050" baseline="0" noProof="0" dirty="0" smtClean="0">
                <a:latin typeface="Arial" charset="0"/>
              </a:rPr>
              <a:t> c</a:t>
            </a:r>
            <a:r>
              <a:rPr lang="es-ES_tradnl" sz="1050" noProof="0" dirty="0" smtClean="0">
                <a:latin typeface="Arial" charset="0"/>
              </a:rPr>
              <a:t>ontrol de desertificación en el Sahel). Sin embargo, cuando las experiencias son muy específicas, toma mucho tiempo</a:t>
            </a:r>
            <a:r>
              <a:rPr lang="es-ES_tradnl" sz="1050" baseline="0" noProof="0" dirty="0" smtClean="0">
                <a:latin typeface="Arial" charset="0"/>
              </a:rPr>
              <a:t> el</a:t>
            </a:r>
            <a:r>
              <a:rPr lang="es-ES_tradnl" sz="1050" noProof="0" dirty="0" smtClean="0">
                <a:latin typeface="Arial" charset="0"/>
              </a:rPr>
              <a:t> poder sacar conclusiones tangibles de esta clase de la información.</a:t>
            </a:r>
          </a:p>
          <a:p>
            <a:pPr lvl="1">
              <a:buFont typeface="Wingdings" pitchFamily="2" charset="2"/>
              <a:buNone/>
            </a:pPr>
            <a:r>
              <a:rPr lang="es-ES_tradnl" sz="1050" i="1" u="sng" dirty="0" smtClean="0">
                <a:latin typeface="Arial" charset="0"/>
                <a:cs typeface="Arial" charset="0"/>
              </a:rPr>
              <a:t>Agregar</a:t>
            </a:r>
            <a:r>
              <a:rPr lang="es-ES_tradnl" sz="1050" i="1" u="sng" baseline="0" dirty="0" smtClean="0">
                <a:latin typeface="Arial" charset="0"/>
                <a:cs typeface="Arial" charset="0"/>
              </a:rPr>
              <a:t> información</a:t>
            </a:r>
            <a:endParaRPr lang="es-ES_tradnl" sz="1050" i="1" u="sng" dirty="0" smtClean="0">
              <a:latin typeface="Arial" charset="0"/>
              <a:cs typeface="Arial" charset="0"/>
            </a:endParaRPr>
          </a:p>
          <a:p>
            <a:pPr lvl="2"/>
            <a:r>
              <a:rPr lang="es-ES_tradnl" sz="1050" i="1" dirty="0" smtClean="0">
                <a:latin typeface="Arial" charset="0"/>
              </a:rPr>
              <a:t>El desarrollo climático compatible es la conexión entre desarrollo + adaptación +  mitigación, definido como “el desarrollo que minimiza el daño causado por los impactos climáticos, maximizando las oportunidades que se presentan por un futuro de bajas emisiones</a:t>
            </a:r>
            <a:r>
              <a:rPr lang="es-ES_tradnl" sz="1050" i="1" baseline="0" dirty="0" smtClean="0">
                <a:latin typeface="Arial" charset="0"/>
              </a:rPr>
              <a:t> y</a:t>
            </a:r>
            <a:r>
              <a:rPr lang="es-ES_tradnl" sz="1050" i="1" dirty="0" smtClean="0">
                <a:latin typeface="Arial" charset="0"/>
              </a:rPr>
              <a:t> más resistente.</a:t>
            </a:r>
            <a:endParaRPr lang="en-GB"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3"/>
          <p:cNvSpPr>
            <a:spLocks noGrp="1" noRot="1" noChangeAspect="1" noTextEdit="1"/>
          </p:cNvSpPr>
          <p:nvPr>
            <p:ph type="sldImg"/>
          </p:nvPr>
        </p:nvSpPr>
        <p:spPr>
          <a:xfrm>
            <a:off x="546100" y="312738"/>
            <a:ext cx="5730875" cy="4297362"/>
          </a:xfrm>
          <a:ln/>
        </p:spPr>
      </p:sp>
      <p:sp>
        <p:nvSpPr>
          <p:cNvPr id="24579" name="Notizenplatzhalter 4"/>
          <p:cNvSpPr>
            <a:spLocks noGrp="1"/>
          </p:cNvSpPr>
          <p:nvPr>
            <p:ph type="body" idx="1"/>
          </p:nvPr>
        </p:nvSpPr>
        <p:spPr>
          <a:noFill/>
          <a:ln/>
        </p:spPr>
        <p:txBody>
          <a:bodyPr/>
          <a:lstStyle/>
          <a:p>
            <a:r>
              <a:rPr lang="es-ES_tradnl" noProof="0" dirty="0" smtClean="0">
                <a:latin typeface="Arial" charset="0"/>
                <a:cs typeface="Arial" charset="0"/>
              </a:rPr>
              <a:t>SÓLO si hay tiempo</a:t>
            </a:r>
          </a:p>
          <a:p>
            <a:endParaRPr lang="es-ES_tradnl" b="0" u="sng" noProof="0" dirty="0" smtClean="0">
              <a:latin typeface="Arial" charset="0"/>
              <a:cs typeface="Arial" charset="0"/>
            </a:endParaRPr>
          </a:p>
          <a:p>
            <a:r>
              <a:rPr lang="es-ES_tradnl" b="0" u="sng" noProof="0" dirty="0" smtClean="0">
                <a:latin typeface="Arial" charset="0"/>
                <a:cs typeface="Arial" charset="0"/>
              </a:rPr>
              <a:t>Mensaje principal</a:t>
            </a:r>
          </a:p>
          <a:p>
            <a:pPr>
              <a:buFontTx/>
              <a:buChar char="•"/>
            </a:pPr>
            <a:r>
              <a:rPr lang="es-ES_tradnl" b="0" noProof="0" dirty="0" smtClean="0">
                <a:latin typeface="Arial" charset="0"/>
                <a:cs typeface="Arial" charset="0"/>
              </a:rPr>
              <a:t> El enfoque sistemático es más efectivo y eficiente </a:t>
            </a:r>
          </a:p>
          <a:p>
            <a:pPr>
              <a:buFontTx/>
              <a:buChar char="•"/>
            </a:pPr>
            <a:r>
              <a:rPr lang="es-ES_tradnl" b="0" noProof="0" dirty="0" smtClean="0">
                <a:latin typeface="Arial" charset="0"/>
                <a:cs typeface="Arial" charset="0"/>
              </a:rPr>
              <a:t> La investigación sistemática y la presentación de informes son un buen medio para lidiar con la incertidumbre y el aprendizaje social</a:t>
            </a:r>
          </a:p>
          <a:p>
            <a:pPr>
              <a:buFontTx/>
              <a:buNone/>
            </a:pPr>
            <a:endParaRPr lang="es-ES_tradnl" b="0" noProof="0" dirty="0" smtClean="0">
              <a:latin typeface="Arial" charset="0"/>
              <a:cs typeface="Arial" charset="0"/>
            </a:endParaRPr>
          </a:p>
          <a:p>
            <a:r>
              <a:rPr lang="es-ES_tradnl" b="0" u="sng" noProof="0" dirty="0" smtClean="0">
                <a:latin typeface="Arial" charset="0"/>
                <a:cs typeface="Arial" charset="0"/>
              </a:rPr>
              <a:t>Explicar</a:t>
            </a:r>
          </a:p>
          <a:p>
            <a:pPr>
              <a:buFontTx/>
              <a:buChar char="•"/>
            </a:pPr>
            <a:r>
              <a:rPr lang="es-ES_tradnl" b="0" noProof="0" dirty="0" smtClean="0">
                <a:latin typeface="Arial" charset="0"/>
                <a:cs typeface="Arial" charset="0"/>
              </a:rPr>
              <a:t> </a:t>
            </a:r>
            <a:r>
              <a:rPr lang="es-ES_tradnl" b="0" i="1" noProof="0" dirty="0" smtClean="0">
                <a:latin typeface="Arial" charset="0"/>
                <a:cs typeface="Arial" charset="0"/>
              </a:rPr>
              <a:t>Pida</a:t>
            </a:r>
            <a:r>
              <a:rPr lang="es-ES_tradnl" b="0" i="1" baseline="0" noProof="0" dirty="0" smtClean="0">
                <a:latin typeface="Arial" charset="0"/>
                <a:cs typeface="Arial" charset="0"/>
              </a:rPr>
              <a:t> a los participantes que le den ejemplos de objetivos de investigación </a:t>
            </a:r>
            <a:endParaRPr lang="es-ES_tradnl" b="0" i="1" noProof="0" dirty="0" smtClean="0">
              <a:latin typeface="Arial" charset="0"/>
              <a:cs typeface="Arial" charset="0"/>
            </a:endParaRPr>
          </a:p>
          <a:p>
            <a:pPr>
              <a:buFontTx/>
              <a:buChar char="•"/>
            </a:pPr>
            <a:r>
              <a:rPr lang="es-ES_tradnl" b="0" noProof="0" dirty="0" smtClean="0">
                <a:latin typeface="Arial" charset="0"/>
                <a:cs typeface="Arial" charset="0"/>
              </a:rPr>
              <a:t> Verifique las fuentes: ¿qué puede hacer por sí mismo, dónde necesita la ayuda de un experto?</a:t>
            </a:r>
          </a:p>
          <a:p>
            <a:pPr>
              <a:buFontTx/>
              <a:buChar char="•"/>
            </a:pPr>
            <a:r>
              <a:rPr lang="es-ES_tradnl" b="0" noProof="0" dirty="0" smtClean="0">
                <a:latin typeface="Arial" charset="0"/>
                <a:cs typeface="Arial" charset="0"/>
              </a:rPr>
              <a:t> Recabe</a:t>
            </a:r>
            <a:r>
              <a:rPr lang="es-ES_tradnl" b="0" baseline="0" noProof="0" dirty="0" smtClean="0">
                <a:latin typeface="Arial" charset="0"/>
                <a:cs typeface="Arial" charset="0"/>
              </a:rPr>
              <a:t> </a:t>
            </a:r>
            <a:r>
              <a:rPr lang="es-ES_tradnl" b="0" noProof="0" dirty="0" smtClean="0">
                <a:latin typeface="Arial" charset="0"/>
                <a:cs typeface="Arial" charset="0"/>
              </a:rPr>
              <a:t>resultados: haga de su trabajo una valiosa fuente de información, </a:t>
            </a:r>
          </a:p>
          <a:p>
            <a:pPr lvl="2"/>
            <a:r>
              <a:rPr lang="es-ES_tradnl" sz="1200" noProof="0" dirty="0" smtClean="0">
                <a:latin typeface="Arial" charset="0"/>
              </a:rPr>
              <a:t>Comprensible: establezca criterios, explique cómo hacer su análisis, con frases cortas y titulares precisos, </a:t>
            </a:r>
          </a:p>
          <a:p>
            <a:pPr lvl="2"/>
            <a:r>
              <a:rPr lang="es-ES_tradnl" sz="1200" noProof="0" dirty="0" smtClean="0">
                <a:latin typeface="Arial" charset="0"/>
              </a:rPr>
              <a:t>Transparente: </a:t>
            </a:r>
            <a:r>
              <a:rPr lang="es-ES_tradnl" sz="1200" noProof="0" dirty="0" err="1" smtClean="0">
                <a:latin typeface="Arial" charset="0"/>
              </a:rPr>
              <a:t>p.ej</a:t>
            </a:r>
            <a:r>
              <a:rPr lang="es-ES_tradnl" sz="1200" noProof="0" dirty="0" smtClean="0">
                <a:latin typeface="Arial" charset="0"/>
              </a:rPr>
              <a:t>. Citas precisas, escribir</a:t>
            </a:r>
            <a:r>
              <a:rPr lang="es-ES_tradnl" sz="1200" baseline="0" noProof="0" dirty="0" smtClean="0">
                <a:latin typeface="Arial" charset="0"/>
              </a:rPr>
              <a:t> texto</a:t>
            </a:r>
            <a:r>
              <a:rPr lang="es-ES_tradnl" sz="1200" noProof="0" dirty="0" smtClean="0">
                <a:latin typeface="Arial" charset="0"/>
              </a:rPr>
              <a:t> claro sin abreviaturas de su cosecha, tenga cuidado con la jerga y declaraciones ambiguas  </a:t>
            </a:r>
          </a:p>
          <a:p>
            <a:pPr lvl="2"/>
            <a:r>
              <a:rPr lang="es-ES_tradnl" sz="1200" noProof="0" dirty="0" smtClean="0">
                <a:latin typeface="Arial" charset="0"/>
              </a:rPr>
              <a:t> Estructurado: </a:t>
            </a:r>
            <a:r>
              <a:rPr lang="es-ES_tradnl" sz="1200" i="0" noProof="0" dirty="0" smtClean="0">
                <a:latin typeface="Arial" charset="0"/>
              </a:rPr>
              <a:t>Introducción/antecedentes</a:t>
            </a:r>
            <a:r>
              <a:rPr lang="es-ES_tradnl" sz="1200" i="0" baseline="0" noProof="0" dirty="0" smtClean="0">
                <a:latin typeface="Arial" charset="0"/>
              </a:rPr>
              <a:t> </a:t>
            </a:r>
            <a:r>
              <a:rPr lang="es-ES_tradnl" sz="1200" i="0" noProof="0" dirty="0" smtClean="0">
                <a:latin typeface="Arial" charset="0"/>
              </a:rPr>
              <a:t>- análisis-</a:t>
            </a:r>
            <a:r>
              <a:rPr lang="es-ES_tradnl" sz="1200" noProof="0" dirty="0" smtClean="0">
                <a:latin typeface="Arial" charset="0"/>
              </a:rPr>
              <a:t> recomendaciones; </a:t>
            </a:r>
          </a:p>
          <a:p>
            <a:pPr marL="266700" marR="0" lvl="2" indent="-90488" algn="l" defTabSz="914400" rtl="0" eaLnBrk="0" fontAlgn="base" latinLnBrk="0" hangingPunct="0">
              <a:lnSpc>
                <a:spcPct val="100000"/>
              </a:lnSpc>
              <a:spcBef>
                <a:spcPct val="30000"/>
              </a:spcBef>
              <a:spcAft>
                <a:spcPct val="0"/>
              </a:spcAft>
              <a:buClr>
                <a:srgbClr val="669900"/>
              </a:buClr>
              <a:buSzTx/>
              <a:buFont typeface="Wingdings" pitchFamily="2" charset="2"/>
              <a:buChar char="§"/>
              <a:tabLst/>
              <a:defRPr/>
            </a:pPr>
            <a:r>
              <a:rPr lang="es-ES_tradnl" sz="1200" noProof="0" dirty="0" smtClean="0">
                <a:latin typeface="Arial" charset="0"/>
              </a:rPr>
              <a:t> </a:t>
            </a:r>
            <a:r>
              <a:rPr lang="es-ES_tradnl" sz="1200" noProof="0" dirty="0" smtClean="0"/>
              <a:t>KISS:</a:t>
            </a:r>
            <a:r>
              <a:rPr lang="es-ES_tradnl" sz="1200" baseline="0" noProof="0" dirty="0" smtClean="0"/>
              <a:t> (</a:t>
            </a:r>
            <a:r>
              <a:rPr lang="es-ES_tradnl" sz="1200" baseline="0" noProof="0" dirty="0" err="1" smtClean="0"/>
              <a:t>K</a:t>
            </a:r>
            <a:r>
              <a:rPr lang="es-ES_tradnl" sz="1200" noProof="0" dirty="0" err="1" smtClean="0">
                <a:latin typeface="Arial" charset="0"/>
              </a:rPr>
              <a:t>eep</a:t>
            </a:r>
            <a:r>
              <a:rPr lang="es-ES_tradnl" sz="1200" noProof="0" dirty="0" smtClean="0">
                <a:latin typeface="Arial" charset="0"/>
              </a:rPr>
              <a:t> </a:t>
            </a:r>
            <a:r>
              <a:rPr lang="es-ES_tradnl" sz="1200" noProof="0" dirty="0" err="1" smtClean="0">
                <a:latin typeface="Arial" charset="0"/>
              </a:rPr>
              <a:t>It</a:t>
            </a:r>
            <a:r>
              <a:rPr lang="es-ES_tradnl" sz="1200" noProof="0" dirty="0" smtClean="0">
                <a:latin typeface="Arial" charset="0"/>
              </a:rPr>
              <a:t> Short and Simple), “manténgalo conciso y simple”.</a:t>
            </a:r>
            <a:endParaRPr lang="es-ES_tradnl" sz="1200" noProof="0" dirty="0" smtClean="0"/>
          </a:p>
          <a:p>
            <a:pPr lvl="2">
              <a:buNone/>
            </a:pPr>
            <a:endParaRPr lang="en-GB" sz="1200" dirty="0" smtClean="0">
              <a:latin typeface="Arial" charset="0"/>
            </a:endParaRPr>
          </a:p>
          <a:p>
            <a:pPr>
              <a:buFontTx/>
              <a:buChar char="•"/>
            </a:pPr>
            <a:endParaRPr lang="en-GB" b="0"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546100" y="312738"/>
            <a:ext cx="5730875" cy="4297362"/>
          </a:xfrm>
          <a:ln/>
        </p:spPr>
      </p:sp>
      <p:sp>
        <p:nvSpPr>
          <p:cNvPr id="25603" name="Notizenplatzhalter 2"/>
          <p:cNvSpPr>
            <a:spLocks noGrp="1"/>
          </p:cNvSpPr>
          <p:nvPr>
            <p:ph type="body" idx="1"/>
          </p:nvPr>
        </p:nvSpPr>
        <p:spPr>
          <a:noFill/>
          <a:ln/>
        </p:spPr>
        <p:txBody>
          <a:bodyPr/>
          <a:lstStyle/>
          <a:p>
            <a:r>
              <a:rPr lang="de-DE" b="0" u="sng" dirty="0" smtClean="0">
                <a:latin typeface="Arial" charset="0"/>
                <a:cs typeface="Arial" charset="0"/>
              </a:rPr>
              <a:t>Mensaje principal</a:t>
            </a:r>
          </a:p>
          <a:p>
            <a:pPr marL="0" marR="0" indent="0" algn="l" defTabSz="914400" rtl="0" eaLnBrk="0" fontAlgn="base" latinLnBrk="0" hangingPunct="0">
              <a:lnSpc>
                <a:spcPct val="100000"/>
              </a:lnSpc>
              <a:spcBef>
                <a:spcPct val="30000"/>
              </a:spcBef>
              <a:spcAft>
                <a:spcPct val="0"/>
              </a:spcAft>
              <a:buClrTx/>
              <a:buSzTx/>
              <a:buFontTx/>
              <a:buChar char="•"/>
              <a:tabLst/>
              <a:defRPr/>
            </a:pPr>
            <a:r>
              <a:rPr lang="de-DE" b="0" dirty="0" smtClean="0">
                <a:latin typeface="Arial" charset="0"/>
                <a:cs typeface="Arial" charset="0"/>
              </a:rPr>
              <a:t>Hay un sitio Web que ofrece apoyo para acceder a las diferentes herramientas disponibles de información climática </a:t>
            </a:r>
          </a:p>
          <a:p>
            <a:pPr marL="0" marR="0" indent="0" algn="l" defTabSz="914400" rtl="0" eaLnBrk="0" fontAlgn="base" latinLnBrk="0" hangingPunct="0">
              <a:lnSpc>
                <a:spcPct val="100000"/>
              </a:lnSpc>
              <a:spcBef>
                <a:spcPct val="30000"/>
              </a:spcBef>
              <a:spcAft>
                <a:spcPct val="0"/>
              </a:spcAft>
              <a:buClrTx/>
              <a:buSzTx/>
              <a:buFontTx/>
              <a:buChar char="•"/>
              <a:tabLst/>
              <a:defRPr/>
            </a:pPr>
            <a:r>
              <a:rPr lang="de-DE" b="0" dirty="0" smtClean="0">
                <a:latin typeface="Arial" charset="0"/>
                <a:cs typeface="Arial" charset="0"/>
              </a:rPr>
              <a:t> La proliferación de portales de información complica el acceso a la misma – dicusiones recientes sobre la forma en que podrían presentarse las ofertas generales</a:t>
            </a:r>
          </a:p>
          <a:p>
            <a:endParaRPr lang="de-DE" dirty="0" smtClean="0">
              <a:latin typeface="Arial" charset="0"/>
              <a:cs typeface="Arial" charset="0"/>
            </a:endParaRPr>
          </a:p>
          <a:p>
            <a:r>
              <a:rPr lang="de-DE" b="0" u="sng" dirty="0" smtClean="0">
                <a:latin typeface="Arial" charset="0"/>
                <a:cs typeface="Arial" charset="0"/>
              </a:rPr>
              <a:t>Explicar</a:t>
            </a:r>
          </a:p>
          <a:p>
            <a:pPr>
              <a:buFontTx/>
              <a:buChar char="•"/>
            </a:pPr>
            <a:r>
              <a:rPr lang="de-DE" b="0" dirty="0" smtClean="0">
                <a:latin typeface="Arial" charset="0"/>
                <a:cs typeface="Arial" charset="0"/>
              </a:rPr>
              <a:t> El sitio Web se</a:t>
            </a:r>
            <a:r>
              <a:rPr lang="de-DE" b="0" baseline="0" dirty="0" smtClean="0">
                <a:latin typeface="Arial" charset="0"/>
                <a:cs typeface="Arial" charset="0"/>
              </a:rPr>
              <a:t> preparó en </a:t>
            </a:r>
            <a:r>
              <a:rPr lang="es-ES_tradnl" b="0" baseline="0" noProof="0" dirty="0" smtClean="0">
                <a:latin typeface="Arial" charset="0"/>
                <a:cs typeface="Arial" charset="0"/>
              </a:rPr>
              <a:t>respuesta a la demanda de varios practicantes y funcionarios gubernamentales de países en vías de desarrollo, incluyendo la demanda expresada a través los miembros de la Red de Asistencia Coordinada de Bajas Emisiones (CLEAN por sus siglas en inglés)</a:t>
            </a:r>
            <a:r>
              <a:rPr lang="es-ES_tradnl" b="0" noProof="0" dirty="0" smtClean="0">
                <a:latin typeface="Arial" charset="0"/>
                <a:cs typeface="Arial" charset="0"/>
              </a:rPr>
              <a:t>. Entonces,</a:t>
            </a:r>
            <a:r>
              <a:rPr lang="es-ES_tradnl" b="0" baseline="0" noProof="0" dirty="0" smtClean="0">
                <a:latin typeface="Arial" charset="0"/>
                <a:cs typeface="Arial" charset="0"/>
              </a:rPr>
              <a:t> l</a:t>
            </a:r>
            <a:r>
              <a:rPr lang="es-ES_tradnl" b="0" noProof="0" dirty="0" smtClean="0">
                <a:latin typeface="Arial" charset="0"/>
                <a:cs typeface="Arial" charset="0"/>
              </a:rPr>
              <a:t>a Red</a:t>
            </a:r>
            <a:r>
              <a:rPr lang="es-ES_tradnl" b="0" baseline="0" noProof="0" dirty="0" smtClean="0">
                <a:latin typeface="Arial" charset="0"/>
                <a:cs typeface="Arial" charset="0"/>
              </a:rPr>
              <a:t> Alianza Clima y Desarrollo</a:t>
            </a:r>
            <a:r>
              <a:rPr lang="es-ES_tradnl" b="0" noProof="0" dirty="0" smtClean="0">
                <a:latin typeface="Arial" charset="0"/>
                <a:cs typeface="Arial" charset="0"/>
              </a:rPr>
              <a:t> (CDKN por sus siglas en inglés) encargó el trabajo. </a:t>
            </a:r>
          </a:p>
          <a:p>
            <a:endParaRPr lang="es-ES_tradnl" b="0" noProof="0"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312738"/>
            <a:ext cx="5730875" cy="4297362"/>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B6627C32-A0CE-40F6-BDFA-3C7C724DC8AA}" type="datetime1">
              <a:rPr lang="de-DE" sz="1200" b="0">
                <a:solidFill>
                  <a:schemeClr val="bg1"/>
                </a:solidFill>
                <a:cs typeface="+mn-cs"/>
              </a:rPr>
              <a:pPr eaLnBrk="0" hangingPunct="0">
                <a:defRPr/>
              </a:pPr>
              <a:t>02.12.2013</a:t>
            </a:fld>
            <a:r>
              <a:rPr lang="de-DE" sz="1200" b="0">
                <a:solidFill>
                  <a:schemeClr val="bg1"/>
                </a:solidFill>
                <a:cs typeface="+mn-cs"/>
              </a:rPr>
              <a:t>     Seite </a:t>
            </a:r>
            <a:fld id="{F0A371D5-4F91-4774-A744-AC81D5B93071}" type="slidenum">
              <a:rPr lang="de-DE" sz="1200" b="0">
                <a:solidFill>
                  <a:schemeClr val="bg1"/>
                </a:solidFill>
                <a:cs typeface="+mn-cs"/>
              </a:rPr>
              <a:pPr eaLnBrk="0" hangingPunct="0">
                <a:defRPr/>
              </a:pPr>
              <a:t>‹#›</a:t>
            </a:fld>
            <a:endParaRPr lang="de-DE" sz="1200" b="0">
              <a:solidFill>
                <a:schemeClr val="bg1"/>
              </a:solidFill>
              <a:cs typeface="+mn-cs"/>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8" name="Picture 7"/>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pic>
        <p:nvPicPr>
          <p:cNvPr id="15" name="Grafik 14" descr="gizlogo-unternehmen-de-rgb.gif"/>
          <p:cNvPicPr>
            <a:picLocks noChangeAspect="1"/>
          </p:cNvPicPr>
          <p:nvPr userDrawn="1"/>
        </p:nvPicPr>
        <p:blipFill>
          <a:blip r:embed="rId4" cstate="print"/>
          <a:srcRect t="2126" b="15388"/>
          <a:stretch>
            <a:fillRect/>
          </a:stretch>
        </p:blipFill>
        <p:spPr>
          <a:xfrm>
            <a:off x="267855" y="0"/>
            <a:ext cx="2159238" cy="74238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A1050EE5-F237-F74C-9080-ACC07F209B21}" type="datetime1">
              <a:rPr lang="en-US" smtClean="0"/>
              <a:pPr>
                <a:defRPr/>
              </a:pPr>
              <a:t>12/2/2013</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9174BFB7-618D-FD4E-9B5B-E458711B270A}" type="datetime1">
              <a:rPr lang="en-US" smtClean="0"/>
              <a:pPr>
                <a:defRPr/>
              </a:pPr>
              <a:t>12/2/2013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79" name="Text Box 3"/>
          <p:cNvSpPr txBox="1">
            <a:spLocks noChangeArrowheads="1"/>
          </p:cNvSpPr>
          <p:nvPr/>
        </p:nvSpPr>
        <p:spPr bwMode="auto">
          <a:xfrm>
            <a:off x="6934200" y="6596063"/>
            <a:ext cx="1981200" cy="274637"/>
          </a:xfrm>
          <a:prstGeom prst="rect">
            <a:avLst/>
          </a:prstGeom>
          <a:noFill/>
          <a:ln w="9525">
            <a:noFill/>
            <a:miter lim="800000"/>
            <a:headEnd/>
            <a:tailEnd/>
          </a:ln>
          <a:effectLst/>
        </p:spPr>
        <p:txBody>
          <a:bodyPr>
            <a:spAutoFit/>
          </a:bodyPr>
          <a:lstStyle/>
          <a:p>
            <a:pPr eaLnBrk="0" hangingPunct="0">
              <a:defRPr/>
            </a:pPr>
            <a:fld id="{AB81C545-FE68-41D5-BEA4-2878944C354C}" type="datetime1">
              <a:rPr lang="de-DE" sz="1200" b="0">
                <a:solidFill>
                  <a:schemeClr val="bg1"/>
                </a:solidFill>
                <a:cs typeface="+mn-cs"/>
              </a:rPr>
              <a:pPr eaLnBrk="0" hangingPunct="0">
                <a:defRPr/>
              </a:pPr>
              <a:t>02.12.2013</a:t>
            </a:fld>
            <a:r>
              <a:rPr lang="de-DE" sz="1200" b="0">
                <a:solidFill>
                  <a:schemeClr val="bg1"/>
                </a:solidFill>
                <a:cs typeface="+mn-cs"/>
              </a:rPr>
              <a:t>     Seite </a:t>
            </a:r>
            <a:fld id="{44560B65-EAA0-47EE-AD4F-831F0EAC73CD}" type="slidenum">
              <a:rPr lang="de-DE" sz="1200" b="0">
                <a:solidFill>
                  <a:schemeClr val="bg1"/>
                </a:solidFill>
                <a:cs typeface="+mn-cs"/>
              </a:rPr>
              <a:pPr eaLnBrk="0" hangingPunct="0">
                <a:defRPr/>
              </a:pPr>
              <a:t>‹#›</a:t>
            </a:fld>
            <a:endParaRPr lang="de-DE" sz="1200" b="0">
              <a:solidFill>
                <a:schemeClr val="bg1"/>
              </a:solidFill>
              <a:cs typeface="+mn-cs"/>
            </a:endParaRPr>
          </a:p>
        </p:txBody>
      </p:sp>
      <p:sp>
        <p:nvSpPr>
          <p:cNvPr id="75780"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75782" name="Line 6"/>
          <p:cNvSpPr>
            <a:spLocks noChangeShapeType="1"/>
          </p:cNvSpPr>
          <p:nvPr/>
        </p:nvSpPr>
        <p:spPr bwMode="auto">
          <a:xfrm flipH="1">
            <a:off x="0" y="762000"/>
            <a:ext cx="9144000" cy="0"/>
          </a:xfrm>
          <a:prstGeom prst="line">
            <a:avLst/>
          </a:prstGeom>
          <a:noFill/>
          <a:ln w="3175">
            <a:solidFill>
              <a:srgbClr val="E6E6E6"/>
            </a:solidFill>
            <a:round/>
            <a:headEnd/>
            <a:tailEnd/>
          </a:ln>
          <a:effectLst/>
        </p:spPr>
        <p:txBody>
          <a:bodyPr/>
          <a:lstStyle/>
          <a:p>
            <a:pPr eaLnBrk="0" hangingPunct="0">
              <a:defRPr/>
            </a:pPr>
            <a:endParaRPr lang="de-DE">
              <a:cs typeface="+mn-cs"/>
            </a:endParaRPr>
          </a:p>
        </p:txBody>
      </p:sp>
      <p:pic>
        <p:nvPicPr>
          <p:cNvPr id="1030" name="Picture 7"/>
          <p:cNvPicPr>
            <a:picLocks noChangeAspect="1" noChangeArrowheads="1"/>
          </p:cNvPicPr>
          <p:nvPr/>
        </p:nvPicPr>
        <p:blipFill>
          <a:blip r:embed="rId5"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75785"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a:effectLst/>
        </p:spPr>
        <p:txBody>
          <a:bodyPr wrap="none" anchor="ctr"/>
          <a:lstStyle/>
          <a:p>
            <a:pPr eaLnBrk="0" hangingPunct="0">
              <a:defRPr/>
            </a:pPr>
            <a:endParaRPr lang="de-DE">
              <a:cs typeface="+mn-cs"/>
            </a:endParaRPr>
          </a:p>
        </p:txBody>
      </p:sp>
      <p:sp>
        <p:nvSpPr>
          <p:cNvPr id="75787"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a:effectLst/>
        </p:spPr>
        <p:txBody>
          <a:bodyPr wrap="none" anchor="ctr"/>
          <a:lstStyle/>
          <a:p>
            <a:pPr algn="ctr" eaLnBrk="0" hangingPunct="0">
              <a:defRPr/>
            </a:pPr>
            <a:endParaRPr lang="en-BZ" sz="2400" b="0">
              <a:solidFill>
                <a:schemeClr val="tx1"/>
              </a:solidFill>
              <a:latin typeface="Times" charset="0"/>
              <a:cs typeface="+mn-cs"/>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11123A0E-67B0-D442-B46D-14161C0370B0}" type="datetime1">
              <a:rPr lang="en-US" smtClean="0"/>
              <a:pPr>
                <a:defRPr/>
              </a:pPr>
              <a:t>12/2/2013</a:t>
            </a:fld>
            <a:endParaRPr lang="de-DE" dirty="0"/>
          </a:p>
        </p:txBody>
      </p:sp>
      <p:sp>
        <p:nvSpPr>
          <p:cNvPr id="75795" name="Text Box 19"/>
          <p:cNvSpPr txBox="1">
            <a:spLocks noChangeArrowheads="1"/>
          </p:cNvSpPr>
          <p:nvPr/>
        </p:nvSpPr>
        <p:spPr bwMode="auto">
          <a:xfrm>
            <a:off x="7893050" y="6602413"/>
            <a:ext cx="927100" cy="277812"/>
          </a:xfrm>
          <a:prstGeom prst="rect">
            <a:avLst/>
          </a:prstGeom>
          <a:noFill/>
          <a:ln w="9525">
            <a:noFill/>
            <a:miter lim="800000"/>
            <a:headEnd/>
            <a:tailEnd/>
          </a:ln>
          <a:effectLst/>
        </p:spPr>
        <p:txBody>
          <a:bodyPr>
            <a:spAutoFit/>
          </a:bodyPr>
          <a:lstStyle/>
          <a:p>
            <a:pPr eaLnBrk="0" hangingPunct="0">
              <a:defRPr/>
            </a:pPr>
            <a:r>
              <a:rPr lang="de-DE" sz="1200" b="0" dirty="0">
                <a:solidFill>
                  <a:schemeClr val="bg1"/>
                </a:solidFill>
                <a:cs typeface="+mn-cs"/>
              </a:rPr>
              <a:t>Page </a:t>
            </a:r>
            <a:fld id="{F24DEC9A-4484-4EBF-B5E6-5066B3FDB67B}" type="slidenum">
              <a:rPr lang="de-DE" sz="1200" b="0">
                <a:solidFill>
                  <a:schemeClr val="bg1"/>
                </a:solidFill>
                <a:cs typeface="+mn-cs"/>
              </a:rPr>
              <a:pPr eaLnBrk="0" hangingPunct="0">
                <a:defRPr/>
              </a:pPr>
              <a:t>‹#›</a:t>
            </a:fld>
            <a:endParaRPr lang="de-DE" sz="1200" b="0" dirty="0">
              <a:solidFill>
                <a:schemeClr val="bg1"/>
              </a:solidFill>
              <a:cs typeface="+mn-cs"/>
            </a:endParaRPr>
          </a:p>
        </p:txBody>
      </p:sp>
      <p:sp>
        <p:nvSpPr>
          <p:cNvPr id="75788" name="Line 12"/>
          <p:cNvSpPr>
            <a:spLocks noChangeShapeType="1"/>
          </p:cNvSpPr>
          <p:nvPr/>
        </p:nvSpPr>
        <p:spPr bwMode="auto">
          <a:xfrm flipH="1">
            <a:off x="0" y="762000"/>
            <a:ext cx="9144000" cy="0"/>
          </a:xfrm>
          <a:prstGeom prst="line">
            <a:avLst/>
          </a:prstGeom>
          <a:noFill/>
          <a:ln w="3175">
            <a:solidFill>
              <a:srgbClr val="D9D9D9"/>
            </a:solidFill>
            <a:round/>
            <a:headEnd/>
            <a:tailEnd/>
          </a:ln>
          <a:effectLst/>
        </p:spPr>
        <p:txBody>
          <a:bodyPr/>
          <a:lstStyle/>
          <a:p>
            <a:pPr eaLnBrk="0" hangingPunct="0">
              <a:defRPr/>
            </a:pPr>
            <a:endParaRPr lang="de-DE">
              <a:cs typeface="+mn-cs"/>
            </a:endParaRPr>
          </a:p>
        </p:txBody>
      </p:sp>
      <p:pic>
        <p:nvPicPr>
          <p:cNvPr id="1038" name="Picture 23" descr="Weltkugel_klein_neu.gif                                        0005A183jeany                          BB53F533:"/>
          <p:cNvPicPr>
            <a:picLocks noChangeAspect="1" noChangeArrowheads="1"/>
          </p:cNvPicPr>
          <p:nvPr/>
        </p:nvPicPr>
        <p:blipFill>
          <a:blip r:embed="rId6"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a:p>
        </p:txBody>
      </p:sp>
      <p:pic>
        <p:nvPicPr>
          <p:cNvPr id="17" name="Grafik 16" descr="gizlogo-unternehmen-de-rgb.gif"/>
          <p:cNvPicPr>
            <a:picLocks noChangeAspect="1"/>
          </p:cNvPicPr>
          <p:nvPr userDrawn="1"/>
        </p:nvPicPr>
        <p:blipFill>
          <a:blip r:embed="rId7" cstate="print"/>
          <a:srcRect t="2126" b="15388"/>
          <a:stretch>
            <a:fillRect/>
          </a:stretch>
        </p:blipFill>
        <p:spPr>
          <a:xfrm>
            <a:off x="267855" y="0"/>
            <a:ext cx="2159238" cy="7423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6699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iz.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cigrasp.pik-potsdam.d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limateplanning.org/usergu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sz="quarter"/>
          </p:nvPr>
        </p:nvSpPr>
        <p:spPr>
          <a:xfrm>
            <a:off x="1039813" y="1993900"/>
            <a:ext cx="7034212" cy="1143000"/>
          </a:xfrm>
        </p:spPr>
        <p:txBody>
          <a:bodyPr/>
          <a:lstStyle/>
          <a:p>
            <a:r>
              <a:rPr lang="es-ES_tradnl" dirty="0" smtClean="0"/>
              <a:t>Buscar Información </a:t>
            </a:r>
            <a:br>
              <a:rPr lang="es-ES_tradnl" dirty="0" smtClean="0"/>
            </a:br>
            <a:r>
              <a:rPr lang="es-ES_tradnl" dirty="0" smtClean="0"/>
              <a:t>Climática</a:t>
            </a:r>
          </a:p>
        </p:txBody>
      </p:sp>
      <p:pic>
        <p:nvPicPr>
          <p:cNvPr id="3075" name="Grafik 9" descr="balken2.tif"/>
          <p:cNvPicPr>
            <a:picLocks noChangeAspect="1"/>
          </p:cNvPicPr>
          <p:nvPr/>
        </p:nvPicPr>
        <p:blipFill>
          <a:blip r:embed="rId3" cstate="print"/>
          <a:srcRect/>
          <a:stretch>
            <a:fillRect/>
          </a:stretch>
        </p:blipFill>
        <p:spPr bwMode="auto">
          <a:xfrm>
            <a:off x="7931150" y="4981575"/>
            <a:ext cx="563563" cy="1735138"/>
          </a:xfrm>
          <a:prstGeom prst="rect">
            <a:avLst/>
          </a:prstGeom>
          <a:noFill/>
          <a:ln w="9525">
            <a:noFill/>
            <a:miter lim="800000"/>
            <a:headEnd/>
            <a:tailEnd/>
          </a:ln>
        </p:spPr>
      </p:pic>
      <p:pic>
        <p:nvPicPr>
          <p:cNvPr id="3076" name="Grafik 14" descr="balken8.tif"/>
          <p:cNvPicPr>
            <a:picLocks noChangeAspect="1"/>
          </p:cNvPicPr>
          <p:nvPr/>
        </p:nvPicPr>
        <p:blipFill>
          <a:blip r:embed="rId4" cstate="print"/>
          <a:srcRect/>
          <a:stretch>
            <a:fillRect/>
          </a:stretch>
        </p:blipFill>
        <p:spPr bwMode="auto">
          <a:xfrm>
            <a:off x="8566150" y="2360613"/>
            <a:ext cx="577850" cy="4356100"/>
          </a:xfrm>
          <a:prstGeom prst="rect">
            <a:avLst/>
          </a:prstGeom>
          <a:noFill/>
          <a:ln w="9525">
            <a:noFill/>
            <a:miter lim="800000"/>
            <a:headEnd/>
            <a:tailEnd/>
          </a:ln>
        </p:spPr>
      </p:pic>
      <p:pic>
        <p:nvPicPr>
          <p:cNvPr id="3077" name="Grafik 15" descr="balken13.tif"/>
          <p:cNvPicPr>
            <a:picLocks noChangeAspect="1"/>
          </p:cNvPicPr>
          <p:nvPr/>
        </p:nvPicPr>
        <p:blipFill>
          <a:blip r:embed="rId5" cstate="print"/>
          <a:srcRect/>
          <a:stretch>
            <a:fillRect/>
          </a:stretch>
        </p:blipFill>
        <p:spPr bwMode="auto">
          <a:xfrm>
            <a:off x="7127875" y="2792413"/>
            <a:ext cx="701675" cy="3924300"/>
          </a:xfrm>
          <a:prstGeom prst="rect">
            <a:avLst/>
          </a:prstGeom>
          <a:noFill/>
          <a:ln w="9525">
            <a:noFill/>
            <a:miter lim="800000"/>
            <a:headEnd/>
            <a:tailEnd/>
          </a:ln>
        </p:spPr>
      </p:pic>
      <p:pic>
        <p:nvPicPr>
          <p:cNvPr id="3078" name="Grafik 16" descr="balken14.tif"/>
          <p:cNvPicPr>
            <a:picLocks noChangeAspect="1"/>
          </p:cNvPicPr>
          <p:nvPr/>
        </p:nvPicPr>
        <p:blipFill>
          <a:blip r:embed="rId6" cstate="print"/>
          <a:srcRect/>
          <a:stretch>
            <a:fillRect/>
          </a:stretch>
        </p:blipFill>
        <p:spPr bwMode="auto">
          <a:xfrm>
            <a:off x="6407150" y="4392613"/>
            <a:ext cx="860425" cy="2324100"/>
          </a:xfrm>
          <a:prstGeom prst="rect">
            <a:avLst/>
          </a:prstGeom>
          <a:noFill/>
          <a:ln w="9525">
            <a:noFill/>
            <a:miter lim="800000"/>
            <a:headEnd/>
            <a:tailEnd/>
          </a:ln>
        </p:spPr>
      </p:pic>
      <p:grpSp>
        <p:nvGrpSpPr>
          <p:cNvPr id="13" name="Group 12"/>
          <p:cNvGrpSpPr/>
          <p:nvPr/>
        </p:nvGrpSpPr>
        <p:grpSpPr>
          <a:xfrm>
            <a:off x="166260" y="5085184"/>
            <a:ext cx="6062765" cy="1517493"/>
            <a:chOff x="344385" y="4954559"/>
            <a:chExt cx="6062765" cy="1517493"/>
          </a:xfrm>
        </p:grpSpPr>
        <p:pic>
          <p:nvPicPr>
            <p:cNvPr id="14" name="Grafik 30"/>
            <p:cNvPicPr>
              <a:picLocks noChangeAspect="1"/>
            </p:cNvPicPr>
            <p:nvPr/>
          </p:nvPicPr>
          <p:blipFill rotWithShape="1">
            <a:blip r:embed="rId7" cstate="print">
              <a:extLst>
                <a:ext uri="{28A0092B-C50C-407E-A947-70E740481C1C}">
                  <a14:useLocalDpi xmlns:a14="http://schemas.microsoft.com/office/drawing/2010/main" val="0"/>
                </a:ext>
              </a:extLst>
            </a:blip>
            <a:srcRect l="9742" r="2241" b="11460"/>
            <a:stretch/>
          </p:blipFill>
          <p:spPr bwMode="auto">
            <a:xfrm>
              <a:off x="344385" y="5076575"/>
              <a:ext cx="3111330" cy="108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b="8197"/>
            <a:stretch/>
          </p:blipFill>
          <p:spPr>
            <a:xfrm>
              <a:off x="3308120" y="4954559"/>
              <a:ext cx="3099030" cy="1517493"/>
            </a:xfrm>
            <a:prstGeom prst="rect">
              <a:avLst/>
            </a:prstGeom>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86897" y="1655127"/>
            <a:ext cx="7761288" cy="4114800"/>
          </a:xfrm>
        </p:spPr>
        <p:txBody>
          <a:bodyPr/>
          <a:lstStyle/>
          <a:p>
            <a:pPr>
              <a:spcAft>
                <a:spcPts val="600"/>
              </a:spcAft>
            </a:pPr>
            <a:r>
              <a:rPr lang="es-ES_tradnl" sz="1600" dirty="0" smtClean="0"/>
              <a:t>Un proyecto de cooperación                      &amp;</a:t>
            </a:r>
            <a:br>
              <a:rPr lang="es-ES_tradnl" sz="1600" dirty="0" smtClean="0"/>
            </a:br>
            <a:endParaRPr lang="es-ES_tradnl" sz="1600" dirty="0" smtClean="0"/>
          </a:p>
          <a:p>
            <a:pPr>
              <a:spcAft>
                <a:spcPts val="600"/>
              </a:spcAft>
            </a:pPr>
            <a:r>
              <a:rPr lang="es-ES_tradnl" sz="1600" dirty="0" smtClean="0"/>
              <a:t>Fundado por</a:t>
            </a:r>
          </a:p>
          <a:p>
            <a:pPr>
              <a:spcAft>
                <a:spcPts val="600"/>
              </a:spcAft>
            </a:pPr>
            <a:endParaRPr lang="es-ES_tradnl" sz="1600" dirty="0" smtClean="0"/>
          </a:p>
          <a:p>
            <a:pPr>
              <a:spcAft>
                <a:spcPts val="600"/>
              </a:spcAft>
            </a:pPr>
            <a:r>
              <a:rPr lang="es-ES_tradnl" sz="1600" dirty="0" smtClean="0"/>
              <a:t>Iniciativa Climática Internacional del Ministerio Federal para el Medio Ambiente, Conservación de la Naturaleza y Seguridad Nuclear </a:t>
            </a:r>
            <a:r>
              <a:rPr lang="es-ES_tradnl" sz="1600" b="1" dirty="0" smtClean="0">
                <a:cs typeface="Arial" pitchFamily="34" charset="0"/>
              </a:rPr>
              <a:t>(BMU)</a:t>
            </a:r>
            <a:r>
              <a:rPr lang="es-ES_tradnl" sz="1600" dirty="0" smtClean="0">
                <a:cs typeface="Arial" pitchFamily="34" charset="0"/>
              </a:rPr>
              <a:t> </a:t>
            </a:r>
            <a:r>
              <a:rPr lang="es-ES_tradnl" sz="1600" dirty="0" smtClean="0"/>
              <a:t>   </a:t>
            </a:r>
            <a:endParaRPr lang="es-ES_tradnl" sz="1600" b="1" dirty="0" smtClean="0"/>
          </a:p>
          <a:p>
            <a:pPr>
              <a:spcAft>
                <a:spcPts val="600"/>
              </a:spcAft>
            </a:pPr>
            <a:endParaRPr lang="es-ES_tradnl" sz="1600" dirty="0" smtClean="0"/>
          </a:p>
          <a:p>
            <a:pPr>
              <a:spcAft>
                <a:spcPts val="600"/>
              </a:spcAft>
            </a:pPr>
            <a:r>
              <a:rPr lang="es-ES_tradnl" sz="1600" dirty="0" smtClean="0"/>
              <a:t>Primera Fase: 	</a:t>
            </a:r>
            <a:r>
              <a:rPr lang="es-ES_tradnl" sz="1600" dirty="0"/>
              <a:t>D</a:t>
            </a:r>
            <a:r>
              <a:rPr lang="es-ES_tradnl" sz="1600" dirty="0" smtClean="0"/>
              <a:t>iciembre de 2008 a febrero de 2011</a:t>
            </a:r>
          </a:p>
          <a:p>
            <a:pPr>
              <a:spcAft>
                <a:spcPts val="600"/>
              </a:spcAft>
            </a:pPr>
            <a:r>
              <a:rPr lang="es-ES_tradnl" sz="1600" dirty="0" smtClean="0"/>
              <a:t>Segunda fase: 	</a:t>
            </a:r>
            <a:r>
              <a:rPr lang="es-ES_tradnl" sz="1600" dirty="0"/>
              <a:t>M</a:t>
            </a:r>
            <a:r>
              <a:rPr lang="es-ES_tradnl" sz="1600" dirty="0" smtClean="0"/>
              <a:t>arzo del 2011 a mayo de 2013 dentro del marco del </a:t>
            </a:r>
          </a:p>
          <a:p>
            <a:pPr>
              <a:spcAft>
                <a:spcPts val="600"/>
              </a:spcAft>
            </a:pPr>
            <a:r>
              <a:rPr lang="es-ES_tradnl" sz="1600" dirty="0" smtClean="0"/>
              <a:t>		nuevo proyecto </a:t>
            </a:r>
            <a:r>
              <a:rPr lang="es-ES_tradnl" sz="1600" i="1" dirty="0" smtClean="0"/>
              <a:t>Inventario de Métodos para</a:t>
            </a:r>
          </a:p>
          <a:p>
            <a:pPr>
              <a:spcAft>
                <a:spcPts val="600"/>
              </a:spcAft>
            </a:pPr>
            <a:r>
              <a:rPr lang="es-ES_tradnl" sz="1600" i="1" dirty="0" smtClean="0"/>
              <a:t>		la Adaptación al Cambio Climático</a:t>
            </a:r>
            <a:endParaRPr lang="es-ES_tradnl" sz="1600" i="1" dirty="0"/>
          </a:p>
        </p:txBody>
      </p:sp>
      <p:pic>
        <p:nvPicPr>
          <p:cNvPr id="7"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t="13928" r="85306" b="28736"/>
          <a:stretch>
            <a:fillRect/>
          </a:stretch>
        </p:blipFill>
        <p:spPr bwMode="auto">
          <a:xfrm>
            <a:off x="3648675" y="1344810"/>
            <a:ext cx="1044122" cy="897467"/>
          </a:xfrm>
          <a:prstGeom prst="rect">
            <a:avLst/>
          </a:prstGeom>
          <a:noFill/>
          <a:ln w="9525">
            <a:noFill/>
            <a:miter lim="800000"/>
            <a:headEnd/>
            <a:tailEnd/>
          </a:ln>
        </p:spPr>
      </p:pic>
      <p:pic>
        <p:nvPicPr>
          <p:cNvPr id="13" name="Grafik 5" descr="Kombination_GIZ-PIK-BMU_en_500dpi.jpg"/>
          <p:cNvPicPr>
            <a:picLocks noChangeAspect="1"/>
          </p:cNvPicPr>
          <p:nvPr/>
        </p:nvPicPr>
        <p:blipFill>
          <a:blip r:embed="rId3" cstate="print">
            <a:clrChange>
              <a:clrFrom>
                <a:srgbClr val="FFFFFF"/>
              </a:clrFrom>
              <a:clrTo>
                <a:srgbClr val="FFFFFF">
                  <a:alpha val="0"/>
                </a:srgbClr>
              </a:clrTo>
            </a:clrChange>
          </a:blip>
          <a:srcRect l="26326" t="13928" r="42218" b="28736"/>
          <a:stretch>
            <a:fillRect/>
          </a:stretch>
        </p:blipFill>
        <p:spPr bwMode="auto">
          <a:xfrm>
            <a:off x="5443857" y="1324790"/>
            <a:ext cx="2235144" cy="897467"/>
          </a:xfrm>
          <a:prstGeom prst="rect">
            <a:avLst/>
          </a:prstGeom>
          <a:noFill/>
          <a:ln w="9525">
            <a:noFill/>
            <a:miter lim="800000"/>
            <a:headEnd/>
            <a:tailEnd/>
          </a:ln>
        </p:spPr>
      </p:pic>
      <p:sp>
        <p:nvSpPr>
          <p:cNvPr id="11" name="Titel 1"/>
          <p:cNvSpPr>
            <a:spLocks noGrp="1"/>
          </p:cNvSpPr>
          <p:nvPr>
            <p:ph type="title"/>
          </p:nvPr>
        </p:nvSpPr>
        <p:spPr>
          <a:xfrm>
            <a:off x="457200" y="1068388"/>
            <a:ext cx="7526338" cy="741362"/>
          </a:xfrm>
          <a:noFill/>
        </p:spPr>
        <p:txBody>
          <a:bodyPr/>
          <a:lstStyle/>
          <a:p>
            <a:pPr>
              <a:defRPr/>
            </a:pPr>
            <a:r>
              <a:rPr lang="de-DE" dirty="0" smtClean="0"/>
              <a:t>Configuración</a:t>
            </a:r>
            <a:br>
              <a:rPr lang="de-DE" dirty="0" smtClean="0"/>
            </a:br>
            <a:r>
              <a:rPr lang="de-DE" dirty="0" smtClean="0"/>
              <a:t> </a:t>
            </a:r>
          </a:p>
        </p:txBody>
      </p:sp>
      <p:sp>
        <p:nvSpPr>
          <p:cNvPr id="9" name="TextBox 8"/>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9</a:t>
            </a:r>
            <a:endParaRPr lang="es-ES_tradnl" sz="1150" b="0" dirty="0">
              <a:solidFill>
                <a:schemeClr val="bg1"/>
              </a:solidFill>
            </a:endParaRPr>
          </a:p>
        </p:txBody>
      </p:sp>
      <p:pic>
        <p:nvPicPr>
          <p:cNvPr id="10" name="logo_klimaschutzinitiative_19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83056" y="2045697"/>
            <a:ext cx="1640180" cy="8036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3142766810"/>
              </p:ext>
            </p:extLst>
          </p:nvPr>
        </p:nvGraphicFramePr>
        <p:xfrm>
          <a:off x="107108" y="1738454"/>
          <a:ext cx="9144000" cy="4370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el 1"/>
          <p:cNvSpPr txBox="1">
            <a:spLocks/>
          </p:cNvSpPr>
          <p:nvPr/>
        </p:nvSpPr>
        <p:spPr bwMode="auto">
          <a:xfrm>
            <a:off x="457200" y="1068388"/>
            <a:ext cx="5288507"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0" cap="none" spc="0" normalizeH="0" baseline="0" noProof="0" dirty="0" smtClean="0">
                <a:ln>
                  <a:noFill/>
                </a:ln>
                <a:solidFill>
                  <a:srgbClr val="669900"/>
                </a:solidFill>
                <a:effectLst/>
                <a:uLnTx/>
                <a:uFillTx/>
                <a:latin typeface="+mj-lt"/>
                <a:ea typeface="+mj-ea"/>
                <a:cs typeface="+mj-cs"/>
              </a:rPr>
              <a:t>Razones </a:t>
            </a:r>
            <a:r>
              <a:rPr lang="de-DE" sz="2400" kern="0" baseline="0" dirty="0" smtClean="0">
                <a:solidFill>
                  <a:srgbClr val="669900"/>
                </a:solidFill>
                <a:latin typeface="+mj-lt"/>
                <a:ea typeface="+mj-ea"/>
                <a:cs typeface="+mj-cs"/>
              </a:rPr>
              <a:t>y</a:t>
            </a:r>
            <a:r>
              <a:rPr kumimoji="0" lang="de-DE" sz="2400" b="1" i="0" u="none" strike="noStrike" kern="0" cap="none" spc="0" normalizeH="0" noProof="0" dirty="0" smtClean="0">
                <a:ln>
                  <a:noFill/>
                </a:ln>
                <a:solidFill>
                  <a:srgbClr val="669900"/>
                </a:solidFill>
                <a:effectLst/>
                <a:uLnTx/>
                <a:uFillTx/>
                <a:latin typeface="+mj-lt"/>
                <a:ea typeface="+mj-ea"/>
                <a:cs typeface="+mj-cs"/>
              </a:rPr>
              <a:t> Objetivo</a:t>
            </a:r>
            <a:r>
              <a:rPr kumimoji="0" lang="de-DE" sz="2400" b="1" i="0" u="none" strike="noStrike" kern="0" cap="none" spc="0" normalizeH="0" baseline="0" noProof="0" dirty="0" smtClean="0">
                <a:ln>
                  <a:noFill/>
                </a:ln>
                <a:solidFill>
                  <a:srgbClr val="669900"/>
                </a:solidFill>
                <a:effectLst/>
                <a:uLnTx/>
                <a:uFillTx/>
                <a:latin typeface="+mj-lt"/>
                <a:ea typeface="+mj-ea"/>
                <a:cs typeface="+mj-cs"/>
              </a:rPr>
              <a:t/>
            </a:r>
            <a:br>
              <a:rPr kumimoji="0" lang="de-DE" sz="2400" b="1" i="0" u="none" strike="noStrike" kern="0" cap="none" spc="0" normalizeH="0" baseline="0" noProof="0" dirty="0" smtClean="0">
                <a:ln>
                  <a:noFill/>
                </a:ln>
                <a:solidFill>
                  <a:srgbClr val="669900"/>
                </a:solidFill>
                <a:effectLst/>
                <a:uLnTx/>
                <a:uFillTx/>
                <a:latin typeface="+mj-lt"/>
                <a:ea typeface="+mj-ea"/>
                <a:cs typeface="+mj-cs"/>
              </a:rPr>
            </a:br>
            <a:r>
              <a:rPr kumimoji="0" lang="de-DE" sz="2400" b="1" i="0" u="none" strike="noStrike" kern="0" cap="none" spc="0" normalizeH="0" baseline="0" noProof="0" dirty="0" smtClean="0">
                <a:ln>
                  <a:noFill/>
                </a:ln>
                <a:solidFill>
                  <a:srgbClr val="669900"/>
                </a:solidFill>
                <a:effectLst/>
                <a:uLnTx/>
                <a:uFillTx/>
                <a:latin typeface="+mj-lt"/>
                <a:ea typeface="+mj-ea"/>
                <a:cs typeface="+mj-cs"/>
              </a:rPr>
              <a:t> </a:t>
            </a:r>
          </a:p>
        </p:txBody>
      </p:sp>
      <p:sp>
        <p:nvSpPr>
          <p:cNvPr id="4" name="TextBox 3"/>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10</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9312" y="1670422"/>
            <a:ext cx="4920720" cy="554162"/>
          </a:xfrm>
        </p:spPr>
        <p:txBody>
          <a:bodyPr/>
          <a:lstStyle/>
          <a:p>
            <a:pPr marL="0" indent="0">
              <a:buNone/>
            </a:pPr>
            <a:r>
              <a:rPr lang="es-ES_tradnl" b="1" dirty="0" smtClean="0">
                <a:solidFill>
                  <a:srgbClr val="C80F0E"/>
                </a:solidFill>
              </a:rPr>
              <a:t>Tres Niveles:</a:t>
            </a:r>
            <a:endParaRPr lang="es-ES_tradnl" dirty="0" smtClean="0"/>
          </a:p>
          <a:p>
            <a:endParaRPr lang="es-ES_tradnl" dirty="0"/>
          </a:p>
        </p:txBody>
      </p:sp>
      <p:grpSp>
        <p:nvGrpSpPr>
          <p:cNvPr id="5" name="Gruppierung 10"/>
          <p:cNvGrpSpPr/>
          <p:nvPr/>
        </p:nvGrpSpPr>
        <p:grpSpPr>
          <a:xfrm>
            <a:off x="393173" y="5538262"/>
            <a:ext cx="2480731" cy="338554"/>
            <a:chOff x="355073" y="5538262"/>
            <a:chExt cx="2480731" cy="338554"/>
          </a:xfrm>
        </p:grpSpPr>
        <p:sp>
          <p:nvSpPr>
            <p:cNvPr id="14" name="Textfeld 13"/>
            <p:cNvSpPr txBox="1"/>
            <p:nvPr/>
          </p:nvSpPr>
          <p:spPr>
            <a:xfrm>
              <a:off x="355073" y="5538262"/>
              <a:ext cx="1954793"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S_tradnl" sz="1600" smtClean="0">
                  <a:solidFill>
                    <a:srgbClr val="C80F0F"/>
                  </a:solidFill>
                  <a:effectLst/>
                </a:rPr>
                <a:t>Ciencia (PIK)</a:t>
              </a:r>
              <a:endParaRPr lang="es-ES_tradnl" sz="1600">
                <a:solidFill>
                  <a:srgbClr val="C80F0F"/>
                </a:solidFill>
                <a:effectLst/>
              </a:endParaRPr>
            </a:p>
          </p:txBody>
        </p:sp>
        <p:cxnSp>
          <p:nvCxnSpPr>
            <p:cNvPr id="16" name="Gerade Verbindung mit Pfeil 15"/>
            <p:cNvCxnSpPr/>
            <p:nvPr/>
          </p:nvCxnSpPr>
          <p:spPr bwMode="auto">
            <a:xfrm flipV="1">
              <a:off x="1837793" y="5723466"/>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grpSp>
        <p:nvGrpSpPr>
          <p:cNvPr id="6" name="Gruppierung 11"/>
          <p:cNvGrpSpPr/>
          <p:nvPr/>
        </p:nvGrpSpPr>
        <p:grpSpPr>
          <a:xfrm>
            <a:off x="6646768" y="5538262"/>
            <a:ext cx="2497200" cy="338554"/>
            <a:chOff x="6646768" y="5538262"/>
            <a:chExt cx="2497200" cy="338554"/>
          </a:xfrm>
        </p:grpSpPr>
        <p:sp>
          <p:nvSpPr>
            <p:cNvPr id="15" name="Textfeld 14"/>
            <p:cNvSpPr txBox="1"/>
            <p:nvPr/>
          </p:nvSpPr>
          <p:spPr>
            <a:xfrm>
              <a:off x="7073660" y="5538262"/>
              <a:ext cx="2070308" cy="338554"/>
            </a:xfrm>
            <a:prstGeom prst="rect">
              <a:avLst/>
            </a:prstGeom>
            <a:solidFill>
              <a:srgbClr val="FFFFFF"/>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s-ES_tradnl" sz="1600" smtClean="0">
                  <a:solidFill>
                    <a:srgbClr val="C80F0F"/>
                  </a:solidFill>
                </a:rPr>
                <a:t>Práctica (GIZ)</a:t>
              </a:r>
            </a:p>
          </p:txBody>
        </p:sp>
        <p:cxnSp>
          <p:nvCxnSpPr>
            <p:cNvPr id="22" name="Gerade Verbindung mit Pfeil 21"/>
            <p:cNvCxnSpPr/>
            <p:nvPr/>
          </p:nvCxnSpPr>
          <p:spPr bwMode="auto">
            <a:xfrm flipH="1" flipV="1">
              <a:off x="6646768" y="5723469"/>
              <a:ext cx="998011" cy="794"/>
            </a:xfrm>
            <a:prstGeom prst="straightConnector1">
              <a:avLst/>
            </a:prstGeom>
            <a:solidFill>
              <a:schemeClr val="accent1"/>
            </a:solidFill>
            <a:ln w="76200" cap="flat" cmpd="sng" algn="ctr">
              <a:solidFill>
                <a:schemeClr val="bg1">
                  <a:lumMod val="85000"/>
                </a:schemeClr>
              </a:solidFill>
              <a:prstDash val="solid"/>
              <a:round/>
              <a:headEnd type="none" w="med" len="med"/>
              <a:tailEnd type="arrow" w="med" len="med"/>
            </a:ln>
            <a:effectLst/>
          </p:spPr>
        </p:cxnSp>
      </p:grpSp>
      <p:sp>
        <p:nvSpPr>
          <p:cNvPr id="12" name="Titel 1"/>
          <p:cNvSpPr txBox="1">
            <a:spLocks/>
          </p:cNvSpPr>
          <p:nvPr/>
        </p:nvSpPr>
        <p:spPr bwMode="auto">
          <a:xfrm>
            <a:off x="457201" y="1068388"/>
            <a:ext cx="4278572" cy="7413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400" kern="0" dirty="0" smtClean="0">
                <a:solidFill>
                  <a:srgbClr val="669900"/>
                </a:solidFill>
                <a:latin typeface="+mj-lt"/>
                <a:ea typeface="+mj-ea"/>
                <a:cs typeface="+mj-cs"/>
              </a:rPr>
              <a:t>Estructura de la Información</a:t>
            </a:r>
            <a:r>
              <a:rPr kumimoji="0" lang="de-DE" sz="2400" b="1" i="0" u="none" strike="noStrike" kern="0" cap="none" spc="0" normalizeH="0" baseline="0" noProof="0" dirty="0" smtClean="0">
                <a:ln>
                  <a:noFill/>
                </a:ln>
                <a:solidFill>
                  <a:srgbClr val="669900"/>
                </a:solidFill>
                <a:effectLst/>
                <a:uLnTx/>
                <a:uFillTx/>
                <a:latin typeface="+mj-lt"/>
                <a:ea typeface="+mj-ea"/>
                <a:cs typeface="+mj-cs"/>
              </a:rPr>
              <a:t/>
            </a:r>
            <a:br>
              <a:rPr kumimoji="0" lang="de-DE" sz="2400" b="1" i="0" u="none" strike="noStrike" kern="0" cap="none" spc="0" normalizeH="0" baseline="0" noProof="0" dirty="0" smtClean="0">
                <a:ln>
                  <a:noFill/>
                </a:ln>
                <a:solidFill>
                  <a:srgbClr val="669900"/>
                </a:solidFill>
                <a:effectLst/>
                <a:uLnTx/>
                <a:uFillTx/>
                <a:latin typeface="+mj-lt"/>
                <a:ea typeface="+mj-ea"/>
                <a:cs typeface="+mj-cs"/>
              </a:rPr>
            </a:br>
            <a:r>
              <a:rPr kumimoji="0" lang="de-DE" sz="2400" b="1" i="0" u="none" strike="noStrike" kern="0" cap="none" spc="0" normalizeH="0" baseline="0" noProof="0" dirty="0" smtClean="0">
                <a:ln>
                  <a:noFill/>
                </a:ln>
                <a:solidFill>
                  <a:srgbClr val="669900"/>
                </a:solidFill>
                <a:effectLst/>
                <a:uLnTx/>
                <a:uFillTx/>
                <a:latin typeface="+mj-lt"/>
                <a:ea typeface="+mj-ea"/>
                <a:cs typeface="+mj-cs"/>
              </a:rPr>
              <a:t> </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4" y="2168456"/>
            <a:ext cx="8759872" cy="3281110"/>
          </a:xfrm>
          <a:prstGeom prst="rect">
            <a:avLst/>
          </a:prstGeom>
        </p:spPr>
      </p:pic>
      <p:sp>
        <p:nvSpPr>
          <p:cNvPr id="11" name="TextBox 10"/>
          <p:cNvSpPr txBox="1"/>
          <p:nvPr/>
        </p:nvSpPr>
        <p:spPr>
          <a:xfrm>
            <a:off x="3415274" y="2316479"/>
            <a:ext cx="2332384" cy="677108"/>
          </a:xfrm>
          <a:prstGeom prst="rect">
            <a:avLst/>
          </a:prstGeom>
          <a:solidFill>
            <a:schemeClr val="accent4">
              <a:lumMod val="20000"/>
              <a:lumOff val="80000"/>
            </a:schemeClr>
          </a:solidFill>
        </p:spPr>
        <p:txBody>
          <a:bodyPr wrap="square" rtlCol="0">
            <a:spAutoFit/>
          </a:bodyPr>
          <a:lstStyle/>
          <a:p>
            <a:r>
              <a:rPr lang="es-ES_tradnl" sz="1400" dirty="0" smtClean="0">
                <a:solidFill>
                  <a:schemeClr val="accent2"/>
                </a:solidFill>
              </a:rPr>
              <a:t>Impactos climáticos</a:t>
            </a:r>
          </a:p>
          <a:p>
            <a:r>
              <a:rPr lang="es-ES_tradnl" sz="1200" dirty="0" smtClean="0">
                <a:solidFill>
                  <a:schemeClr val="tx1"/>
                </a:solidFill>
              </a:rPr>
              <a:t>Efectos en unidades de exposición</a:t>
            </a:r>
          </a:p>
        </p:txBody>
      </p:sp>
      <p:sp>
        <p:nvSpPr>
          <p:cNvPr id="17" name="TextBox 16"/>
          <p:cNvSpPr txBox="1"/>
          <p:nvPr/>
        </p:nvSpPr>
        <p:spPr>
          <a:xfrm>
            <a:off x="285323" y="2294909"/>
            <a:ext cx="2311164" cy="677108"/>
          </a:xfrm>
          <a:prstGeom prst="rect">
            <a:avLst/>
          </a:prstGeom>
          <a:solidFill>
            <a:schemeClr val="accent4">
              <a:lumMod val="20000"/>
              <a:lumOff val="80000"/>
            </a:schemeClr>
          </a:solidFill>
        </p:spPr>
        <p:txBody>
          <a:bodyPr wrap="square" rtlCol="0">
            <a:spAutoFit/>
          </a:bodyPr>
          <a:lstStyle/>
          <a:p>
            <a:r>
              <a:rPr lang="es-ES_tradnl" sz="1400" dirty="0" smtClean="0">
                <a:solidFill>
                  <a:schemeClr val="accent2"/>
                </a:solidFill>
              </a:rPr>
              <a:t>Estímulos climáticos</a:t>
            </a:r>
          </a:p>
          <a:p>
            <a:r>
              <a:rPr lang="es-ES_tradnl" sz="1200" dirty="0" smtClean="0">
                <a:solidFill>
                  <a:schemeClr val="tx1"/>
                </a:solidFill>
              </a:rPr>
              <a:t>cambios esperados en estresores climáticos</a:t>
            </a:r>
            <a:endParaRPr lang="es-ES_tradnl" sz="2000" dirty="0"/>
          </a:p>
        </p:txBody>
      </p:sp>
      <p:sp>
        <p:nvSpPr>
          <p:cNvPr id="18" name="TextBox 17"/>
          <p:cNvSpPr txBox="1"/>
          <p:nvPr/>
        </p:nvSpPr>
        <p:spPr>
          <a:xfrm>
            <a:off x="6421704" y="2239534"/>
            <a:ext cx="2374900" cy="677108"/>
          </a:xfrm>
          <a:prstGeom prst="rect">
            <a:avLst/>
          </a:prstGeom>
          <a:solidFill>
            <a:schemeClr val="accent4">
              <a:lumMod val="20000"/>
              <a:lumOff val="80000"/>
            </a:schemeClr>
          </a:solidFill>
        </p:spPr>
        <p:txBody>
          <a:bodyPr wrap="square" rtlCol="0">
            <a:spAutoFit/>
          </a:bodyPr>
          <a:lstStyle/>
          <a:p>
            <a:r>
              <a:rPr lang="es-ES_tradnl" sz="1400" dirty="0" smtClean="0">
                <a:solidFill>
                  <a:schemeClr val="accent2"/>
                </a:solidFill>
              </a:rPr>
              <a:t>Adaptación</a:t>
            </a:r>
          </a:p>
          <a:p>
            <a:r>
              <a:rPr lang="es-ES_tradnl" sz="1200" dirty="0" smtClean="0">
                <a:solidFill>
                  <a:schemeClr val="tx1"/>
                </a:solidFill>
              </a:rPr>
              <a:t>Medidas de adaptación reales en el mundo </a:t>
            </a:r>
          </a:p>
        </p:txBody>
      </p:sp>
      <p:sp>
        <p:nvSpPr>
          <p:cNvPr id="21" name="TextBox 20"/>
          <p:cNvSpPr txBox="1"/>
          <p:nvPr/>
        </p:nvSpPr>
        <p:spPr>
          <a:xfrm>
            <a:off x="3293293" y="4749800"/>
            <a:ext cx="2576346" cy="700192"/>
          </a:xfrm>
          <a:prstGeom prst="rect">
            <a:avLst/>
          </a:prstGeom>
          <a:solidFill>
            <a:schemeClr val="bg1"/>
          </a:solidFill>
        </p:spPr>
        <p:txBody>
          <a:bodyPr wrap="none" rtlCol="0">
            <a:spAutoFit/>
          </a:bodyPr>
          <a:lstStyle/>
          <a:p>
            <a:r>
              <a:rPr lang="es-ES_tradnl" sz="1050" dirty="0" smtClean="0">
                <a:solidFill>
                  <a:schemeClr val="tx1"/>
                </a:solidFill>
              </a:rPr>
              <a:t>Producto interno bruto en riesgo</a:t>
            </a:r>
          </a:p>
          <a:p>
            <a:r>
              <a:rPr lang="es-ES_tradnl" sz="1050" dirty="0">
                <a:solidFill>
                  <a:schemeClr val="tx1"/>
                </a:solidFill>
              </a:rPr>
              <a:t>Por </a:t>
            </a:r>
            <a:r>
              <a:rPr lang="es-ES_tradnl" sz="1050" dirty="0" smtClean="0">
                <a:solidFill>
                  <a:schemeClr val="tx1"/>
                </a:solidFill>
              </a:rPr>
              <a:t>1m de elevación del nivel del mar</a:t>
            </a:r>
          </a:p>
          <a:p>
            <a:r>
              <a:rPr lang="es-ES_tradnl" sz="1050" dirty="0" smtClean="0">
                <a:solidFill>
                  <a:schemeClr val="tx1"/>
                </a:solidFill>
              </a:rPr>
              <a:t>en la India</a:t>
            </a:r>
            <a:endParaRPr lang="en-US" sz="1050" dirty="0" smtClean="0">
              <a:solidFill>
                <a:schemeClr val="tx1"/>
              </a:solidFill>
            </a:endParaRPr>
          </a:p>
          <a:p>
            <a:endParaRPr lang="en-US" sz="800" dirty="0"/>
          </a:p>
        </p:txBody>
      </p:sp>
      <p:sp>
        <p:nvSpPr>
          <p:cNvPr id="23" name="TextBox 22"/>
          <p:cNvSpPr txBox="1"/>
          <p:nvPr/>
        </p:nvSpPr>
        <p:spPr>
          <a:xfrm>
            <a:off x="285323" y="4717144"/>
            <a:ext cx="2507207" cy="700192"/>
          </a:xfrm>
          <a:prstGeom prst="rect">
            <a:avLst/>
          </a:prstGeom>
          <a:solidFill>
            <a:schemeClr val="bg1"/>
          </a:solidFill>
        </p:spPr>
        <p:txBody>
          <a:bodyPr wrap="square" rtlCol="0">
            <a:spAutoFit/>
          </a:bodyPr>
          <a:lstStyle/>
          <a:p>
            <a:r>
              <a:rPr lang="es-ES_tradnl" sz="1050" dirty="0" smtClean="0">
                <a:solidFill>
                  <a:schemeClr val="tx1"/>
                </a:solidFill>
              </a:rPr>
              <a:t>% de la tierra en riesgo de</a:t>
            </a:r>
          </a:p>
          <a:p>
            <a:r>
              <a:rPr lang="es-ES_tradnl" sz="1050" dirty="0" smtClean="0">
                <a:solidFill>
                  <a:schemeClr val="tx1"/>
                </a:solidFill>
              </a:rPr>
              <a:t>inundaciones por la 1m de elevación del nivel del mar a en la India</a:t>
            </a:r>
            <a:endParaRPr lang="en-US" sz="1050" dirty="0" smtClean="0">
              <a:solidFill>
                <a:schemeClr val="tx1"/>
              </a:solidFill>
            </a:endParaRPr>
          </a:p>
          <a:p>
            <a:endParaRPr lang="en-US" sz="800" dirty="0"/>
          </a:p>
        </p:txBody>
      </p:sp>
      <p:sp>
        <p:nvSpPr>
          <p:cNvPr id="24" name="TextBox 23"/>
          <p:cNvSpPr txBox="1"/>
          <p:nvPr/>
        </p:nvSpPr>
        <p:spPr>
          <a:xfrm>
            <a:off x="6421704" y="4749800"/>
            <a:ext cx="2247900" cy="415498"/>
          </a:xfrm>
          <a:prstGeom prst="rect">
            <a:avLst/>
          </a:prstGeom>
          <a:solidFill>
            <a:schemeClr val="bg1"/>
          </a:solidFill>
        </p:spPr>
        <p:txBody>
          <a:bodyPr wrap="square" rtlCol="0">
            <a:spAutoFit/>
          </a:bodyPr>
          <a:lstStyle/>
          <a:p>
            <a:r>
              <a:rPr lang="es-ES_tradnl" sz="1050" dirty="0" smtClean="0">
                <a:solidFill>
                  <a:schemeClr val="tx1"/>
                </a:solidFill>
              </a:rPr>
              <a:t>Base de datos de proyectos</a:t>
            </a:r>
          </a:p>
          <a:p>
            <a:r>
              <a:rPr lang="es-ES_tradnl" sz="1050" dirty="0" smtClean="0">
                <a:solidFill>
                  <a:schemeClr val="tx1"/>
                </a:solidFill>
              </a:rPr>
              <a:t>de adaptación</a:t>
            </a:r>
            <a:endParaRPr lang="en-US" sz="1050" dirty="0" smtClean="0">
              <a:solidFill>
                <a:schemeClr val="tx1"/>
              </a:solidFill>
            </a:endParaRPr>
          </a:p>
          <a:p>
            <a:endParaRPr lang="en-US" sz="800" dirty="0"/>
          </a:p>
        </p:txBody>
      </p:sp>
      <p:sp>
        <p:nvSpPr>
          <p:cNvPr id="25" name="TextBox 24"/>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11</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2505" y="1746536"/>
            <a:ext cx="3124528" cy="2245429"/>
            <a:chOff x="142505" y="1746536"/>
            <a:chExt cx="3124528" cy="2245429"/>
          </a:xfrm>
        </p:grpSpPr>
        <p:pic>
          <p:nvPicPr>
            <p:cNvPr id="16" name="Glossa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769" y="1746536"/>
              <a:ext cx="2520000" cy="1582979"/>
            </a:xfrm>
            <a:prstGeom prst="rect">
              <a:avLst/>
            </a:prstGeom>
            <a:ln w="63500" cap="rnd">
              <a:solidFill>
                <a:schemeClr val="bg1">
                  <a:lumMod val="85000"/>
                </a:schemeClr>
              </a:solidFill>
            </a:ln>
          </p:spPr>
        </p:pic>
        <p:sp>
          <p:nvSpPr>
            <p:cNvPr id="18" name="Rechteck 17"/>
            <p:cNvSpPr/>
            <p:nvPr/>
          </p:nvSpPr>
          <p:spPr bwMode="auto">
            <a:xfrm>
              <a:off x="142505" y="3433165"/>
              <a:ext cx="3124528"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s-CL" sz="1400" dirty="0" smtClean="0">
                  <a:solidFill>
                    <a:srgbClr val="C80009"/>
                  </a:solidFill>
                </a:rPr>
                <a:t>Información previa y Glosario de Terminología Climática</a:t>
              </a:r>
              <a:endParaRPr lang="es-CL" sz="1400" dirty="0">
                <a:solidFill>
                  <a:srgbClr val="C80009"/>
                </a:solidFill>
              </a:endParaRPr>
            </a:p>
          </p:txBody>
        </p:sp>
      </p:grpSp>
      <p:grpSp>
        <p:nvGrpSpPr>
          <p:cNvPr id="15" name="Group 14"/>
          <p:cNvGrpSpPr/>
          <p:nvPr/>
        </p:nvGrpSpPr>
        <p:grpSpPr>
          <a:xfrm>
            <a:off x="3251661" y="1746536"/>
            <a:ext cx="2809875" cy="2245429"/>
            <a:chOff x="3251661" y="1746536"/>
            <a:chExt cx="2809875" cy="2245429"/>
          </a:xfrm>
        </p:grpSpPr>
        <p:pic>
          <p:nvPicPr>
            <p:cNvPr id="6" name="WorldMap.png"/>
            <p:cNvPicPr>
              <a:picLocks noChangeAspect="1"/>
            </p:cNvPicPr>
            <p:nvPr/>
          </p:nvPicPr>
          <p:blipFill rotWithShape="1">
            <a:blip r:embed="rId4" cstate="email">
              <a:extLst>
                <a:ext uri="{28A0092B-C50C-407E-A947-70E740481C1C}">
                  <a14:useLocalDpi xmlns:a14="http://schemas.microsoft.com/office/drawing/2010/main"/>
                </a:ext>
              </a:extLst>
            </a:blip>
            <a:srcRect b="-633"/>
            <a:stretch/>
          </p:blipFill>
          <p:spPr>
            <a:xfrm>
              <a:off x="3396598" y="1746536"/>
              <a:ext cx="2520000" cy="1601764"/>
            </a:xfrm>
            <a:prstGeom prst="rect">
              <a:avLst/>
            </a:prstGeom>
            <a:ln w="63500" cap="rnd">
              <a:solidFill>
                <a:schemeClr val="bg1">
                  <a:lumMod val="85000"/>
                </a:schemeClr>
              </a:solidFill>
            </a:ln>
          </p:spPr>
        </p:pic>
        <p:sp>
          <p:nvSpPr>
            <p:cNvPr id="19" name="Rechteck 18"/>
            <p:cNvSpPr/>
            <p:nvPr/>
          </p:nvSpPr>
          <p:spPr bwMode="auto">
            <a:xfrm>
              <a:off x="3251661" y="3433165"/>
              <a:ext cx="2809875"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L" sz="1400" dirty="0" smtClean="0">
                  <a:solidFill>
                    <a:srgbClr val="C80009"/>
                  </a:solidFill>
                </a:rPr>
                <a:t>Mapas Interactivas para los Estímulos y los Impactos</a:t>
              </a:r>
              <a:endParaRPr kumimoji="0" lang="es-CL" sz="1400" i="0" u="none" strike="noStrike" cap="none" normalizeH="0" baseline="0" dirty="0" smtClean="0">
                <a:ln>
                  <a:noFill/>
                </a:ln>
                <a:solidFill>
                  <a:srgbClr val="C80009"/>
                </a:solidFill>
                <a:effectLst/>
              </a:endParaRPr>
            </a:p>
          </p:txBody>
        </p:sp>
      </p:grpSp>
      <p:grpSp>
        <p:nvGrpSpPr>
          <p:cNvPr id="13" name="Group 12"/>
          <p:cNvGrpSpPr/>
          <p:nvPr/>
        </p:nvGrpSpPr>
        <p:grpSpPr>
          <a:xfrm>
            <a:off x="239623" y="4289220"/>
            <a:ext cx="2896128" cy="2102622"/>
            <a:chOff x="239623" y="4289220"/>
            <a:chExt cx="2896128" cy="2102622"/>
          </a:xfrm>
        </p:grpSpPr>
        <p:pic>
          <p:nvPicPr>
            <p:cNvPr id="8" name="StaticMaps.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7849" y="4289220"/>
              <a:ext cx="2639677" cy="1638000"/>
            </a:xfrm>
            <a:prstGeom prst="rect">
              <a:avLst/>
            </a:prstGeom>
            <a:ln w="63500" cap="rnd">
              <a:solidFill>
                <a:schemeClr val="bg1">
                  <a:lumMod val="85000"/>
                </a:schemeClr>
              </a:solidFill>
            </a:ln>
          </p:spPr>
        </p:pic>
        <p:sp>
          <p:nvSpPr>
            <p:cNvPr id="20" name="Rechteck 19"/>
            <p:cNvSpPr/>
            <p:nvPr/>
          </p:nvSpPr>
          <p:spPr bwMode="auto">
            <a:xfrm>
              <a:off x="239623" y="5993910"/>
              <a:ext cx="2896128" cy="397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L" sz="1400" i="0" u="none" strike="noStrike" cap="none" normalizeH="0" baseline="0" dirty="0" smtClean="0">
                  <a:ln>
                    <a:noFill/>
                  </a:ln>
                  <a:solidFill>
                    <a:srgbClr val="C80009"/>
                  </a:solidFill>
                  <a:effectLst/>
                  <a:latin typeface="Arial" charset="0"/>
                </a:rPr>
                <a:t>Mapas detalladas sobre algunos impactos</a:t>
              </a:r>
              <a:r>
                <a:rPr kumimoji="0" lang="es-CL" sz="1400" i="0" u="none" strike="noStrike" cap="none" normalizeH="0" dirty="0" smtClean="0">
                  <a:ln>
                    <a:noFill/>
                  </a:ln>
                  <a:solidFill>
                    <a:srgbClr val="C80009"/>
                  </a:solidFill>
                  <a:effectLst/>
                  <a:latin typeface="Arial" charset="0"/>
                </a:rPr>
                <a:t> y regiones</a:t>
              </a:r>
              <a:endParaRPr kumimoji="0" lang="es-CL" sz="1400" i="0" u="none" strike="noStrike" cap="none" normalizeH="0" baseline="0" dirty="0" smtClean="0">
                <a:ln>
                  <a:noFill/>
                </a:ln>
                <a:solidFill>
                  <a:srgbClr val="C80009"/>
                </a:solidFill>
                <a:effectLst/>
                <a:latin typeface="Arial" charset="0"/>
              </a:endParaRPr>
            </a:p>
          </p:txBody>
        </p:sp>
      </p:grpSp>
      <p:grpSp>
        <p:nvGrpSpPr>
          <p:cNvPr id="4" name="Group 3"/>
          <p:cNvGrpSpPr/>
          <p:nvPr/>
        </p:nvGrpSpPr>
        <p:grpSpPr>
          <a:xfrm>
            <a:off x="3304556" y="4289220"/>
            <a:ext cx="2726794" cy="1975622"/>
            <a:chOff x="3209175" y="4289220"/>
            <a:chExt cx="2726794" cy="1975622"/>
          </a:xfrm>
        </p:grpSpPr>
        <p:pic>
          <p:nvPicPr>
            <p:cNvPr id="9" name="DiagramI.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572" y="4289220"/>
              <a:ext cx="2520000" cy="1634594"/>
            </a:xfrm>
            <a:prstGeom prst="rect">
              <a:avLst/>
            </a:prstGeom>
            <a:ln w="63500" cap="rnd">
              <a:solidFill>
                <a:schemeClr val="bg1">
                  <a:lumMod val="85000"/>
                </a:schemeClr>
              </a:solidFill>
            </a:ln>
          </p:spPr>
        </p:pic>
        <p:sp>
          <p:nvSpPr>
            <p:cNvPr id="21" name="Rechteck 20"/>
            <p:cNvSpPr/>
            <p:nvPr/>
          </p:nvSpPr>
          <p:spPr bwMode="auto">
            <a:xfrm>
              <a:off x="3209175" y="5993910"/>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s-CL" sz="1400" dirty="0" smtClean="0">
                  <a:solidFill>
                    <a:srgbClr val="C80009"/>
                  </a:solidFill>
                </a:rPr>
                <a:t>Diagramas Climáticos</a:t>
              </a:r>
              <a:endParaRPr lang="es-CL" sz="1400" dirty="0">
                <a:solidFill>
                  <a:srgbClr val="C80009"/>
                </a:solidFill>
              </a:endParaRPr>
            </a:p>
          </p:txBody>
        </p:sp>
      </p:grpSp>
      <p:grpSp>
        <p:nvGrpSpPr>
          <p:cNvPr id="2" name="Group 1"/>
          <p:cNvGrpSpPr/>
          <p:nvPr/>
        </p:nvGrpSpPr>
        <p:grpSpPr>
          <a:xfrm>
            <a:off x="6200155" y="4289220"/>
            <a:ext cx="2726794" cy="1975622"/>
            <a:chOff x="6200155" y="4289220"/>
            <a:chExt cx="2726794" cy="1975622"/>
          </a:xfrm>
        </p:grpSpPr>
        <p:pic>
          <p:nvPicPr>
            <p:cNvPr id="7" name="AdaptationProjectList.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46774" y="4289220"/>
              <a:ext cx="2433556" cy="1635490"/>
            </a:xfrm>
            <a:prstGeom prst="rect">
              <a:avLst/>
            </a:prstGeom>
            <a:ln w="63500" cap="rnd">
              <a:solidFill>
                <a:schemeClr val="bg1">
                  <a:lumMod val="85000"/>
                </a:schemeClr>
              </a:solidFill>
            </a:ln>
          </p:spPr>
        </p:pic>
        <p:sp>
          <p:nvSpPr>
            <p:cNvPr id="22" name="Rechteck 21"/>
            <p:cNvSpPr/>
            <p:nvPr/>
          </p:nvSpPr>
          <p:spPr bwMode="auto">
            <a:xfrm>
              <a:off x="6200155" y="5993910"/>
              <a:ext cx="2726794" cy="270932"/>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s-CL" sz="1400" dirty="0" smtClean="0">
                  <a:solidFill>
                    <a:srgbClr val="C80009"/>
                  </a:solidFill>
                </a:rPr>
                <a:t>Base de datos sobre proyectos de adaptación</a:t>
              </a:r>
              <a:endParaRPr lang="es-CL" sz="1400" dirty="0">
                <a:solidFill>
                  <a:srgbClr val="C80009"/>
                </a:solidFill>
              </a:endParaRPr>
            </a:p>
          </p:txBody>
        </p:sp>
      </p:grpSp>
      <p:sp>
        <p:nvSpPr>
          <p:cNvPr id="24" name="Titel 1"/>
          <p:cNvSpPr txBox="1">
            <a:spLocks/>
          </p:cNvSpPr>
          <p:nvPr/>
        </p:nvSpPr>
        <p:spPr bwMode="auto">
          <a:xfrm>
            <a:off x="457200" y="1068388"/>
            <a:ext cx="8021782" cy="3706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eaLnBrk="0" hangingPunct="0">
              <a:defRPr/>
            </a:pPr>
            <a:r>
              <a:rPr lang="es-CL" sz="2400" kern="0" dirty="0" smtClean="0">
                <a:solidFill>
                  <a:srgbClr val="669900"/>
                </a:solidFill>
              </a:rPr>
              <a:t>Características Principales: Información general</a:t>
            </a:r>
            <a:endParaRPr lang="es-CL" sz="2400" kern="0" dirty="0">
              <a:solidFill>
                <a:srgbClr val="669900"/>
              </a:solidFill>
            </a:endParaRPr>
          </a:p>
        </p:txBody>
      </p:sp>
      <p:grpSp>
        <p:nvGrpSpPr>
          <p:cNvPr id="17" name="Group 16"/>
          <p:cNvGrpSpPr/>
          <p:nvPr/>
        </p:nvGrpSpPr>
        <p:grpSpPr>
          <a:xfrm>
            <a:off x="6057655" y="1746536"/>
            <a:ext cx="2872597" cy="2245429"/>
            <a:chOff x="6057655" y="1746536"/>
            <a:chExt cx="2872597" cy="2245429"/>
          </a:xfrm>
        </p:grpSpPr>
        <p:pic>
          <p:nvPicPr>
            <p:cNvPr id="25" name="WorldMap.png"/>
            <p:cNvPicPr>
              <a:picLocks noChangeAspect="1"/>
            </p:cNvPicPr>
            <p:nvPr/>
          </p:nvPicPr>
          <p:blipFill rotWithShape="1">
            <a:blip r:embed="rId8" cstate="email">
              <a:extLst>
                <a:ext uri="{28A0092B-C50C-407E-A947-70E740481C1C}">
                  <a14:useLocalDpi xmlns:a14="http://schemas.microsoft.com/office/drawing/2010/main"/>
                </a:ext>
              </a:extLst>
            </a:blip>
            <a:srcRect r="-45"/>
            <a:stretch/>
          </p:blipFill>
          <p:spPr>
            <a:xfrm>
              <a:off x="6233953" y="1746536"/>
              <a:ext cx="2520000" cy="1599119"/>
            </a:xfrm>
            <a:prstGeom prst="rect">
              <a:avLst/>
            </a:prstGeom>
            <a:ln w="63500" cap="rnd">
              <a:solidFill>
                <a:schemeClr val="bg1">
                  <a:lumMod val="85000"/>
                </a:schemeClr>
              </a:solidFill>
            </a:ln>
          </p:spPr>
        </p:pic>
        <p:sp>
          <p:nvSpPr>
            <p:cNvPr id="26" name="Rechteck 18"/>
            <p:cNvSpPr/>
            <p:nvPr/>
          </p:nvSpPr>
          <p:spPr bwMode="auto">
            <a:xfrm>
              <a:off x="6057655" y="3433165"/>
              <a:ext cx="2872597" cy="558800"/>
            </a:xfrm>
            <a:prstGeom prst="rect">
              <a:avLst/>
            </a:prstGeom>
            <a:noFill/>
            <a:ln w="254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L" sz="1400" dirty="0" smtClean="0">
                  <a:solidFill>
                    <a:srgbClr val="C80009"/>
                  </a:solidFill>
                </a:rPr>
                <a:t>Explorador de datos para los incendios forestales y más</a:t>
              </a:r>
              <a:endParaRPr kumimoji="0" lang="es-CL" sz="1400" i="0" u="none" strike="noStrike" cap="none" normalizeH="0" baseline="0" dirty="0" smtClean="0">
                <a:ln>
                  <a:noFill/>
                </a:ln>
                <a:solidFill>
                  <a:srgbClr val="C80009"/>
                </a:solidFill>
                <a:effectLst/>
              </a:endParaRPr>
            </a:p>
          </p:txBody>
        </p:sp>
      </p:grpSp>
    </p:spTree>
    <p:extLst>
      <p:ext uri="{BB962C8B-B14F-4D97-AF65-F5344CB8AC3E}">
        <p14:creationId xmlns:p14="http://schemas.microsoft.com/office/powerpoint/2010/main" val="3818612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orldMap.png"/>
          <p:cNvPicPr>
            <a:picLocks noChangeAspect="1"/>
          </p:cNvPicPr>
          <p:nvPr/>
        </p:nvPicPr>
        <p:blipFill rotWithShape="1">
          <a:blip r:embed="rId3" cstate="email">
            <a:extLst>
              <a:ext uri="{28A0092B-C50C-407E-A947-70E740481C1C}">
                <a14:useLocalDpi xmlns:a14="http://schemas.microsoft.com/office/drawing/2010/main"/>
              </a:ext>
            </a:extLst>
          </a:blip>
          <a:srcRect b="25062"/>
          <a:stretch/>
        </p:blipFill>
        <p:spPr>
          <a:xfrm>
            <a:off x="439737" y="1568450"/>
            <a:ext cx="8206721" cy="5009922"/>
          </a:xfrm>
          <a:prstGeom prst="rect">
            <a:avLst/>
          </a:prstGeom>
        </p:spPr>
      </p:pic>
      <p:sp>
        <p:nvSpPr>
          <p:cNvPr id="6" name="Ellipse 3"/>
          <p:cNvSpPr/>
          <p:nvPr/>
        </p:nvSpPr>
        <p:spPr bwMode="auto">
          <a:xfrm>
            <a:off x="1192866" y="2375881"/>
            <a:ext cx="2709633" cy="464931"/>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6920517" y="1911833"/>
            <a:ext cx="1696979" cy="33221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11" name="Titel 1"/>
          <p:cNvSpPr txBox="1">
            <a:spLocks/>
          </p:cNvSpPr>
          <p:nvPr/>
        </p:nvSpPr>
        <p:spPr bwMode="auto">
          <a:xfrm>
            <a:off x="344958" y="950522"/>
            <a:ext cx="703440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CL" sz="2400" kern="0" dirty="0" smtClean="0">
                <a:solidFill>
                  <a:srgbClr val="669900"/>
                </a:solidFill>
                <a:latin typeface="+mj-lt"/>
                <a:ea typeface="+mj-ea"/>
                <a:cs typeface="+mj-cs"/>
              </a:rPr>
              <a:t>Mapa Mundial Comparativa</a:t>
            </a:r>
            <a:endParaRPr lang="es-CL" sz="2400" kern="0" dirty="0">
              <a:solidFill>
                <a:srgbClr val="669900"/>
              </a:solidFill>
              <a:latin typeface="+mj-lt"/>
              <a:ea typeface="+mj-ea"/>
              <a:cs typeface="+mj-cs"/>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29764"/>
          <a:stretch/>
        </p:blipFill>
        <p:spPr>
          <a:xfrm>
            <a:off x="344958" y="1568450"/>
            <a:ext cx="8981201" cy="5009922"/>
          </a:xfrm>
          <a:prstGeom prst="rect">
            <a:avLst/>
          </a:prstGeom>
        </p:spPr>
      </p:pic>
    </p:spTree>
    <p:extLst>
      <p:ext uri="{BB962C8B-B14F-4D97-AF65-F5344CB8AC3E}">
        <p14:creationId xmlns:p14="http://schemas.microsoft.com/office/powerpoint/2010/main" val="1008141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pic>
        <p:nvPicPr>
          <p:cNvPr id="5" name="Landloss_Indonesi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469" y="1523782"/>
            <a:ext cx="6995544" cy="4995944"/>
          </a:xfrm>
          <a:prstGeom prst="rect">
            <a:avLst/>
          </a:prstGeom>
          <a:noFill/>
          <a:ln>
            <a:noFill/>
          </a:ln>
        </p:spPr>
      </p:pic>
      <p:sp>
        <p:nvSpPr>
          <p:cNvPr id="8" name="Titel 1"/>
          <p:cNvSpPr txBox="1">
            <a:spLocks/>
          </p:cNvSpPr>
          <p:nvPr/>
        </p:nvSpPr>
        <p:spPr bwMode="auto">
          <a:xfrm>
            <a:off x="344957" y="950522"/>
            <a:ext cx="8389609"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s-CL" sz="2400" kern="0" dirty="0" smtClean="0">
                <a:solidFill>
                  <a:srgbClr val="669900"/>
                </a:solidFill>
                <a:latin typeface="+mj-lt"/>
                <a:ea typeface="+mj-ea"/>
                <a:cs typeface="+mj-cs"/>
              </a:rPr>
              <a:t>Mapa de Impactos: Pérdida de Tierras en Indonesia</a:t>
            </a:r>
            <a:endParaRPr lang="es-CL" sz="2400" kern="0" dirty="0">
              <a:solidFill>
                <a:srgbClr val="669900"/>
              </a:solidFill>
              <a:latin typeface="+mj-lt"/>
              <a:ea typeface="+mj-ea"/>
              <a:cs typeface="+mj-cs"/>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9277" b="8660"/>
          <a:stretch/>
        </p:blipFill>
        <p:spPr>
          <a:xfrm>
            <a:off x="344957" y="1033650"/>
            <a:ext cx="8688585" cy="5627850"/>
          </a:xfrm>
          <a:prstGeom prst="rect">
            <a:avLst/>
          </a:prstGeom>
        </p:spPr>
      </p:pic>
    </p:spTree>
    <p:extLst>
      <p:ext uri="{BB962C8B-B14F-4D97-AF65-F5344CB8AC3E}">
        <p14:creationId xmlns:p14="http://schemas.microsoft.com/office/powerpoint/2010/main" val="2075965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pic>
        <p:nvPicPr>
          <p:cNvPr id="5" name="RiceProductionLoss.png"/>
          <p:cNvPicPr>
            <a:picLocks noChangeAspect="1"/>
          </p:cNvPicPr>
          <p:nvPr/>
        </p:nvPicPr>
        <p:blipFill rotWithShape="1">
          <a:blip r:embed="rId3">
            <a:extLst>
              <a:ext uri="{28A0092B-C50C-407E-A947-70E740481C1C}">
                <a14:useLocalDpi xmlns:a14="http://schemas.microsoft.com/office/drawing/2010/main" val="0"/>
              </a:ext>
            </a:extLst>
          </a:blip>
          <a:srcRect b="6409"/>
          <a:stretch/>
        </p:blipFill>
        <p:spPr>
          <a:xfrm>
            <a:off x="738301" y="1481951"/>
            <a:ext cx="7862002" cy="5096421"/>
          </a:xfrm>
          <a:prstGeom prst="rect">
            <a:avLst/>
          </a:prstGeom>
          <a:noFill/>
          <a:ln>
            <a:noFill/>
          </a:ln>
        </p:spPr>
      </p:pic>
      <p:sp>
        <p:nvSpPr>
          <p:cNvPr id="2" name="Datumsplatzhalter 1"/>
          <p:cNvSpPr>
            <a:spLocks noGrp="1"/>
          </p:cNvSpPr>
          <p:nvPr>
            <p:ph type="dt" sz="half" idx="10"/>
          </p:nvPr>
        </p:nvSpPr>
        <p:spPr/>
        <p:txBody>
          <a:bodyPr/>
          <a:lstStyle/>
          <a:p>
            <a:pPr algn="l">
              <a:buNone/>
            </a:pPr>
            <a:fld id="{90B70727-BA99-4A8B-B070-898FC5BD9116}" type="datetime1">
              <a:rPr lang="es-CL" sz="1200" b="0" i="0" smtClean="0">
                <a:solidFill>
                  <a:srgbClr val="FFFFFF"/>
                </a:solidFill>
                <a:latin typeface="Arial"/>
              </a:rPr>
              <a:pPr algn="l">
                <a:buNone/>
              </a:pPr>
              <a:t>02-12-2013</a:t>
            </a:fld>
            <a:endParaRPr lang="es-CL" dirty="0"/>
          </a:p>
        </p:txBody>
      </p:sp>
      <p:sp>
        <p:nvSpPr>
          <p:cNvPr id="7" name="Ellipse 11"/>
          <p:cNvSpPr/>
          <p:nvPr/>
        </p:nvSpPr>
        <p:spPr bwMode="auto">
          <a:xfrm>
            <a:off x="1110349" y="2227170"/>
            <a:ext cx="4153629" cy="429476"/>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888737"/>
            <a:ext cx="8348666"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indent="0" defTabSz="914400">
              <a:lnSpc>
                <a:spcPct val="100000"/>
              </a:lnSpc>
              <a:spcBef>
                <a:spcPct val="0"/>
              </a:spcBef>
              <a:spcAft>
                <a:spcPct val="0"/>
              </a:spcAft>
              <a:buNone/>
              <a:tabLst/>
            </a:pPr>
            <a:r>
              <a:rPr lang="es-CL" sz="2000" b="1" i="0" kern="0" dirty="0" smtClean="0">
                <a:solidFill>
                  <a:srgbClr val="669900"/>
                </a:solidFill>
                <a:latin typeface="Arial"/>
                <a:ea typeface="+mj-ea"/>
                <a:cs typeface="+mj-cs"/>
              </a:rPr>
              <a:t>Mapa Mundial: Pérdida potencial de producción de arroz</a:t>
            </a:r>
            <a:endParaRPr lang="es-CL" sz="2000" b="1" i="0" kern="0" dirty="0">
              <a:solidFill>
                <a:srgbClr val="669900"/>
              </a:solidFill>
              <a:latin typeface="Arial"/>
              <a:ea typeface="+mj-ea"/>
              <a:cs typeface="+mj-cs"/>
            </a:endParaRPr>
          </a:p>
        </p:txBody>
      </p:sp>
    </p:spTree>
    <p:extLst>
      <p:ext uri="{BB962C8B-B14F-4D97-AF65-F5344CB8AC3E}">
        <p14:creationId xmlns:p14="http://schemas.microsoft.com/office/powerpoint/2010/main" val="40847349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_ClimateImpacts.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957" y="1474123"/>
            <a:ext cx="8274608" cy="5125588"/>
          </a:xfrm>
          <a:prstGeom prst="rect">
            <a:avLst/>
          </a:prstGeom>
        </p:spPr>
      </p:pic>
      <p:sp>
        <p:nvSpPr>
          <p:cNvPr id="5" name="Rechteck 4"/>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999999"/>
              </a:solidFill>
              <a:effectLst/>
              <a:latin typeface="Arial" charset="0"/>
            </a:endParaRPr>
          </a:p>
        </p:txBody>
      </p:sp>
      <p:sp>
        <p:nvSpPr>
          <p:cNvPr id="7" name="Ellipse 3"/>
          <p:cNvSpPr/>
          <p:nvPr/>
        </p:nvSpPr>
        <p:spPr bwMode="auto">
          <a:xfrm>
            <a:off x="1234262" y="2301148"/>
            <a:ext cx="1444394"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999999"/>
              </a:solidFill>
              <a:effectLst/>
              <a:latin typeface="Arial" charset="0"/>
            </a:endParaRPr>
          </a:p>
        </p:txBody>
      </p:sp>
      <p:sp>
        <p:nvSpPr>
          <p:cNvPr id="8" name="Ellipse 3"/>
          <p:cNvSpPr/>
          <p:nvPr/>
        </p:nvSpPr>
        <p:spPr bwMode="auto">
          <a:xfrm>
            <a:off x="3065931" y="4946050"/>
            <a:ext cx="1071424" cy="339754"/>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1971675" algn="l"/>
              </a:tabLst>
              <a:defRPr/>
            </a:pPr>
            <a:r>
              <a:rPr lang="es-CL" sz="2400" kern="0" dirty="0" smtClean="0">
                <a:solidFill>
                  <a:srgbClr val="669900"/>
                </a:solidFill>
                <a:latin typeface="+mj-lt"/>
                <a:ea typeface="+mj-ea"/>
                <a:cs typeface="+mj-cs"/>
              </a:rPr>
              <a:t>Antecedentes: Impactos Climáticos</a:t>
            </a:r>
            <a:endParaRPr lang="es-CL" sz="2400" kern="0" dirty="0">
              <a:solidFill>
                <a:srgbClr val="669900"/>
              </a:solidFill>
              <a:latin typeface="+mj-lt"/>
              <a:ea typeface="+mj-ea"/>
              <a:cs typeface="+mj-cs"/>
            </a:endParaRPr>
          </a:p>
        </p:txBody>
      </p:sp>
    </p:spTree>
    <p:extLst>
      <p:ext uri="{BB962C8B-B14F-4D97-AF65-F5344CB8AC3E}">
        <p14:creationId xmlns:p14="http://schemas.microsoft.com/office/powerpoint/2010/main" val="1959414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92" y="1568450"/>
            <a:ext cx="9093815" cy="3877281"/>
          </a:xfrm>
          <a:prstGeom prst="rect">
            <a:avLst/>
          </a:prstGeom>
        </p:spPr>
      </p:pic>
      <p:sp>
        <p:nvSpPr>
          <p:cNvPr id="11"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6" name="Ellipse 3"/>
          <p:cNvSpPr/>
          <p:nvPr/>
        </p:nvSpPr>
        <p:spPr bwMode="auto">
          <a:xfrm>
            <a:off x="985322" y="3203405"/>
            <a:ext cx="1089212" cy="669347"/>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7" name="Ellipse 11"/>
          <p:cNvSpPr/>
          <p:nvPr/>
        </p:nvSpPr>
        <p:spPr bwMode="auto">
          <a:xfrm>
            <a:off x="7030390" y="2385797"/>
            <a:ext cx="1172317" cy="598745"/>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9" name="Titel 1"/>
          <p:cNvSpPr txBox="1">
            <a:spLocks/>
          </p:cNvSpPr>
          <p:nvPr/>
        </p:nvSpPr>
        <p:spPr bwMode="auto">
          <a:xfrm>
            <a:off x="344958" y="950522"/>
            <a:ext cx="8348666"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CL" sz="2400" kern="0" dirty="0" smtClean="0">
                <a:solidFill>
                  <a:srgbClr val="669900"/>
                </a:solidFill>
                <a:latin typeface="+mj-lt"/>
                <a:ea typeface="+mj-ea"/>
                <a:cs typeface="+mj-cs"/>
              </a:rPr>
              <a:t>Cadena de Impacto: ENM</a:t>
            </a:r>
            <a:endParaRPr lang="es-CL" sz="2400" kern="0" dirty="0">
              <a:solidFill>
                <a:srgbClr val="669900"/>
              </a:solidFill>
              <a:latin typeface="+mj-lt"/>
              <a:ea typeface="+mj-ea"/>
              <a:cs typeface="+mj-cs"/>
            </a:endParaRPr>
          </a:p>
        </p:txBody>
      </p:sp>
      <p:sp>
        <p:nvSpPr>
          <p:cNvPr id="10" name="Rechteck 10"/>
          <p:cNvSpPr/>
          <p:nvPr/>
        </p:nvSpPr>
        <p:spPr bwMode="auto">
          <a:xfrm>
            <a:off x="439738" y="6104426"/>
            <a:ext cx="1759182" cy="473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3" name="Rectangle 2"/>
          <p:cNvSpPr/>
          <p:nvPr/>
        </p:nvSpPr>
        <p:spPr bwMode="auto">
          <a:xfrm>
            <a:off x="147918" y="3203405"/>
            <a:ext cx="8942294" cy="3237736"/>
          </a:xfrm>
          <a:prstGeom prst="rect">
            <a:avLst/>
          </a:prstGeom>
          <a:blipFill dpi="0" rotWithShape="1">
            <a:blip r:embed="rId4" cstate="email">
              <a:alphaModFix amt="95000"/>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Tree>
    <p:extLst>
      <p:ext uri="{BB962C8B-B14F-4D97-AF65-F5344CB8AC3E}">
        <p14:creationId xmlns:p14="http://schemas.microsoft.com/office/powerpoint/2010/main" val="1182761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7321" b="7321"/>
          <a:stretch/>
        </p:blipFill>
        <p:spPr>
          <a:xfrm>
            <a:off x="344958" y="1568451"/>
            <a:ext cx="8565776" cy="5011702"/>
          </a:xfrm>
          <a:prstGeom prst="rect">
            <a:avLst/>
          </a:prstGeom>
        </p:spPr>
      </p:pic>
      <p:sp>
        <p:nvSpPr>
          <p:cNvPr id="6" name="Ellipse 3"/>
          <p:cNvSpPr/>
          <p:nvPr/>
        </p:nvSpPr>
        <p:spPr bwMode="auto">
          <a:xfrm>
            <a:off x="1597679" y="6120013"/>
            <a:ext cx="1696850"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12"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s-CL" sz="2400" kern="0" dirty="0" smtClean="0">
                <a:solidFill>
                  <a:srgbClr val="669900"/>
                </a:solidFill>
                <a:latin typeface="+mj-lt"/>
                <a:ea typeface="+mj-ea"/>
                <a:cs typeface="+mj-cs"/>
              </a:rPr>
              <a:t>Diagramas Climáticos</a:t>
            </a:r>
            <a:endParaRPr lang="es-CL" sz="2400" kern="0" dirty="0">
              <a:solidFill>
                <a:srgbClr val="669900"/>
              </a:solidFill>
              <a:latin typeface="+mj-lt"/>
              <a:ea typeface="+mj-ea"/>
              <a:cs typeface="+mj-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004" y="1580481"/>
            <a:ext cx="8146082" cy="4963889"/>
          </a:xfrm>
          <a:prstGeom prst="rect">
            <a:avLst/>
          </a:prstGeom>
          <a:ln w="25400">
            <a:solidFill>
              <a:schemeClr val="tx1"/>
            </a:solidFill>
          </a:ln>
        </p:spPr>
      </p:pic>
      <p:sp>
        <p:nvSpPr>
          <p:cNvPr id="13" name="Ellipse 3"/>
          <p:cNvSpPr/>
          <p:nvPr/>
        </p:nvSpPr>
        <p:spPr bwMode="auto">
          <a:xfrm>
            <a:off x="5374157" y="5464047"/>
            <a:ext cx="2420938" cy="457170"/>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9" name="Rectangle 8"/>
          <p:cNvSpPr/>
          <p:nvPr/>
        </p:nvSpPr>
        <p:spPr bwMode="auto">
          <a:xfrm>
            <a:off x="465982" y="1437893"/>
            <a:ext cx="8678018" cy="5165242"/>
          </a:xfrm>
          <a:prstGeom prst="rect">
            <a:avLst/>
          </a:prstGeom>
          <a:solidFill>
            <a:schemeClr val="bg1">
              <a:alpha val="7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144" y="1452283"/>
            <a:ext cx="5290622" cy="3431754"/>
          </a:xfrm>
          <a:prstGeom prst="rect">
            <a:avLst/>
          </a:prstGeom>
          <a:ln>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9200" y="3210563"/>
            <a:ext cx="5081533" cy="3296130"/>
          </a:xfrm>
          <a:prstGeom prst="rect">
            <a:avLst/>
          </a:prstGeom>
          <a:ln>
            <a:solidFill>
              <a:schemeClr val="tx1"/>
            </a:solidFill>
          </a:ln>
        </p:spPr>
      </p:pic>
    </p:spTree>
    <p:extLst>
      <p:ext uri="{BB962C8B-B14F-4D97-AF65-F5344CB8AC3E}">
        <p14:creationId xmlns:p14="http://schemas.microsoft.com/office/powerpoint/2010/main" val="2071450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bwMode="auto">
          <a:xfrm>
            <a:off x="428625" y="1064524"/>
            <a:ext cx="7526338" cy="518615"/>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smtClean="0">
                <a:solidFill>
                  <a:srgbClr val="669900"/>
                </a:solidFill>
                <a:latin typeface="Arial"/>
              </a:rPr>
              <a:t>Editorial</a:t>
            </a:r>
          </a:p>
        </p:txBody>
      </p:sp>
      <p:sp>
        <p:nvSpPr>
          <p:cNvPr id="77" name="Inhaltsplatzhalter 2"/>
          <p:cNvSpPr txBox="1">
            <a:spLocks/>
          </p:cNvSpPr>
          <p:nvPr/>
        </p:nvSpPr>
        <p:spPr>
          <a:xfrm>
            <a:off x="520700" y="1776413"/>
            <a:ext cx="3792538" cy="4835525"/>
          </a:xfrm>
          <a:prstGeom prst="rect">
            <a:avLst/>
          </a:prstGeom>
        </p:spPr>
        <p:txBody>
          <a:bodyPr lIns="0" tIns="0" rIns="0" bIns="0"/>
          <a:lstStyle/>
          <a:p>
            <a:pPr>
              <a:spcAft>
                <a:spcPts val="600"/>
              </a:spcAft>
              <a:buClr>
                <a:srgbClr val="C80F0F"/>
              </a:buClr>
              <a:buFont typeface="Wingdings" pitchFamily="2" charset="2"/>
              <a:buNone/>
            </a:pPr>
            <a:r>
              <a:rPr lang="es-MX" sz="1050" dirty="0" smtClean="0">
                <a:solidFill>
                  <a:schemeClr val="tx1"/>
                </a:solidFill>
              </a:rPr>
              <a:t>Como empresa del gobierno federal, GIZ apoya al Gobierno alemán en la ejecución de sus objetivos en el campo de la cooperación internacional para el desarrollo sustentable.</a:t>
            </a:r>
          </a:p>
          <a:p>
            <a:pPr>
              <a:spcBef>
                <a:spcPts val="0"/>
              </a:spcBef>
              <a:spcAft>
                <a:spcPts val="600"/>
              </a:spcAft>
              <a:buClr>
                <a:srgbClr val="C80F0F"/>
              </a:buClr>
              <a:buFont typeface="Wingdings" pitchFamily="2" charset="2"/>
              <a:buNone/>
              <a:defRPr/>
            </a:pPr>
            <a:r>
              <a:rPr lang="es-MX" sz="1050" dirty="0">
                <a:solidFill>
                  <a:srgbClr val="C00000"/>
                </a:solidFill>
              </a:rPr>
              <a:t>Publicado por </a:t>
            </a:r>
            <a:r>
              <a:rPr lang="en-GB" sz="1050" kern="0" dirty="0">
                <a:solidFill>
                  <a:schemeClr val="tx1">
                    <a:lumMod val="50000"/>
                    <a:lumOff val="50000"/>
                  </a:schemeClr>
                </a:solidFill>
              </a:rPr>
              <a:t/>
            </a:r>
            <a:br>
              <a:rPr lang="en-GB" sz="1050" kern="0" dirty="0">
                <a:solidFill>
                  <a:schemeClr val="tx1">
                    <a:lumMod val="50000"/>
                    <a:lumOff val="50000"/>
                  </a:schemeClr>
                </a:solidFill>
              </a:rPr>
            </a:br>
            <a:r>
              <a:rPr lang="en-GB" sz="1050" kern="0" dirty="0">
                <a:solidFill>
                  <a:schemeClr val="tx1"/>
                </a:solidFill>
              </a:rPr>
              <a:t>Deutsche </a:t>
            </a:r>
            <a:r>
              <a:rPr lang="en-GB" sz="1050" kern="0" dirty="0" err="1">
                <a:solidFill>
                  <a:schemeClr val="tx1"/>
                </a:solidFill>
              </a:rPr>
              <a:t>Gesellschaft</a:t>
            </a:r>
            <a:r>
              <a:rPr lang="en-GB" sz="1050" kern="0" dirty="0">
                <a:solidFill>
                  <a:schemeClr val="tx1"/>
                </a:solidFill>
              </a:rPr>
              <a:t> </a:t>
            </a:r>
            <a:r>
              <a:rPr lang="en-GB" sz="1050" kern="0" dirty="0" err="1">
                <a:solidFill>
                  <a:schemeClr val="tx1"/>
                </a:solidFill>
              </a:rPr>
              <a:t>für</a:t>
            </a:r>
            <a:r>
              <a:rPr lang="en-GB" sz="1050" kern="0" dirty="0">
                <a:solidFill>
                  <a:schemeClr val="tx1"/>
                </a:solidFill>
              </a:rPr>
              <a:t/>
            </a:r>
            <a:br>
              <a:rPr lang="en-GB" sz="1050" kern="0" dirty="0">
                <a:solidFill>
                  <a:schemeClr val="tx1"/>
                </a:solidFill>
              </a:rPr>
            </a:br>
            <a:r>
              <a:rPr lang="en-GB" sz="1050" kern="0" dirty="0" err="1">
                <a:solidFill>
                  <a:schemeClr val="tx1"/>
                </a:solidFill>
              </a:rPr>
              <a:t>Internationale</a:t>
            </a:r>
            <a:r>
              <a:rPr lang="en-GB" sz="1050" kern="0" dirty="0">
                <a:solidFill>
                  <a:schemeClr val="tx1"/>
                </a:solidFill>
              </a:rPr>
              <a:t> </a:t>
            </a:r>
            <a:r>
              <a:rPr lang="en-GB" sz="1050" kern="0" dirty="0" err="1">
                <a:solidFill>
                  <a:schemeClr val="tx1"/>
                </a:solidFill>
              </a:rPr>
              <a:t>Zusammenarbeit</a:t>
            </a:r>
            <a:r>
              <a:rPr lang="en-GB" sz="1050" kern="0" dirty="0">
                <a:solidFill>
                  <a:schemeClr val="tx1"/>
                </a:solidFill>
              </a:rPr>
              <a:t> (GIZ) GmbH</a:t>
            </a:r>
          </a:p>
          <a:p>
            <a:pPr>
              <a:spcBef>
                <a:spcPts val="0"/>
              </a:spcBef>
              <a:spcAft>
                <a:spcPts val="300"/>
              </a:spcAft>
              <a:buClr>
                <a:srgbClr val="C80F0F"/>
              </a:buClr>
              <a:tabLst>
                <a:tab pos="180975" algn="l"/>
              </a:tabLst>
              <a:defRPr/>
            </a:pPr>
            <a:r>
              <a:rPr lang="fr-FR" sz="1050" kern="0" dirty="0">
                <a:solidFill>
                  <a:srgbClr val="000000"/>
                </a:solidFill>
                <a:latin typeface="Arial"/>
              </a:rPr>
              <a:t>Dag-Hammarskjöld-</a:t>
            </a:r>
            <a:r>
              <a:rPr lang="fr-FR" sz="1050" kern="0" dirty="0" err="1">
                <a:solidFill>
                  <a:srgbClr val="000000"/>
                </a:solidFill>
                <a:latin typeface="Arial"/>
              </a:rPr>
              <a:t>Weg</a:t>
            </a:r>
            <a:r>
              <a:rPr lang="fr-FR" sz="1050" kern="0" dirty="0">
                <a:solidFill>
                  <a:srgbClr val="000000"/>
                </a:solidFill>
                <a:latin typeface="Arial"/>
              </a:rPr>
              <a:t> 1-5</a:t>
            </a:r>
            <a:br>
              <a:rPr lang="fr-FR" sz="1050" kern="0" dirty="0">
                <a:solidFill>
                  <a:srgbClr val="000000"/>
                </a:solidFill>
                <a:latin typeface="Arial"/>
              </a:rPr>
            </a:br>
            <a:r>
              <a:rPr lang="fr-FR" sz="1050" kern="0" dirty="0">
                <a:solidFill>
                  <a:srgbClr val="000000"/>
                </a:solidFill>
                <a:latin typeface="Arial"/>
              </a:rPr>
              <a:t>65760 Eschborn, </a:t>
            </a:r>
            <a:r>
              <a:rPr lang="es-MX" sz="1050" dirty="0">
                <a:solidFill>
                  <a:schemeClr val="tx1"/>
                </a:solidFill>
              </a:rPr>
              <a:t>Alemania </a:t>
            </a:r>
            <a:r>
              <a:rPr lang="fr-FR" sz="1050" kern="0" dirty="0">
                <a:solidFill>
                  <a:srgbClr val="000000"/>
                </a:solidFill>
                <a:latin typeface="Arial"/>
              </a:rPr>
              <a:t/>
            </a:r>
            <a:br>
              <a:rPr lang="fr-FR" sz="1050" kern="0" dirty="0">
                <a:solidFill>
                  <a:srgbClr val="000000"/>
                </a:solidFill>
                <a:latin typeface="Arial"/>
              </a:rPr>
            </a:br>
            <a:r>
              <a:rPr lang="fr-FR" sz="1050" kern="0" dirty="0">
                <a:solidFill>
                  <a:srgbClr val="000000"/>
                </a:solidFill>
                <a:latin typeface="Arial"/>
              </a:rPr>
              <a:t>T	+49 61 96 79-0</a:t>
            </a:r>
            <a:br>
              <a:rPr lang="fr-FR" sz="1050" kern="0" dirty="0">
                <a:solidFill>
                  <a:srgbClr val="000000"/>
                </a:solidFill>
                <a:latin typeface="Arial"/>
              </a:rPr>
            </a:br>
            <a:r>
              <a:rPr lang="fr-FR" sz="1050" kern="0" dirty="0">
                <a:solidFill>
                  <a:srgbClr val="000000"/>
                </a:solidFill>
                <a:latin typeface="Arial"/>
              </a:rPr>
              <a:t>F	+49 61 96 79-1115</a:t>
            </a:r>
          </a:p>
          <a:p>
            <a:pPr>
              <a:spcBef>
                <a:spcPts val="0"/>
              </a:spcBef>
              <a:spcAft>
                <a:spcPts val="300"/>
              </a:spcAft>
              <a:buClr>
                <a:srgbClr val="C80F0F"/>
              </a:buClr>
              <a:tabLst>
                <a:tab pos="180975" algn="l"/>
              </a:tabLst>
              <a:defRPr/>
            </a:pPr>
            <a:r>
              <a:rPr lang="es-MX" sz="1050" dirty="0">
                <a:solidFill>
                  <a:srgbClr val="C00000"/>
                </a:solidFill>
              </a:rPr>
              <a:t>Contacto </a:t>
            </a:r>
            <a:r>
              <a:rPr lang="en-GB" sz="1050" kern="0" dirty="0">
                <a:solidFill>
                  <a:schemeClr val="tx1"/>
                </a:solidFill>
              </a:rPr>
              <a:t/>
            </a:r>
            <a:br>
              <a:rPr lang="en-GB" sz="1050" kern="0" dirty="0">
                <a:solidFill>
                  <a:schemeClr val="tx1"/>
                </a:solidFill>
              </a:rPr>
            </a:br>
            <a:r>
              <a:rPr lang="en-GB" sz="1050" kern="0" dirty="0">
                <a:solidFill>
                  <a:schemeClr val="tx1"/>
                </a:solidFill>
              </a:rPr>
              <a:t>E	</a:t>
            </a:r>
            <a:r>
              <a:rPr lang="en-GB" sz="1050" u="sng" kern="0" dirty="0">
                <a:solidFill>
                  <a:schemeClr val="tx1"/>
                </a:solidFill>
                <a:hlinkClick r:id="rId3"/>
              </a:rPr>
              <a:t>climate@giz.de</a:t>
            </a:r>
            <a:r>
              <a:rPr lang="en-GB" sz="1050" kern="0" dirty="0">
                <a:solidFill>
                  <a:schemeClr val="tx1"/>
                </a:solidFill>
              </a:rPr>
              <a:t/>
            </a:r>
            <a:br>
              <a:rPr lang="en-GB" sz="1050" kern="0" dirty="0">
                <a:solidFill>
                  <a:schemeClr val="tx1"/>
                </a:solidFill>
              </a:rPr>
            </a:br>
            <a:r>
              <a:rPr lang="en-GB" sz="1050" kern="0" dirty="0">
                <a:solidFill>
                  <a:schemeClr val="tx1"/>
                </a:solidFill>
              </a:rPr>
              <a:t>I	</a:t>
            </a:r>
            <a:r>
              <a:rPr lang="en-GB" sz="1050" kern="0" dirty="0">
                <a:solidFill>
                  <a:schemeClr val="tx1"/>
                </a:solidFill>
                <a:hlinkClick r:id="rId4"/>
              </a:rPr>
              <a:t>www.giz.de</a:t>
            </a:r>
            <a:endParaRPr lang="en-GB" sz="1050" kern="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600"/>
              </a:spcAft>
              <a:defRPr/>
            </a:pPr>
            <a:r>
              <a:rPr lang="fr-FR" sz="1050" kern="0" dirty="0" smtClean="0">
                <a:solidFill>
                  <a:srgbClr val="C00000"/>
                </a:solidFill>
                <a:latin typeface="Arial"/>
                <a:cs typeface="Arial"/>
              </a:rPr>
              <a:t>Responsable </a:t>
            </a:r>
            <a:r>
              <a:rPr lang="fr-FR" sz="1050" b="0" kern="0" dirty="0">
                <a:solidFill>
                  <a:srgbClr val="000000"/>
                </a:solidFill>
                <a:latin typeface="Arial"/>
                <a:cs typeface="Arial"/>
              </a:rPr>
              <a:t>Michael Hoppe, GIZ</a:t>
            </a:r>
          </a:p>
          <a:p>
            <a:pPr>
              <a:spcBef>
                <a:spcPts val="0"/>
              </a:spcBef>
              <a:spcAft>
                <a:spcPts val="600"/>
              </a:spcAft>
              <a:defRPr/>
            </a:pPr>
            <a:r>
              <a:rPr lang="fr-FR" sz="1050" kern="0" dirty="0" err="1" smtClean="0">
                <a:solidFill>
                  <a:srgbClr val="C00000"/>
                </a:solidFill>
                <a:latin typeface="Arial"/>
                <a:cs typeface="Arial"/>
              </a:rPr>
              <a:t>Autor</a:t>
            </a:r>
            <a:r>
              <a:rPr lang="fr-FR" sz="1050" kern="0" dirty="0" smtClean="0">
                <a:solidFill>
                  <a:srgbClr val="C00000"/>
                </a:solidFill>
                <a:latin typeface="Arial"/>
                <a:cs typeface="Arial"/>
              </a:rPr>
              <a:t>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b="0" kern="0" dirty="0">
              <a:solidFill>
                <a:srgbClr val="000000"/>
              </a:solidFill>
              <a:latin typeface="Arial"/>
              <a:cs typeface="Arial"/>
            </a:endParaRPr>
          </a:p>
          <a:p>
            <a:pPr>
              <a:spcBef>
                <a:spcPts val="0"/>
              </a:spcBef>
              <a:spcAft>
                <a:spcPts val="600"/>
              </a:spcAft>
              <a:defRPr/>
            </a:pPr>
            <a:r>
              <a:rPr lang="es-MX" sz="1050" dirty="0">
                <a:solidFill>
                  <a:srgbClr val="C00000"/>
                </a:solidFill>
              </a:rPr>
              <a:t>Coordinación</a:t>
            </a:r>
            <a:r>
              <a:rPr lang="fr-FR" sz="1050" kern="0" dirty="0" smtClean="0">
                <a:solidFill>
                  <a:srgbClr val="C00000"/>
                </a:solidFill>
                <a:latin typeface="Arial"/>
                <a:cs typeface="Arial"/>
              </a:rPr>
              <a:t> </a:t>
            </a:r>
            <a:r>
              <a:rPr lang="fr-FR" sz="1050" b="0" kern="0" dirty="0">
                <a:solidFill>
                  <a:srgbClr val="000000"/>
                </a:solidFill>
                <a:latin typeface="Arial"/>
                <a:cs typeface="Arial"/>
              </a:rPr>
              <a:t>Barbara </a:t>
            </a:r>
            <a:r>
              <a:rPr lang="fr-FR" sz="1050" b="0" kern="0" dirty="0" err="1">
                <a:solidFill>
                  <a:srgbClr val="000000"/>
                </a:solidFill>
                <a:latin typeface="Arial"/>
                <a:cs typeface="Arial"/>
              </a:rPr>
              <a:t>Fröde</a:t>
            </a:r>
            <a:r>
              <a:rPr lang="fr-FR" sz="1050" b="0" kern="0" dirty="0">
                <a:solidFill>
                  <a:srgbClr val="000000"/>
                </a:solidFill>
                <a:latin typeface="Arial"/>
                <a:cs typeface="Arial"/>
              </a:rPr>
              <a:t>-</a:t>
            </a:r>
            <a:r>
              <a:rPr lang="fr-FR" sz="1050" b="0" kern="0" dirty="0" err="1">
                <a:solidFill>
                  <a:srgbClr val="000000"/>
                </a:solidFill>
                <a:latin typeface="Arial"/>
                <a:cs typeface="Arial"/>
              </a:rPr>
              <a:t>Thierfelder</a:t>
            </a:r>
            <a:endParaRPr lang="fr-FR" sz="1050" dirty="0">
              <a:solidFill>
                <a:schemeClr val="tx1"/>
              </a:solidFill>
            </a:endParaRPr>
          </a:p>
          <a:p>
            <a:pPr>
              <a:spcBef>
                <a:spcPts val="0"/>
              </a:spcBef>
              <a:spcAft>
                <a:spcPts val="600"/>
              </a:spcAft>
              <a:defRPr/>
            </a:pPr>
            <a:r>
              <a:rPr lang="es-MX" sz="1050" dirty="0">
                <a:solidFill>
                  <a:srgbClr val="C00000"/>
                </a:solidFill>
              </a:rPr>
              <a:t>Créditos de las Fotografías </a:t>
            </a:r>
            <a:r>
              <a:rPr lang="en-US" sz="1050" b="0" kern="0" dirty="0">
                <a:solidFill>
                  <a:schemeClr val="tx1">
                    <a:lumMod val="65000"/>
                    <a:lumOff val="35000"/>
                  </a:schemeClr>
                </a:solidFill>
              </a:rPr>
              <a:t/>
            </a:r>
            <a:br>
              <a:rPr lang="en-US" sz="1050" b="0" kern="0" dirty="0">
                <a:solidFill>
                  <a:schemeClr val="tx1">
                    <a:lumMod val="65000"/>
                    <a:lumOff val="35000"/>
                  </a:schemeClr>
                </a:solidFill>
              </a:rPr>
            </a:br>
            <a:r>
              <a:rPr lang="en-US" sz="1050" b="0" kern="0" dirty="0">
                <a:solidFill>
                  <a:schemeClr val="tx1"/>
                </a:solidFill>
              </a:rPr>
              <a:t>© GIZ/Climate Protection </a:t>
            </a:r>
            <a:r>
              <a:rPr lang="en-US" sz="1050" b="0" kern="0" dirty="0" err="1">
                <a:solidFill>
                  <a:schemeClr val="tx1"/>
                </a:solidFill>
              </a:rPr>
              <a:t>Programme</a:t>
            </a:r>
            <a:r>
              <a:rPr lang="en-US" sz="1050" b="0" kern="0" dirty="0">
                <a:solidFill>
                  <a:schemeClr val="tx1"/>
                </a:solidFill>
              </a:rPr>
              <a:t> and </a:t>
            </a:r>
            <a:r>
              <a:rPr lang="de-DE" sz="1050" b="0" kern="0" dirty="0">
                <a:solidFill>
                  <a:schemeClr val="tx1"/>
                </a:solidFill>
              </a:rPr>
              <a:t>Claudia Altmann, </a:t>
            </a:r>
            <a:br>
              <a:rPr lang="de-DE" sz="1050" b="0" kern="0" dirty="0">
                <a:solidFill>
                  <a:schemeClr val="tx1"/>
                </a:solidFill>
              </a:rPr>
            </a:br>
            <a:r>
              <a:rPr lang="de-DE" sz="1050" b="0" kern="0" dirty="0">
                <a:solidFill>
                  <a:schemeClr val="tx1"/>
                </a:solidFill>
              </a:rPr>
              <a:t>Dirk Ostermeier, Florian Kopp, Georg Buchholz, Ira </a:t>
            </a:r>
            <a:r>
              <a:rPr lang="de-DE" sz="1050" b="0" kern="0" dirty="0" err="1">
                <a:solidFill>
                  <a:schemeClr val="tx1"/>
                </a:solidFill>
              </a:rPr>
              <a:t>Olaleye</a:t>
            </a:r>
            <a:r>
              <a:rPr lang="de-DE" sz="1050" b="0" kern="0" dirty="0">
                <a:solidFill>
                  <a:schemeClr val="tx1"/>
                </a:solidFill>
              </a:rPr>
              <a:t>, </a:t>
            </a:r>
            <a:br>
              <a:rPr lang="de-DE" sz="1050" b="0" kern="0" dirty="0">
                <a:solidFill>
                  <a:schemeClr val="tx1"/>
                </a:solidFill>
              </a:rPr>
            </a:br>
            <a:r>
              <a:rPr lang="de-DE" sz="1050" b="0" kern="0" dirty="0">
                <a:solidFill>
                  <a:schemeClr val="tx1"/>
                </a:solidFill>
              </a:rPr>
              <a:t>Jörg </a:t>
            </a:r>
            <a:r>
              <a:rPr lang="de-DE" sz="1050" b="0" kern="0" dirty="0" err="1">
                <a:solidFill>
                  <a:schemeClr val="tx1"/>
                </a:solidFill>
              </a:rPr>
              <a:t>Böthling</a:t>
            </a:r>
            <a:r>
              <a:rPr lang="de-DE" sz="1050" b="0" kern="0" dirty="0">
                <a:solidFill>
                  <a:schemeClr val="tx1"/>
                </a:solidFill>
              </a:rPr>
              <a:t>, Manuel Hauptmann, Markus Kirchgessner, </a:t>
            </a:r>
            <a:br>
              <a:rPr lang="de-DE" sz="1050" b="0" kern="0" dirty="0">
                <a:solidFill>
                  <a:schemeClr val="tx1"/>
                </a:solidFill>
              </a:rPr>
            </a:br>
            <a:r>
              <a:rPr lang="de-DE" sz="1050" b="0" kern="0" dirty="0">
                <a:solidFill>
                  <a:schemeClr val="tx1"/>
                </a:solidFill>
              </a:rPr>
              <a:t>Michael </a:t>
            </a:r>
            <a:r>
              <a:rPr lang="de-DE" sz="1050" b="0" kern="0" dirty="0" err="1">
                <a:solidFill>
                  <a:schemeClr val="tx1"/>
                </a:solidFill>
              </a:rPr>
              <a:t>Gajo</a:t>
            </a:r>
            <a:r>
              <a:rPr lang="de-DE" sz="1050" b="0" kern="0" dirty="0">
                <a:solidFill>
                  <a:schemeClr val="tx1"/>
                </a:solidFill>
              </a:rPr>
              <a:t>, Michael Netzhammer, Nicole Herzog, Peter </a:t>
            </a:r>
            <a:r>
              <a:rPr lang="de-DE" sz="1050" b="0" kern="0" dirty="0" err="1">
                <a:solidFill>
                  <a:schemeClr val="tx1"/>
                </a:solidFill>
              </a:rPr>
              <a:t>Korneffel</a:t>
            </a:r>
            <a:r>
              <a:rPr lang="de-DE" sz="1050" b="0" kern="0" dirty="0">
                <a:solidFill>
                  <a:schemeClr val="tx1"/>
                </a:solidFill>
              </a:rPr>
              <a:t>, Richard Lord, Robert Heine, Rüdiger Behrens, Ulrich </a:t>
            </a:r>
            <a:r>
              <a:rPr lang="de-DE" sz="1050" b="0" kern="0" dirty="0" err="1">
                <a:solidFill>
                  <a:schemeClr val="tx1"/>
                </a:solidFill>
              </a:rPr>
              <a:t>Scholz,Ursula</a:t>
            </a:r>
            <a:r>
              <a:rPr lang="de-DE" sz="1050" b="0" kern="0" dirty="0">
                <a:solidFill>
                  <a:schemeClr val="tx1"/>
                </a:solidFill>
              </a:rPr>
              <a:t> Meissner, Uwe Rau</a:t>
            </a:r>
          </a:p>
          <a:p>
            <a:pPr>
              <a:spcBef>
                <a:spcPts val="0"/>
              </a:spcBef>
              <a:spcAft>
                <a:spcPts val="600"/>
              </a:spcAft>
              <a:defRPr/>
            </a:pPr>
            <a:r>
              <a:rPr lang="es-MX" sz="1050" dirty="0">
                <a:solidFill>
                  <a:srgbClr val="C00000"/>
                </a:solidFill>
              </a:rPr>
              <a:t>Diseño</a:t>
            </a:r>
            <a:r>
              <a:rPr lang="fr-FR" sz="1050" kern="0" dirty="0" smtClean="0">
                <a:solidFill>
                  <a:srgbClr val="C00000"/>
                </a:solidFill>
                <a:latin typeface="Arial"/>
                <a:cs typeface="Arial"/>
              </a:rPr>
              <a:t> </a:t>
            </a:r>
            <a:r>
              <a:rPr lang="fr-FR" sz="1050" b="0" kern="0" dirty="0">
                <a:solidFill>
                  <a:srgbClr val="000000"/>
                </a:solidFill>
                <a:latin typeface="Arial"/>
                <a:cs typeface="Arial"/>
              </a:rPr>
              <a:t>Ira </a:t>
            </a:r>
            <a:r>
              <a:rPr lang="fr-FR" sz="1050" b="0" kern="0" dirty="0" err="1">
                <a:solidFill>
                  <a:srgbClr val="000000"/>
                </a:solidFill>
                <a:latin typeface="Arial"/>
                <a:cs typeface="Arial"/>
              </a:rPr>
              <a:t>Olaleye</a:t>
            </a:r>
            <a:endParaRPr lang="fr-FR" sz="1050" dirty="0">
              <a:solidFill>
                <a:schemeClr val="tx1"/>
              </a:solidFill>
            </a:endParaRPr>
          </a:p>
          <a:p>
            <a:pPr>
              <a:spcBef>
                <a:spcPts val="0"/>
              </a:spcBef>
              <a:spcAft>
                <a:spcPts val="300"/>
              </a:spcAft>
              <a:buClr>
                <a:srgbClr val="C80F0F"/>
              </a:buClr>
              <a:tabLst>
                <a:tab pos="180975" algn="l"/>
              </a:tabLst>
              <a:defRPr/>
            </a:pPr>
            <a:endParaRPr lang="fr-FR" sz="1050" kern="0" dirty="0">
              <a:solidFill>
                <a:srgbClr val="000000"/>
              </a:solidFill>
              <a:latin typeface="Arial"/>
            </a:endParaRPr>
          </a:p>
          <a:p>
            <a:pPr>
              <a:spcBef>
                <a:spcPts val="0"/>
              </a:spcBef>
              <a:spcAft>
                <a:spcPts val="0"/>
              </a:spcAft>
              <a:defRPr/>
            </a:pPr>
            <a:endParaRPr sz="1200" dirty="0">
              <a:solidFill>
                <a:schemeClr val="tx1"/>
              </a:solidFill>
              <a:latin typeface="+mn-lt"/>
              <a:cs typeface="+mn-cs"/>
            </a:endParaRPr>
          </a:p>
          <a:p>
            <a:pPr>
              <a:spcBef>
                <a:spcPts val="0"/>
              </a:spcBef>
              <a:spcAft>
                <a:spcPts val="300"/>
              </a:spcAft>
              <a:defRPr/>
            </a:pPr>
            <a:endParaRPr sz="1050" dirty="0">
              <a:solidFill>
                <a:schemeClr val="tx1"/>
              </a:solidFill>
              <a:latin typeface="+mn-lt"/>
              <a:cs typeface="+mn-cs"/>
            </a:endParaRPr>
          </a:p>
        </p:txBody>
      </p:sp>
      <p:sp>
        <p:nvSpPr>
          <p:cNvPr id="79" name="Inhaltsplatzhalter 2"/>
          <p:cNvSpPr txBox="1">
            <a:spLocks/>
          </p:cNvSpPr>
          <p:nvPr/>
        </p:nvSpPr>
        <p:spPr bwMode="auto">
          <a:xfrm>
            <a:off x="4559300" y="1776413"/>
            <a:ext cx="4140200" cy="4576762"/>
          </a:xfrm>
          <a:prstGeom prst="rect">
            <a:avLst/>
          </a:prstGeom>
          <a:noFill/>
          <a:ln w="9525">
            <a:noFill/>
            <a:miter lim="800000"/>
            <a:headEnd/>
            <a:tailEnd/>
          </a:ln>
        </p:spPr>
        <p:txBody>
          <a:bodyPr lIns="0" tIns="0" rIns="0" bIns="0"/>
          <a:lstStyle/>
          <a:p>
            <a:pPr>
              <a:spcAft>
                <a:spcPts val="300"/>
              </a:spcAft>
            </a:pPr>
            <a:r>
              <a:rPr lang="es-MX" sz="1000" b="0" dirty="0" smtClean="0">
                <a:solidFill>
                  <a:schemeClr val="tx1"/>
                </a:solidFill>
              </a:rPr>
              <a:t>Los artículos escritos por los autores citados no reflejan necesariamente la opinión de los editores.</a:t>
            </a:r>
          </a:p>
          <a:p>
            <a:pPr>
              <a:spcBef>
                <a:spcPts val="0"/>
              </a:spcBef>
              <a:spcAft>
                <a:spcPts val="300"/>
              </a:spcAft>
              <a:defRPr/>
            </a:pPr>
            <a:endParaRPr lang="fr-FR" sz="1000" kern="0" dirty="0">
              <a:solidFill>
                <a:schemeClr val="tx1"/>
              </a:solidFill>
              <a:latin typeface="Arial"/>
              <a:cs typeface="Arial"/>
            </a:endParaRPr>
          </a:p>
          <a:p>
            <a:pPr>
              <a:spcBef>
                <a:spcPts val="0"/>
              </a:spcBef>
              <a:spcAft>
                <a:spcPts val="300"/>
              </a:spcAft>
              <a:defRPr/>
            </a:pPr>
            <a:r>
              <a:rPr lang="es-MX" sz="1000" dirty="0" smtClean="0">
                <a:solidFill>
                  <a:schemeClr val="tx1"/>
                </a:solidFill>
              </a:rPr>
              <a:t>La capacitación</a:t>
            </a:r>
            <a:r>
              <a:rPr lang="fr-FR" sz="1000" kern="0" dirty="0" smtClean="0">
                <a:solidFill>
                  <a:schemeClr val="tx1"/>
                </a:solidFill>
                <a:latin typeface="Arial"/>
                <a:cs typeface="Arial"/>
              </a:rPr>
              <a:t> </a:t>
            </a:r>
            <a:r>
              <a:rPr lang="es-MX" sz="1000" dirty="0">
                <a:solidFill>
                  <a:schemeClr val="tx1"/>
                </a:solidFill>
              </a:rPr>
              <a:t> </a:t>
            </a:r>
            <a:r>
              <a:rPr lang="es-MX" sz="1000" dirty="0" smtClean="0">
                <a:solidFill>
                  <a:schemeClr val="tx1"/>
                </a:solidFill>
              </a:rPr>
              <a:t>“Integración </a:t>
            </a:r>
            <a:r>
              <a:rPr lang="es-MX" sz="1000" dirty="0">
                <a:solidFill>
                  <a:schemeClr val="tx1"/>
                </a:solidFill>
              </a:rPr>
              <a:t>de la adaptación del cambio climático en la planificación del </a:t>
            </a:r>
            <a:r>
              <a:rPr lang="es-MX" sz="1000" dirty="0" smtClean="0">
                <a:solidFill>
                  <a:schemeClr val="tx1"/>
                </a:solidFill>
              </a:rPr>
              <a:t>desarrollo</a:t>
            </a:r>
            <a:r>
              <a:rPr lang="es-MX" sz="1000" dirty="0">
                <a:solidFill>
                  <a:schemeClr val="tx1"/>
                </a:solidFill>
              </a:rPr>
              <a:t> </a:t>
            </a:r>
            <a:r>
              <a:rPr lang="es-MX" sz="1000" dirty="0" smtClean="0">
                <a:solidFill>
                  <a:schemeClr val="tx1"/>
                </a:solidFill>
              </a:rPr>
              <a:t>“ </a:t>
            </a:r>
            <a:r>
              <a:rPr lang="fr-FR" sz="1000" kern="0" dirty="0" smtClean="0">
                <a:solidFill>
                  <a:schemeClr val="tx1"/>
                </a:solidFill>
                <a:latin typeface="Arial"/>
                <a:cs typeface="Arial"/>
              </a:rPr>
              <a:t>ha </a:t>
            </a:r>
            <a:r>
              <a:rPr lang="fr-FR" sz="1000" kern="0" dirty="0" err="1" smtClean="0">
                <a:solidFill>
                  <a:schemeClr val="tx1"/>
                </a:solidFill>
                <a:latin typeface="Arial"/>
                <a:cs typeface="Arial"/>
              </a:rPr>
              <a:t>sido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desarrollado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por</a:t>
            </a:r>
            <a:r>
              <a:rPr lang="fr-FR" sz="1000" kern="0" dirty="0" smtClean="0">
                <a:solidFill>
                  <a:schemeClr val="tx1"/>
                </a:solidFill>
                <a:latin typeface="Arial"/>
                <a:cs typeface="Arial"/>
              </a:rPr>
              <a:t>  el </a:t>
            </a:r>
            <a:r>
              <a:rPr lang="es-ES" sz="1000" kern="0" dirty="0">
                <a:solidFill>
                  <a:schemeClr val="tx1"/>
                </a:solidFill>
                <a:latin typeface="Arial"/>
                <a:cs typeface="Arial"/>
              </a:rPr>
              <a:t>GIZ Programa de Protección Climática</a:t>
            </a:r>
            <a:r>
              <a:rPr lang="fr-FR" sz="1000" kern="0" dirty="0" smtClean="0">
                <a:solidFill>
                  <a:schemeClr val="tx1"/>
                </a:solidFill>
                <a:latin typeface="Arial"/>
                <a:cs typeface="Arial"/>
              </a:rPr>
              <a:t>, en nombre </a:t>
            </a:r>
            <a:r>
              <a:rPr lang="fr-FR" sz="1000" kern="0" dirty="0" err="1" smtClean="0">
                <a:solidFill>
                  <a:schemeClr val="tx1"/>
                </a:solidFill>
                <a:latin typeface="Arial"/>
                <a:cs typeface="Arial"/>
              </a:rPr>
              <a:t>del</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Ministerio</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Federal</a:t>
            </a:r>
            <a:r>
              <a:rPr lang="fr-FR" sz="1000" kern="0" dirty="0" smtClean="0">
                <a:solidFill>
                  <a:schemeClr val="tx1"/>
                </a:solidFill>
                <a:latin typeface="Arial"/>
                <a:cs typeface="Arial"/>
              </a:rPr>
              <a:t> de </a:t>
            </a:r>
            <a:r>
              <a:rPr lang="fr-FR" sz="1000" kern="0" dirty="0" err="1" smtClean="0">
                <a:solidFill>
                  <a:schemeClr val="tx1"/>
                </a:solidFill>
                <a:latin typeface="Arial"/>
                <a:cs typeface="Arial"/>
              </a:rPr>
              <a:t>Cooperación</a:t>
            </a:r>
            <a:r>
              <a:rPr lang="fr-FR" sz="1000" kern="0" dirty="0" smtClean="0">
                <a:solidFill>
                  <a:schemeClr val="tx1"/>
                </a:solidFill>
                <a:latin typeface="Arial"/>
                <a:cs typeface="Arial"/>
              </a:rPr>
              <a:t> </a:t>
            </a:r>
            <a:r>
              <a:rPr lang="fr-FR" sz="1000" kern="0" dirty="0" err="1" smtClean="0">
                <a:solidFill>
                  <a:schemeClr val="tx1"/>
                </a:solidFill>
                <a:latin typeface="Arial"/>
                <a:cs typeface="Arial"/>
              </a:rPr>
              <a:t>Económica</a:t>
            </a:r>
            <a:r>
              <a:rPr lang="fr-FR" sz="1000" kern="0" dirty="0" smtClean="0">
                <a:solidFill>
                  <a:schemeClr val="tx1"/>
                </a:solidFill>
                <a:latin typeface="Arial"/>
                <a:cs typeface="Arial"/>
              </a:rPr>
              <a:t> y </a:t>
            </a:r>
            <a:r>
              <a:rPr lang="fr-FR" sz="1000" kern="0" dirty="0" err="1" smtClean="0">
                <a:solidFill>
                  <a:schemeClr val="tx1"/>
                </a:solidFill>
                <a:latin typeface="Arial"/>
                <a:cs typeface="Arial"/>
              </a:rPr>
              <a:t>Desarrollo</a:t>
            </a:r>
            <a:r>
              <a:rPr lang="fr-FR" sz="1000" kern="0" dirty="0" smtClean="0">
                <a:solidFill>
                  <a:schemeClr val="tx1"/>
                </a:solidFill>
                <a:latin typeface="Arial"/>
                <a:cs typeface="Arial"/>
              </a:rPr>
              <a:t> (BMZ</a:t>
            </a:r>
            <a:r>
              <a:rPr lang="fr-FR" sz="1000" kern="0" dirty="0">
                <a:solidFill>
                  <a:schemeClr val="tx1"/>
                </a:solidFill>
                <a:latin typeface="Arial"/>
                <a:cs typeface="Arial"/>
              </a:rPr>
              <a:t>)</a:t>
            </a: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r>
              <a:rPr lang="es-ES_tradnl" sz="1000" b="0" dirty="0">
                <a:solidFill>
                  <a:schemeClr val="tx1"/>
                </a:solidFill>
                <a:latin typeface="Times New Roman" pitchFamily="18" charset="0"/>
                <a:cs typeface="Times New Roman" pitchFamily="18" charset="0"/>
              </a:rPr>
              <a:t> </a:t>
            </a: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spcBef>
                <a:spcPts val="0"/>
              </a:spcBef>
              <a:spcAft>
                <a:spcPts val="300"/>
              </a:spcAft>
              <a:defRPr/>
            </a:pPr>
            <a:endParaRPr lang="fr-FR" sz="1000" kern="0" dirty="0">
              <a:solidFill>
                <a:schemeClr val="tx1"/>
              </a:solidFill>
              <a:latin typeface="Arial"/>
            </a:endParaRPr>
          </a:p>
          <a:p>
            <a:pPr>
              <a:defRPr/>
            </a:pPr>
            <a:endParaRPr lang="en-US" sz="1000" kern="0" dirty="0">
              <a:solidFill>
                <a:schemeClr val="tx1"/>
              </a:solidFill>
              <a:latin typeface="Arial"/>
            </a:endParaRPr>
          </a:p>
          <a:p>
            <a:pPr>
              <a:defRPr/>
            </a:pPr>
            <a:endParaRPr lang="en-US" sz="1000" kern="0" dirty="0">
              <a:solidFill>
                <a:schemeClr val="tx1"/>
              </a:solidFill>
              <a:latin typeface="Arial"/>
            </a:endParaRPr>
          </a:p>
          <a:p>
            <a:pPr>
              <a:spcAft>
                <a:spcPts val="300"/>
              </a:spcAft>
            </a:pPr>
            <a:r>
              <a:rPr lang="es-MX" sz="1000" dirty="0" smtClean="0">
                <a:solidFill>
                  <a:schemeClr val="tx1"/>
                </a:solidFill>
              </a:rPr>
              <a:t>Este módulo ha sido elaborado como anexo a la capacitación existente </a:t>
            </a:r>
            <a:r>
              <a:rPr lang="es-ES" sz="1000" dirty="0" smtClean="0">
                <a:solidFill>
                  <a:schemeClr val="tx1"/>
                </a:solidFill>
              </a:rPr>
              <a:t>“Integrar la Adaptación al Cambio Climático en la Planeación del Desarrollo” con financiamiento adicional de BMU.</a:t>
            </a:r>
            <a:endParaRPr lang="es-MX" sz="1000" b="0" dirty="0">
              <a:solidFill>
                <a:schemeClr val="tx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496" y="3099138"/>
            <a:ext cx="3239338" cy="11247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006" y="5013131"/>
            <a:ext cx="2997456" cy="1598808"/>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957" y="1568450"/>
            <a:ext cx="8525435" cy="4816092"/>
          </a:xfrm>
          <a:prstGeom prst="rect">
            <a:avLst/>
          </a:prstGeom>
        </p:spPr>
      </p:pic>
      <p:sp>
        <p:nvSpPr>
          <p:cNvPr id="6" name="Rechteck 5"/>
          <p:cNvSpPr/>
          <p:nvPr/>
        </p:nvSpPr>
        <p:spPr bwMode="auto">
          <a:xfrm>
            <a:off x="439738" y="6162356"/>
            <a:ext cx="2403150" cy="437354"/>
          </a:xfrm>
          <a:prstGeom prst="rect">
            <a:avLst/>
          </a:prstGeom>
          <a:solidFill>
            <a:srgbClr val="FFFF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5" name="Ellipse 3"/>
          <p:cNvSpPr/>
          <p:nvPr/>
        </p:nvSpPr>
        <p:spPr bwMode="auto">
          <a:xfrm>
            <a:off x="3713559" y="5334895"/>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7" name="Titel 1"/>
          <p:cNvSpPr txBox="1">
            <a:spLocks/>
          </p:cNvSpPr>
          <p:nvPr/>
        </p:nvSpPr>
        <p:spPr bwMode="auto">
          <a:xfrm>
            <a:off x="344958" y="950522"/>
            <a:ext cx="7638580"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es-CL" sz="2400" kern="0" dirty="0" smtClean="0">
                <a:solidFill>
                  <a:srgbClr val="669900"/>
                </a:solidFill>
                <a:latin typeface="+mj-lt"/>
                <a:ea typeface="+mj-ea"/>
                <a:cs typeface="+mj-cs"/>
              </a:rPr>
              <a:t>Base de Datos sobre proyectos de adaptación</a:t>
            </a:r>
            <a:endParaRPr lang="es-CL" sz="2400" kern="0" dirty="0">
              <a:solidFill>
                <a:srgbClr val="669900"/>
              </a:solidFill>
              <a:latin typeface="+mj-lt"/>
              <a:ea typeface="+mj-ea"/>
              <a:cs typeface="+mj-cs"/>
            </a:endParaRPr>
          </a:p>
        </p:txBody>
      </p:sp>
      <p:sp>
        <p:nvSpPr>
          <p:cNvPr id="8" name="Ellipse 3"/>
          <p:cNvSpPr/>
          <p:nvPr/>
        </p:nvSpPr>
        <p:spPr bwMode="auto">
          <a:xfrm>
            <a:off x="4343400" y="2407919"/>
            <a:ext cx="133125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3" name="Rectangle 2"/>
          <p:cNvSpPr/>
          <p:nvPr/>
        </p:nvSpPr>
        <p:spPr bwMode="auto">
          <a:xfrm>
            <a:off x="94129" y="972918"/>
            <a:ext cx="8915400" cy="5544407"/>
          </a:xfrm>
          <a:prstGeom prst="rect">
            <a:avLst/>
          </a:prstGeom>
          <a:solidFill>
            <a:schemeClr val="bg1">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696" y="1149980"/>
            <a:ext cx="7362265" cy="5190284"/>
          </a:xfrm>
          <a:prstGeom prst="rect">
            <a:avLst/>
          </a:prstGeom>
          <a:ln>
            <a:solidFill>
              <a:schemeClr val="tx1"/>
            </a:solidFill>
          </a:ln>
        </p:spPr>
      </p:pic>
    </p:spTree>
    <p:extLst>
      <p:ext uri="{BB962C8B-B14F-4D97-AF65-F5344CB8AC3E}">
        <p14:creationId xmlns:p14="http://schemas.microsoft.com/office/powerpoint/2010/main" val="884105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3852" b="3852"/>
          <a:stretch/>
        </p:blipFill>
        <p:spPr>
          <a:xfrm>
            <a:off x="477325" y="1568450"/>
            <a:ext cx="8015689" cy="4997711"/>
          </a:xfrm>
          <a:prstGeom prst="rect">
            <a:avLst/>
          </a:prstGeom>
        </p:spPr>
      </p:pic>
      <p:sp>
        <p:nvSpPr>
          <p:cNvPr id="11" name="Ellipse 3"/>
          <p:cNvSpPr/>
          <p:nvPr/>
        </p:nvSpPr>
        <p:spPr bwMode="auto">
          <a:xfrm>
            <a:off x="302426" y="4519119"/>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12" name="Ellipse 3"/>
          <p:cNvSpPr/>
          <p:nvPr/>
        </p:nvSpPr>
        <p:spPr bwMode="auto">
          <a:xfrm>
            <a:off x="4127999" y="4350215"/>
            <a:ext cx="1788229" cy="345802"/>
          </a:xfrm>
          <a:prstGeom prst="ellipse">
            <a:avLst/>
          </a:prstGeom>
          <a:noFill/>
          <a:ln w="38100" cap="flat" cmpd="sng" algn="ctr">
            <a:solidFill>
              <a:srgbClr val="C80F0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2200" b="1" i="0" u="none" strike="noStrike" cap="none" normalizeH="0" baseline="0" dirty="0" smtClean="0">
              <a:ln>
                <a:noFill/>
              </a:ln>
              <a:solidFill>
                <a:srgbClr val="999999"/>
              </a:solidFill>
              <a:effectLst/>
              <a:latin typeface="Arial" charset="0"/>
            </a:endParaRPr>
          </a:p>
        </p:txBody>
      </p:sp>
      <p:sp>
        <p:nvSpPr>
          <p:cNvPr id="8" name="Titel 1"/>
          <p:cNvSpPr txBox="1">
            <a:spLocks/>
          </p:cNvSpPr>
          <p:nvPr/>
        </p:nvSpPr>
        <p:spPr bwMode="auto">
          <a:xfrm>
            <a:off x="344957" y="950522"/>
            <a:ext cx="8280427" cy="617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s-CL" sz="2400" kern="0" dirty="0" smtClean="0">
                <a:solidFill>
                  <a:srgbClr val="669900"/>
                </a:solidFill>
                <a:latin typeface="+mj-lt"/>
                <a:ea typeface="+mj-ea"/>
                <a:cs typeface="+mj-cs"/>
              </a:rPr>
              <a:t>Ejemplo de un proyecto: Gestión de aguas en Bolivia</a:t>
            </a:r>
            <a:endParaRPr lang="es-CL" sz="2400" kern="0" dirty="0">
              <a:solidFill>
                <a:srgbClr val="669900"/>
              </a:solidFill>
              <a:latin typeface="+mj-lt"/>
              <a:ea typeface="+mj-ea"/>
              <a:cs typeface="+mj-cs"/>
            </a:endParaRPr>
          </a:p>
        </p:txBody>
      </p:sp>
    </p:spTree>
    <p:extLst>
      <p:ext uri="{BB962C8B-B14F-4D97-AF65-F5344CB8AC3E}">
        <p14:creationId xmlns:p14="http://schemas.microsoft.com/office/powerpoint/2010/main" val="3020128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ctrTitle" sz="quarter"/>
          </p:nvPr>
        </p:nvSpPr>
        <p:spPr>
          <a:xfrm>
            <a:off x="771525" y="1993900"/>
            <a:ext cx="7696200" cy="1143000"/>
          </a:xfrm>
        </p:spPr>
        <p:txBody>
          <a:bodyPr>
            <a:normAutofit fontScale="90000"/>
          </a:bodyPr>
          <a:lstStyle/>
          <a:p>
            <a:r>
              <a:rPr lang="es-ES_tradnl" smtClean="0">
                <a:solidFill>
                  <a:srgbClr val="C00000"/>
                </a:solidFill>
              </a:rPr>
              <a:t>Ejercicio</a:t>
            </a:r>
            <a:br>
              <a:rPr lang="es-ES_tradnl" smtClean="0">
                <a:solidFill>
                  <a:srgbClr val="C00000"/>
                </a:solidFill>
              </a:rPr>
            </a:br>
            <a:r>
              <a:rPr lang="es-ES_tradnl" smtClean="0">
                <a:solidFill>
                  <a:srgbClr val="C00000"/>
                </a:solidFill>
              </a:rPr>
              <a:t>“Rompecabezas de la cadena de impacto”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sz="quarter"/>
          </p:nvPr>
        </p:nvSpPr>
        <p:spPr>
          <a:xfrm>
            <a:off x="771525" y="1993900"/>
            <a:ext cx="7696200" cy="1143000"/>
          </a:xfrm>
        </p:spPr>
        <p:txBody>
          <a:bodyPr>
            <a:normAutofit fontScale="90000"/>
          </a:bodyPr>
          <a:lstStyle/>
          <a:p>
            <a:r>
              <a:rPr lang="es-ES_tradnl" smtClean="0">
                <a:solidFill>
                  <a:srgbClr val="C00000"/>
                </a:solidFill>
              </a:rPr>
              <a:t>Ejercicio</a:t>
            </a:r>
            <a:br>
              <a:rPr lang="es-ES_tradnl" smtClean="0">
                <a:solidFill>
                  <a:srgbClr val="C00000"/>
                </a:solidFill>
              </a:rPr>
            </a:br>
            <a:r>
              <a:rPr lang="es-ES_tradnl" smtClean="0">
                <a:solidFill>
                  <a:srgbClr val="C00000"/>
                </a:solidFill>
              </a:rPr>
              <a:t>“Encuentre información climática en ci:grasp”</a:t>
            </a:r>
          </a:p>
        </p:txBody>
      </p:sp>
      <p:sp>
        <p:nvSpPr>
          <p:cNvPr id="14339" name="Untertitel 2"/>
          <p:cNvSpPr>
            <a:spLocks noGrp="1"/>
          </p:cNvSpPr>
          <p:nvPr>
            <p:ph type="subTitle" sz="quarter" idx="1"/>
          </p:nvPr>
        </p:nvSpPr>
        <p:spPr>
          <a:xfrm>
            <a:off x="1039813" y="3238500"/>
            <a:ext cx="7034212" cy="1752600"/>
          </a:xfrm>
        </p:spPr>
        <p:txBody>
          <a:bodyPr/>
          <a:lstStyle/>
          <a:p>
            <a:r>
              <a:rPr lang="de-DE" dirty="0" smtClean="0"/>
              <a:t>http://www.cigrasp.org</a:t>
            </a:r>
            <a:endParaRPr lang="de-DE"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s-ES_tradnl" dirty="0" smtClean="0"/>
              <a:t>Análisis del Caso</a:t>
            </a:r>
            <a:br>
              <a:rPr lang="es-ES_tradnl" dirty="0" smtClean="0"/>
            </a:br>
            <a:r>
              <a:rPr lang="es-ES_tradnl" dirty="0" smtClean="0">
                <a:hlinkClick r:id="rId3"/>
              </a:rPr>
              <a:t>http://www.cigrasp.org</a:t>
            </a:r>
            <a:r>
              <a:rPr lang="es-ES_tradnl" dirty="0" smtClean="0"/>
              <a:t> </a:t>
            </a:r>
            <a:endParaRPr lang="es-ES_tradnl" dirty="0" smtClean="0"/>
          </a:p>
        </p:txBody>
      </p:sp>
      <p:sp>
        <p:nvSpPr>
          <p:cNvPr id="4099" name="Content Placeholder 2"/>
          <p:cNvSpPr>
            <a:spLocks noGrp="1"/>
          </p:cNvSpPr>
          <p:nvPr>
            <p:ph idx="1"/>
          </p:nvPr>
        </p:nvSpPr>
        <p:spPr/>
        <p:txBody>
          <a:bodyPr>
            <a:normAutofit lnSpcReduction="10000"/>
          </a:bodyPr>
          <a:lstStyle/>
          <a:p>
            <a:pPr lvl="1"/>
            <a:r>
              <a:rPr lang="es-ES_tradnl" sz="1600" dirty="0" smtClean="0"/>
              <a:t>Cómo hace las tareas</a:t>
            </a:r>
          </a:p>
          <a:p>
            <a:pPr lvl="2"/>
            <a:r>
              <a:rPr lang="es-ES_tradnl" sz="1600" u="sng" dirty="0" smtClean="0"/>
              <a:t>“Contexto” </a:t>
            </a:r>
            <a:r>
              <a:rPr lang="es-ES_tradnl" sz="1600" dirty="0" smtClean="0"/>
              <a:t>proporciona información de fondo para el rol que le fue asignado</a:t>
            </a:r>
          </a:p>
          <a:p>
            <a:pPr lvl="2"/>
            <a:r>
              <a:rPr lang="es-ES_tradnl" sz="1600" u="sng" dirty="0" smtClean="0"/>
              <a:t>“Su tarea”</a:t>
            </a:r>
            <a:r>
              <a:rPr lang="es-ES_tradnl" sz="1600" dirty="0" smtClean="0"/>
              <a:t> describa su misión específica para esta tarea</a:t>
            </a:r>
          </a:p>
          <a:p>
            <a:pPr lvl="2"/>
            <a:endParaRPr lang="es-ES_tradnl" sz="1600" dirty="0" smtClean="0"/>
          </a:p>
          <a:p>
            <a:pPr lvl="2"/>
            <a:r>
              <a:rPr lang="es-ES_tradnl" sz="1600" dirty="0" smtClean="0"/>
              <a:t>Siga las </a:t>
            </a:r>
            <a:r>
              <a:rPr lang="es-ES_tradnl" sz="1600" u="sng" dirty="0" smtClean="0"/>
              <a:t>descripciones</a:t>
            </a:r>
          </a:p>
          <a:p>
            <a:pPr lvl="2"/>
            <a:r>
              <a:rPr lang="es-ES_tradnl" sz="1600" i="1" u="sng" dirty="0" smtClean="0"/>
              <a:t>1.A.1</a:t>
            </a:r>
            <a:r>
              <a:rPr lang="es-ES_tradnl" sz="1600" i="1" dirty="0" smtClean="0"/>
              <a:t> </a:t>
            </a:r>
            <a:r>
              <a:rPr lang="es-ES_tradnl" sz="1600" dirty="0" smtClean="0"/>
              <a:t>-&gt; preguntas para responder</a:t>
            </a:r>
            <a:endParaRPr lang="es-ES_tradnl" dirty="0" smtClean="0"/>
          </a:p>
          <a:p>
            <a:pPr lvl="1"/>
            <a:endParaRPr lang="es-ES_tradnl" dirty="0" smtClean="0"/>
          </a:p>
          <a:p>
            <a:pPr lvl="1"/>
            <a:r>
              <a:rPr lang="es-ES_tradnl" dirty="0" smtClean="0"/>
              <a:t>3 tareas</a:t>
            </a:r>
          </a:p>
          <a:p>
            <a:pPr lvl="2"/>
            <a:r>
              <a:rPr lang="es-ES_tradnl" sz="1600" dirty="0" smtClean="0"/>
              <a:t>Tarea 1A+B: Análisis de los estímulos del cambio climático en el ejemplo de Túnez</a:t>
            </a:r>
            <a:br>
              <a:rPr lang="es-ES_tradnl" sz="1600" dirty="0" smtClean="0"/>
            </a:br>
            <a:r>
              <a:rPr lang="es-ES_tradnl" sz="1600" dirty="0" smtClean="0">
                <a:solidFill>
                  <a:srgbClr val="C00000"/>
                </a:solidFill>
              </a:rPr>
              <a:t>~ </a:t>
            </a:r>
            <a:r>
              <a:rPr lang="es-ES_tradnl" sz="1600" b="1" dirty="0" smtClean="0">
                <a:solidFill>
                  <a:srgbClr val="C00000"/>
                </a:solidFill>
              </a:rPr>
              <a:t>25 min.</a:t>
            </a:r>
          </a:p>
          <a:p>
            <a:pPr lvl="2"/>
            <a:r>
              <a:rPr lang="es-ES_tradnl" sz="1600" dirty="0" smtClean="0"/>
              <a:t>Tarea 2: Análisis de los impactos por cambios climáticos en el ejemplo de Indonesia</a:t>
            </a:r>
            <a:br>
              <a:rPr lang="es-ES_tradnl" sz="1600" dirty="0" smtClean="0"/>
            </a:br>
            <a:r>
              <a:rPr lang="es-ES_tradnl" sz="1600" b="1" dirty="0" smtClean="0">
                <a:solidFill>
                  <a:srgbClr val="C00000"/>
                </a:solidFill>
              </a:rPr>
              <a:t> </a:t>
            </a:r>
            <a:r>
              <a:rPr lang="es-ES_tradnl" sz="1600" dirty="0" smtClean="0">
                <a:solidFill>
                  <a:srgbClr val="C00000"/>
                </a:solidFill>
              </a:rPr>
              <a:t>~ </a:t>
            </a:r>
            <a:r>
              <a:rPr lang="es-ES_tradnl" sz="1600" b="1" dirty="0" smtClean="0">
                <a:solidFill>
                  <a:srgbClr val="C00000"/>
                </a:solidFill>
              </a:rPr>
              <a:t>25 min.</a:t>
            </a:r>
            <a:endParaRPr lang="es-ES_tradnl" sz="1600" dirty="0" smtClean="0"/>
          </a:p>
          <a:p>
            <a:pPr lvl="2"/>
            <a:r>
              <a:rPr lang="es-ES_tradnl" sz="1600" dirty="0" smtClean="0"/>
              <a:t>Tarea 3: Entender las Causas y Efectos con las cadenas de impacto climático </a:t>
            </a:r>
            <a:br>
              <a:rPr lang="es-ES_tradnl" sz="1600" dirty="0" smtClean="0"/>
            </a:br>
            <a:r>
              <a:rPr lang="es-ES_tradnl" sz="1600" dirty="0" smtClean="0">
                <a:solidFill>
                  <a:srgbClr val="C00000"/>
                </a:solidFill>
              </a:rPr>
              <a:t> ~ </a:t>
            </a:r>
            <a:r>
              <a:rPr lang="es-ES_tradnl" sz="1600" b="1" dirty="0" smtClean="0">
                <a:solidFill>
                  <a:srgbClr val="C00000"/>
                </a:solidFill>
              </a:rPr>
              <a:t>20 min.</a:t>
            </a:r>
          </a:p>
          <a:p>
            <a:pPr lvl="1"/>
            <a:endParaRPr lang="es-ES_tradnl" dirty="0" smtClean="0"/>
          </a:p>
        </p:txBody>
      </p:sp>
      <p:sp>
        <p:nvSpPr>
          <p:cNvPr id="4" name="Textfeld 3"/>
          <p:cNvSpPr txBox="1">
            <a:spLocks noChangeArrowheads="1"/>
          </p:cNvSpPr>
          <p:nvPr/>
        </p:nvSpPr>
        <p:spPr bwMode="auto">
          <a:xfrm>
            <a:off x="5305425" y="3133725"/>
            <a:ext cx="3686175" cy="923330"/>
          </a:xfrm>
          <a:prstGeom prst="rect">
            <a:avLst/>
          </a:prstGeom>
          <a:noFill/>
          <a:ln w="9525">
            <a:noFill/>
            <a:miter lim="800000"/>
            <a:headEnd/>
            <a:tailEnd/>
          </a:ln>
        </p:spPr>
        <p:txBody>
          <a:bodyPr>
            <a:spAutoFit/>
          </a:bodyPr>
          <a:lstStyle/>
          <a:p>
            <a:r>
              <a:rPr lang="es-ES_tradnl" sz="1800" smtClean="0">
                <a:solidFill>
                  <a:schemeClr val="tx1"/>
                </a:solidFill>
              </a:rPr>
              <a:t>Realice una tarea a la vez. </a:t>
            </a:r>
          </a:p>
          <a:p>
            <a:r>
              <a:rPr lang="es-ES_tradnl" sz="1800" smtClean="0">
                <a:solidFill>
                  <a:schemeClr val="tx1"/>
                </a:solidFill>
              </a:rPr>
              <a:t>Entre una y otra habrá tiempo para discutir los resultados</a:t>
            </a:r>
            <a:endParaRPr lang="es-ES_tradnl" sz="1800">
              <a:solidFill>
                <a:schemeClr val="tx1"/>
              </a:solidFill>
            </a:endParaRPr>
          </a:p>
        </p:txBody>
      </p:sp>
      <p:sp>
        <p:nvSpPr>
          <p:cNvPr id="5" name="TextBox 4"/>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22</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068388"/>
            <a:ext cx="8382000" cy="741362"/>
          </a:xfrm>
        </p:spPr>
        <p:txBody>
          <a:bodyPr>
            <a:normAutofit/>
          </a:bodyPr>
          <a:lstStyle/>
          <a:p>
            <a:r>
              <a:rPr lang="de-DE" dirty="0" smtClean="0"/>
              <a:t>Tarea 1A+B:</a:t>
            </a:r>
            <a:br>
              <a:rPr lang="de-DE" dirty="0" smtClean="0"/>
            </a:br>
            <a:r>
              <a:rPr lang="de-DE" dirty="0" smtClean="0"/>
              <a:t> Análisis de los Estímulos del Cambio Climático</a:t>
            </a:r>
            <a:endParaRPr lang="en-US" dirty="0" smtClean="0"/>
          </a:p>
        </p:txBody>
      </p:sp>
      <p:sp>
        <p:nvSpPr>
          <p:cNvPr id="4099" name="Content Placeholder 2"/>
          <p:cNvSpPr>
            <a:spLocks noGrp="1"/>
          </p:cNvSpPr>
          <p:nvPr>
            <p:ph idx="1"/>
          </p:nvPr>
        </p:nvSpPr>
        <p:spPr/>
        <p:txBody>
          <a:bodyPr/>
          <a:lstStyle/>
          <a:p>
            <a:pPr lvl="1">
              <a:buFont typeface="Wingdings" pitchFamily="2" charset="2"/>
              <a:buNone/>
            </a:pPr>
            <a:r>
              <a:rPr lang="es-ES_tradnl" u="sng" dirty="0" smtClean="0"/>
              <a:t>Contexto</a:t>
            </a:r>
          </a:p>
          <a:p>
            <a:pPr lvl="1"/>
            <a:r>
              <a:rPr lang="es-ES_tradnl" dirty="0" smtClean="0"/>
              <a:t>Usted es un funcionario del Ministerio de Agricultura en Túnez. Su campo de trabajo incluye el desarrollo estratégico.</a:t>
            </a:r>
          </a:p>
          <a:p>
            <a:pPr lvl="1"/>
            <a:r>
              <a:rPr lang="es-ES_tradnl" dirty="0" smtClean="0"/>
              <a:t>Su superior le pide que prepare un documento de antecedentes sobre la influencia del cambio climático, en particular sobre los impactos de la temperatura y los cambios de la precipitación para el año 2035.</a:t>
            </a:r>
          </a:p>
          <a:p>
            <a:pPr lvl="1"/>
            <a:r>
              <a:rPr lang="es-ES_tradnl" dirty="0" smtClean="0"/>
              <a:t>El modelo climático </a:t>
            </a:r>
            <a:r>
              <a:rPr lang="es-ES_tradnl" dirty="0" err="1" smtClean="0"/>
              <a:t>HadCM3</a:t>
            </a:r>
            <a:r>
              <a:rPr lang="es-ES_tradnl" dirty="0" smtClean="0"/>
              <a:t> es el estándar oficial en su Ministerio.</a:t>
            </a:r>
          </a:p>
          <a:p>
            <a:pPr lvl="1"/>
            <a:endParaRPr lang="es-ES_tradnl" dirty="0" smtClean="0"/>
          </a:p>
          <a:p>
            <a:pPr lvl="1">
              <a:buFont typeface="Wingdings" pitchFamily="2" charset="2"/>
              <a:buNone/>
            </a:pPr>
            <a:r>
              <a:rPr lang="es-ES_tradnl" u="sng" dirty="0" smtClean="0"/>
              <a:t>Su Tarea</a:t>
            </a:r>
          </a:p>
          <a:p>
            <a:pPr lvl="1"/>
            <a:r>
              <a:rPr lang="es-ES_tradnl" dirty="0" smtClean="0"/>
              <a:t>Parte A: Utilice el Mapa Interactivo como punto de partida.</a:t>
            </a:r>
          </a:p>
          <a:p>
            <a:pPr lvl="1"/>
            <a:r>
              <a:rPr lang="es-ES_tradnl" dirty="0" smtClean="0"/>
              <a:t>Parte B: Utilice el Generador de Diagrama Climático para verificar lo que encontró.</a:t>
            </a:r>
          </a:p>
        </p:txBody>
      </p:sp>
      <p:sp>
        <p:nvSpPr>
          <p:cNvPr id="4" name="TextBox 3"/>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23</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de-DE" dirty="0" smtClean="0"/>
              <a:t>Tarea 2:</a:t>
            </a:r>
            <a:br>
              <a:rPr lang="de-DE" dirty="0" smtClean="0"/>
            </a:br>
            <a:r>
              <a:rPr lang="de-DE" dirty="0" smtClean="0"/>
              <a:t> Análisis de los Impactos del Cambio Climático</a:t>
            </a:r>
            <a:endParaRPr lang="en-US" dirty="0" smtClean="0"/>
          </a:p>
        </p:txBody>
      </p:sp>
      <p:sp>
        <p:nvSpPr>
          <p:cNvPr id="4099" name="Content Placeholder 2"/>
          <p:cNvSpPr>
            <a:spLocks noGrp="1"/>
          </p:cNvSpPr>
          <p:nvPr>
            <p:ph idx="1"/>
          </p:nvPr>
        </p:nvSpPr>
        <p:spPr/>
        <p:txBody>
          <a:bodyPr>
            <a:normAutofit fontScale="92500" lnSpcReduction="10000"/>
          </a:bodyPr>
          <a:lstStyle/>
          <a:p>
            <a:pPr lvl="1">
              <a:buFont typeface="Wingdings" pitchFamily="2" charset="2"/>
              <a:buNone/>
            </a:pPr>
            <a:r>
              <a:rPr lang="es-ES_tradnl" u="sng" dirty="0" smtClean="0"/>
              <a:t>Contexto</a:t>
            </a:r>
          </a:p>
          <a:p>
            <a:pPr lvl="1"/>
            <a:r>
              <a:rPr lang="es-ES_tradnl" dirty="0" smtClean="0"/>
              <a:t>Usted fue nombrado miembro del grupo que asesora al Gobierno de Indonesia sobre el cambio climático.</a:t>
            </a:r>
          </a:p>
          <a:p>
            <a:pPr lvl="1"/>
            <a:r>
              <a:rPr lang="es-ES_tradnl" dirty="0" smtClean="0"/>
              <a:t>Se espera que la elevación del nivel del mar sea una amenaza importante para el país, sin embargo, los posibles impactos no están siendo considerados todavía en la gestión de las zonas costeras y en las pequeñas islas de Indonesia.</a:t>
            </a:r>
          </a:p>
          <a:p>
            <a:pPr lvl="1"/>
            <a:r>
              <a:rPr lang="es-ES_tradnl" dirty="0" smtClean="0"/>
              <a:t>Le piden preparar un documento con los antecedentes resaltando los los impactos de la elevación del nivel del mar sobre los sistemas sociales y ecológicos y las zonas más vulnerables como base para la revisión de proyectos de gestión.</a:t>
            </a:r>
          </a:p>
          <a:p>
            <a:pPr lvl="1">
              <a:buFont typeface="Wingdings" pitchFamily="2" charset="2"/>
              <a:buNone/>
            </a:pPr>
            <a:r>
              <a:rPr lang="es-ES_tradnl" u="sng" dirty="0" smtClean="0"/>
              <a:t>Su tarea</a:t>
            </a:r>
          </a:p>
          <a:p>
            <a:pPr lvl="1"/>
            <a:r>
              <a:rPr lang="es-ES_tradnl" dirty="0" smtClean="0"/>
              <a:t>Encontrar y analizar la información disponible en </a:t>
            </a:r>
            <a:r>
              <a:rPr lang="es-ES_tradnl" dirty="0" err="1" smtClean="0"/>
              <a:t>ci:grasp</a:t>
            </a:r>
            <a:r>
              <a:rPr lang="es-ES_tradnl" dirty="0" smtClean="0"/>
              <a:t> sobre los impactos de la elevación del nivel del mar de Indonesia.</a:t>
            </a:r>
          </a:p>
          <a:p>
            <a:pPr lvl="1"/>
            <a:r>
              <a:rPr lang="es-ES_tradnl" dirty="0" smtClean="0"/>
              <a:t>Utilizar la información para poder determinar qué zonas son más vulnerables a los impactos.</a:t>
            </a:r>
          </a:p>
        </p:txBody>
      </p:sp>
      <p:sp>
        <p:nvSpPr>
          <p:cNvPr id="4" name="TextBox 3"/>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24</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_tradnl" smtClean="0"/>
              <a:t>Reflexión</a:t>
            </a:r>
          </a:p>
        </p:txBody>
      </p:sp>
      <p:sp>
        <p:nvSpPr>
          <p:cNvPr id="4099" name="Content Placeholder 2"/>
          <p:cNvSpPr>
            <a:spLocks noGrp="1"/>
          </p:cNvSpPr>
          <p:nvPr>
            <p:ph idx="1"/>
          </p:nvPr>
        </p:nvSpPr>
        <p:spPr/>
        <p:txBody>
          <a:bodyPr/>
          <a:lstStyle/>
          <a:p>
            <a:pPr lvl="1"/>
            <a:r>
              <a:rPr lang="es-ES_tradnl" dirty="0" smtClean="0"/>
              <a:t>¿Cuál es el mensaje que me llevo a casa?</a:t>
            </a:r>
          </a:p>
          <a:p>
            <a:pPr lvl="1"/>
            <a:r>
              <a:rPr lang="es-ES_tradnl" dirty="0" smtClean="0"/>
              <a:t>¿En qué parte de mi vida laboral es esto importante?</a:t>
            </a:r>
          </a:p>
          <a:p>
            <a:pPr lvl="1"/>
            <a:r>
              <a:rPr lang="es-ES_tradnl" dirty="0" smtClean="0"/>
              <a:t>¿Cómo puedo mejorar mi trabajo diario con el nuevo conocimiento adquirido?</a:t>
            </a:r>
          </a:p>
          <a:p>
            <a:pPr lvl="1"/>
            <a:endParaRPr lang="es-ES_tradnl" dirty="0" smtClean="0"/>
          </a:p>
        </p:txBody>
      </p:sp>
      <p:sp>
        <p:nvSpPr>
          <p:cNvPr id="4" name="TextBox 3"/>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25</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de-DE" smtClean="0">
                <a:ea typeface="ＭＳ Ｐゴシック" pitchFamily="34" charset="-128"/>
              </a:rPr>
              <a:t>Título</a:t>
            </a:r>
          </a:p>
        </p:txBody>
      </p:sp>
      <p:sp>
        <p:nvSpPr>
          <p:cNvPr id="44035" name="Inhaltsplatzhalter 2"/>
          <p:cNvSpPr>
            <a:spLocks noGrp="1"/>
          </p:cNvSpPr>
          <p:nvPr>
            <p:ph idx="1"/>
          </p:nvPr>
        </p:nvSpPr>
        <p:spPr/>
        <p:txBody>
          <a:bodyPr/>
          <a:lstStyle/>
          <a:p>
            <a:pPr>
              <a:buFont typeface="Wingdings" pitchFamily="2" charset="2"/>
              <a:buNone/>
            </a:pPr>
            <a:r>
              <a:rPr lang="de-DE" smtClean="0">
                <a:ea typeface="ＭＳ Ｐゴシック" pitchFamily="34" charset="-128"/>
              </a:rPr>
              <a:t>Texto</a:t>
            </a:r>
          </a:p>
        </p:txBody>
      </p:sp>
      <p:sp>
        <p:nvSpPr>
          <p:cNvPr id="44036" name="Datumsplatzhalter 3"/>
          <p:cNvSpPr>
            <a:spLocks noGrp="1"/>
          </p:cNvSpPr>
          <p:nvPr>
            <p:ph type="dt" sz="quarter" idx="4294967295"/>
          </p:nvPr>
        </p:nvSpPr>
        <p:spPr>
          <a:xfrm>
            <a:off x="365125" y="6600825"/>
            <a:ext cx="2895600" cy="277813"/>
          </a:xfrm>
          <a:noFill/>
        </p:spPr>
        <p:txBody>
          <a:bodyPr/>
          <a:lstStyle/>
          <a:p>
            <a:fld id="{C2480F3C-C6F9-4EA4-B2EE-4A0BEC74E02C}" type="datetime1">
              <a:rPr lang="de-DE" smtClean="0"/>
              <a:pPr/>
              <a:t>02.12.2013</a:t>
            </a:fld>
            <a:endParaRPr lang="de-DE" smtClean="0"/>
          </a:p>
        </p:txBody>
      </p:sp>
      <p:sp>
        <p:nvSpPr>
          <p:cNvPr id="44037" name="Rechteck 4"/>
          <p:cNvSpPr>
            <a:spLocks noChangeArrowheads="1"/>
          </p:cNvSpPr>
          <p:nvPr/>
        </p:nvSpPr>
        <p:spPr bwMode="auto">
          <a:xfrm>
            <a:off x="371475" y="6189663"/>
            <a:ext cx="8496300" cy="461962"/>
          </a:xfrm>
          <a:prstGeom prst="rect">
            <a:avLst/>
          </a:prstGeom>
          <a:noFill/>
          <a:ln w="9525">
            <a:noFill/>
            <a:miter lim="800000"/>
            <a:headEnd/>
            <a:tailEnd/>
          </a:ln>
        </p:spPr>
        <p:txBody>
          <a:bodyPr>
            <a:spAutoFit/>
          </a:bodyPr>
          <a:lstStyle/>
          <a:p>
            <a:r>
              <a:rPr lang="es-MX" sz="1200">
                <a:solidFill>
                  <a:schemeClr val="tx1"/>
                </a:solidFill>
              </a:rPr>
              <a:t>Esta diapositiva no es parte de la versión original del material de capacitación. Fue añadida por (</a:t>
            </a:r>
            <a:r>
              <a:rPr lang="es-MX" sz="1200" i="1">
                <a:solidFill>
                  <a:schemeClr val="tx1"/>
                </a:solidFill>
              </a:rPr>
              <a:t>por favor inserte el nombre de la institución.)</a:t>
            </a:r>
            <a:r>
              <a:rPr lang="es-MX" sz="1200">
                <a:solidFill>
                  <a:schemeClr val="tx1"/>
                </a:solidFill>
              </a:rPr>
              <a:t> </a:t>
            </a:r>
          </a:p>
        </p:txBody>
      </p:sp>
      <p:sp>
        <p:nvSpPr>
          <p:cNvPr id="6" name="TextBox 5"/>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40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s-MX" smtClean="0">
                <a:ea typeface="ＭＳ Ｐゴシック" pitchFamily="34" charset="-128"/>
              </a:rPr>
              <a:t>Términos de Uso</a:t>
            </a:r>
          </a:p>
        </p:txBody>
      </p:sp>
      <p:sp>
        <p:nvSpPr>
          <p:cNvPr id="6147" name="Content Placeholder 2"/>
          <p:cNvSpPr>
            <a:spLocks noGrp="1"/>
          </p:cNvSpPr>
          <p:nvPr>
            <p:ph idx="1"/>
          </p:nvPr>
        </p:nvSpPr>
        <p:spPr>
          <a:xfrm>
            <a:off x="311150" y="2008188"/>
            <a:ext cx="7634288" cy="4213225"/>
          </a:xfrm>
        </p:spPr>
        <p:txBody>
          <a:bodyPr/>
          <a:lstStyle/>
          <a:p>
            <a:pPr marL="158750" indent="4763">
              <a:buFont typeface="Wingdings" pitchFamily="2" charset="2"/>
              <a:buNone/>
            </a:pPr>
            <a:r>
              <a:rPr lang="es-MX" sz="1800" dirty="0" smtClean="0">
                <a:ea typeface="ＭＳ Ｐゴシック" pitchFamily="34" charset="-128"/>
              </a:rPr>
              <a:t>Este manual de capacitación ha sido desarrollado por GIZ a nombre de BMU. </a:t>
            </a:r>
            <a:br>
              <a:rPr lang="es-MX" sz="1800" dirty="0" smtClean="0">
                <a:ea typeface="ＭＳ Ｐゴシック" pitchFamily="34" charset="-128"/>
              </a:rPr>
            </a:br>
            <a:r>
              <a:rPr lang="es-MX" sz="1800" dirty="0" smtClean="0">
                <a:ea typeface="ＭＳ Ｐゴシック" pitchFamily="34" charset="-128"/>
              </a:rPr>
              <a:t>Si usted desea adaptar esta presentación a sus necesidades, por favor respete los siguientes condiciones de uso:</a:t>
            </a:r>
          </a:p>
          <a:p>
            <a:pPr marL="354013" lvl="1" indent="-187325"/>
            <a:r>
              <a:rPr lang="es-MX" dirty="0" smtClean="0">
                <a:solidFill>
                  <a:srgbClr val="000000"/>
                </a:solidFill>
                <a:ea typeface="ＭＳ Ｐゴシック" pitchFamily="34" charset="-128"/>
                <a:cs typeface="Arial" pitchFamily="34" charset="0"/>
                <a:sym typeface="Arial" pitchFamily="34" charset="0"/>
              </a:rPr>
              <a:t>El patrón de diapositivas y el logo son obligatorios. Ninguno de ellos deberá ser alterado ni removido de la presentación.  </a:t>
            </a:r>
          </a:p>
          <a:p>
            <a:pPr marL="354013" lvl="1" indent="-187325"/>
            <a:r>
              <a:rPr lang="es-MX" dirty="0" smtClean="0">
                <a:solidFill>
                  <a:srgbClr val="000000"/>
                </a:solidFill>
                <a:ea typeface="ＭＳ Ｐゴシック" pitchFamily="34" charset="-128"/>
                <a:cs typeface="Arial" pitchFamily="34" charset="0"/>
                <a:sym typeface="Arial" pitchFamily="34" charset="0"/>
              </a:rPr>
              <a:t>El logo de GIZ no debe ser removido ni cambiado de lugar. Ningún otro logo o información adicional podrá colocarse en el área del encabezado ni en el pie de página.</a:t>
            </a:r>
          </a:p>
          <a:p>
            <a:pPr marL="354013" lvl="1" indent="-187325"/>
            <a:r>
              <a:rPr lang="es-MX" dirty="0" smtClean="0">
                <a:solidFill>
                  <a:srgbClr val="000000"/>
                </a:solidFill>
                <a:ea typeface="ＭＳ Ｐゴシック" pitchFamily="34" charset="-128"/>
                <a:cs typeface="Arial" pitchFamily="34" charset="0"/>
                <a:sym typeface="Arial" pitchFamily="34" charset="0"/>
              </a:rPr>
              <a:t>Si usted desea añadir contenido propio, por favor utilice la diapositiva en blanco al final de la presentación. (Puede copiarla para añadir más diapositivas.)</a:t>
            </a:r>
          </a:p>
          <a:p>
            <a:pPr marL="354013" lvl="1" indent="-187325"/>
            <a:r>
              <a:rPr lang="es-MX" dirty="0" smtClean="0">
                <a:solidFill>
                  <a:srgbClr val="000000"/>
                </a:solidFill>
                <a:ea typeface="ＭＳ Ｐゴシック" pitchFamily="34" charset="-128"/>
                <a:cs typeface="Arial" pitchFamily="34" charset="0"/>
                <a:sym typeface="Arial" pitchFamily="34" charset="0"/>
              </a:rPr>
              <a:t>Si usted desea hacer cambios sustanciales al contenido de esta presentación, por favor póngase en contacto con </a:t>
            </a:r>
            <a:r>
              <a:rPr lang="es-MX" u="sng" dirty="0" smtClean="0">
                <a:ea typeface="ＭＳ Ｐゴシック" pitchFamily="34" charset="-128"/>
                <a:hlinkClick r:id="rId3"/>
              </a:rPr>
              <a:t>climate@giz.de</a:t>
            </a:r>
            <a:r>
              <a:rPr lang="en-GB" dirty="0" smtClean="0">
                <a:ea typeface="ＭＳ Ｐゴシック" pitchFamily="34" charset="-128"/>
              </a:rPr>
              <a:t>.</a:t>
            </a:r>
            <a:endParaRPr lang="de-DE" sz="1600" dirty="0" smtClean="0">
              <a:ea typeface="ＭＳ Ｐゴシック" pitchFamily="34" charset="-128"/>
            </a:endParaRPr>
          </a:p>
        </p:txBody>
      </p:sp>
      <p:sp>
        <p:nvSpPr>
          <p:cNvPr id="4" name="TextBox 3"/>
          <p:cNvSpPr txBox="1"/>
          <p:nvPr/>
        </p:nvSpPr>
        <p:spPr>
          <a:xfrm>
            <a:off x="0" y="6621463"/>
            <a:ext cx="9144000" cy="268287"/>
          </a:xfrm>
          <a:prstGeom prst="rect">
            <a:avLst/>
          </a:prstGeom>
          <a:solidFill>
            <a:schemeClr val="bg2">
              <a:lumMod val="75000"/>
            </a:schemeClr>
          </a:solidFill>
        </p:spPr>
        <p:txBody>
          <a:bodyPr>
            <a:spAutoFit/>
          </a:bodyPr>
          <a:lstStyle>
            <a:lvl1pPr eaLnBrk="0" hangingPunct="0">
              <a:defRPr sz="2200" b="1">
                <a:solidFill>
                  <a:srgbClr val="999999"/>
                </a:solidFill>
                <a:latin typeface="Arial" pitchFamily="34" charset="0"/>
                <a:cs typeface="Arial" pitchFamily="34" charset="0"/>
              </a:defRPr>
            </a:lvl1pPr>
            <a:lvl2pPr marL="37931725" indent="-37474525" eaLnBrk="0" hangingPunct="0">
              <a:defRPr sz="2200" b="1">
                <a:solidFill>
                  <a:srgbClr val="999999"/>
                </a:solidFill>
                <a:latin typeface="Arial" pitchFamily="34" charset="0"/>
                <a:cs typeface="Arial" pitchFamily="34" charset="0"/>
              </a:defRPr>
            </a:lvl2pPr>
            <a:lvl3pPr eaLnBrk="0" hangingPunct="0">
              <a:defRPr sz="2200" b="1">
                <a:solidFill>
                  <a:srgbClr val="999999"/>
                </a:solidFill>
                <a:latin typeface="Arial" pitchFamily="34" charset="0"/>
                <a:cs typeface="Arial" pitchFamily="34" charset="0"/>
              </a:defRPr>
            </a:lvl3pPr>
            <a:lvl4pPr eaLnBrk="0" hangingPunct="0">
              <a:defRPr sz="2200" b="1">
                <a:solidFill>
                  <a:srgbClr val="999999"/>
                </a:solidFill>
                <a:latin typeface="Arial" pitchFamily="34" charset="0"/>
                <a:cs typeface="Arial" pitchFamily="34" charset="0"/>
              </a:defRPr>
            </a:lvl4pPr>
            <a:lvl5pPr eaLnBrk="0" hangingPunct="0">
              <a:defRPr sz="2200" b="1">
                <a:solidFill>
                  <a:srgbClr val="999999"/>
                </a:solidFill>
                <a:latin typeface="Arial" pitchFamily="34" charset="0"/>
                <a:cs typeface="Arial" pitchFamily="34" charset="0"/>
              </a:defRPr>
            </a:lvl5pPr>
            <a:lvl6pPr marL="457200" eaLnBrk="0" fontAlgn="base" hangingPunct="0">
              <a:spcBef>
                <a:spcPct val="0"/>
              </a:spcBef>
              <a:spcAft>
                <a:spcPct val="0"/>
              </a:spcAft>
              <a:defRPr sz="2200" b="1">
                <a:solidFill>
                  <a:srgbClr val="999999"/>
                </a:solidFill>
                <a:latin typeface="Arial" pitchFamily="34" charset="0"/>
                <a:cs typeface="Arial" pitchFamily="34" charset="0"/>
              </a:defRPr>
            </a:lvl6pPr>
            <a:lvl7pPr marL="914400" eaLnBrk="0" fontAlgn="base" hangingPunct="0">
              <a:spcBef>
                <a:spcPct val="0"/>
              </a:spcBef>
              <a:spcAft>
                <a:spcPct val="0"/>
              </a:spcAft>
              <a:defRPr sz="2200" b="1">
                <a:solidFill>
                  <a:srgbClr val="999999"/>
                </a:solidFill>
                <a:latin typeface="Arial" pitchFamily="34" charset="0"/>
                <a:cs typeface="Arial" pitchFamily="34" charset="0"/>
              </a:defRPr>
            </a:lvl7pPr>
            <a:lvl8pPr marL="1371600" eaLnBrk="0" fontAlgn="base" hangingPunct="0">
              <a:spcBef>
                <a:spcPct val="0"/>
              </a:spcBef>
              <a:spcAft>
                <a:spcPct val="0"/>
              </a:spcAft>
              <a:defRPr sz="2200" b="1">
                <a:solidFill>
                  <a:srgbClr val="999999"/>
                </a:solidFill>
                <a:latin typeface="Arial" pitchFamily="34" charset="0"/>
                <a:cs typeface="Arial" pitchFamily="34" charset="0"/>
              </a:defRPr>
            </a:lvl8pPr>
            <a:lvl9pPr marL="1828800" eaLnBrk="0" fontAlgn="base" hangingPunct="0">
              <a:spcBef>
                <a:spcPct val="0"/>
              </a:spcBef>
              <a:spcAft>
                <a:spcPct val="0"/>
              </a:spcAft>
              <a:defRPr sz="2200" b="1">
                <a:solidFill>
                  <a:srgbClr val="999999"/>
                </a:solidFill>
                <a:latin typeface="Arial" pitchFamily="34" charset="0"/>
                <a:cs typeface="Arial" pitchFamily="34" charset="0"/>
              </a:defRPr>
            </a:lvl9pPr>
          </a:lstStyle>
          <a:p>
            <a:pPr algn="r" eaLnBrk="1" hangingPunct="1">
              <a:defRPr/>
            </a:pPr>
            <a:r>
              <a:rPr lang="es-ES_tradnl" sz="1100" b="0" smtClean="0">
                <a:solidFill>
                  <a:schemeClr val="bg1"/>
                </a:solidFill>
              </a:rPr>
              <a:t>Página 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s-ES_tradnl" smtClean="0"/>
              <a:t>Información general</a:t>
            </a:r>
          </a:p>
        </p:txBody>
      </p:sp>
      <p:sp>
        <p:nvSpPr>
          <p:cNvPr id="4099" name="Content Placeholder 2"/>
          <p:cNvSpPr>
            <a:spLocks noGrp="1"/>
          </p:cNvSpPr>
          <p:nvPr>
            <p:ph idx="1"/>
          </p:nvPr>
        </p:nvSpPr>
        <p:spPr/>
        <p:txBody>
          <a:bodyPr/>
          <a:lstStyle/>
          <a:p>
            <a:pPr lvl="1"/>
            <a:r>
              <a:rPr lang="es-ES_tradnl" dirty="0" smtClean="0"/>
              <a:t>Diferentes fuentes de información climática para diferentes propósitos</a:t>
            </a:r>
          </a:p>
          <a:p>
            <a:pPr lvl="1"/>
            <a:r>
              <a:rPr lang="es-ES_tradnl" dirty="0" smtClean="0"/>
              <a:t>Presentación de la plataforma </a:t>
            </a:r>
            <a:r>
              <a:rPr lang="es-ES_tradnl" dirty="0" err="1" smtClean="0"/>
              <a:t>ci:grasp</a:t>
            </a:r>
            <a:endParaRPr lang="es-ES_tradnl" dirty="0" smtClean="0"/>
          </a:p>
          <a:p>
            <a:pPr lvl="2"/>
            <a:r>
              <a:rPr lang="es-ES_tradnl" dirty="0" smtClean="0"/>
              <a:t>Por qué y Cómo se desarrolló</a:t>
            </a:r>
          </a:p>
          <a:p>
            <a:pPr lvl="2"/>
            <a:r>
              <a:rPr lang="es-ES_tradnl" dirty="0" smtClean="0"/>
              <a:t>Las principales características</a:t>
            </a:r>
          </a:p>
          <a:p>
            <a:pPr lvl="3"/>
            <a:r>
              <a:rPr lang="es-ES_tradnl" dirty="0" smtClean="0"/>
              <a:t>Cadenas de impacto</a:t>
            </a:r>
          </a:p>
          <a:p>
            <a:pPr lvl="3"/>
            <a:r>
              <a:rPr lang="es-ES_tradnl" dirty="0" smtClean="0"/>
              <a:t>Mapas</a:t>
            </a:r>
          </a:p>
          <a:p>
            <a:pPr lvl="3"/>
            <a:r>
              <a:rPr lang="es-ES_tradnl" dirty="0" smtClean="0"/>
              <a:t>Diagramas climáticos</a:t>
            </a:r>
          </a:p>
          <a:p>
            <a:pPr lvl="2"/>
            <a:r>
              <a:rPr lang="es-ES_tradnl" dirty="0" smtClean="0"/>
              <a:t>Utilizando información disponible en </a:t>
            </a:r>
            <a:r>
              <a:rPr lang="es-ES_tradnl" dirty="0" err="1" smtClean="0"/>
              <a:t>ci:grasp</a:t>
            </a:r>
            <a:endParaRPr lang="es-ES_tradnl" dirty="0" smtClean="0"/>
          </a:p>
          <a:p>
            <a:pPr lvl="1"/>
            <a:r>
              <a:rPr lang="es-ES_tradnl" dirty="0" smtClean="0"/>
              <a:t>Reflexión</a:t>
            </a:r>
          </a:p>
          <a:p>
            <a:pPr lvl="1">
              <a:buFont typeface="Wingdings" pitchFamily="2" charset="2"/>
              <a:buNone/>
            </a:pPr>
            <a:endParaRPr lang="es-ES_tradnl" dirty="0" smtClean="0"/>
          </a:p>
        </p:txBody>
      </p:sp>
      <p:grpSp>
        <p:nvGrpSpPr>
          <p:cNvPr id="5124" name="Gruppieren 7"/>
          <p:cNvGrpSpPr>
            <a:grpSpLocks/>
          </p:cNvGrpSpPr>
          <p:nvPr/>
        </p:nvGrpSpPr>
        <p:grpSpPr bwMode="auto">
          <a:xfrm>
            <a:off x="984885" y="4038767"/>
            <a:ext cx="6304915" cy="400110"/>
            <a:chOff x="869950" y="3782730"/>
            <a:chExt cx="6304391" cy="400170"/>
          </a:xfrm>
        </p:grpSpPr>
        <p:sp>
          <p:nvSpPr>
            <p:cNvPr id="5128" name="Textfeld 3"/>
            <p:cNvSpPr txBox="1">
              <a:spLocks noChangeArrowheads="1"/>
            </p:cNvSpPr>
            <p:nvPr/>
          </p:nvSpPr>
          <p:spPr bwMode="auto">
            <a:xfrm>
              <a:off x="4661267" y="3782730"/>
              <a:ext cx="2513074" cy="400170"/>
            </a:xfrm>
            <a:prstGeom prst="rect">
              <a:avLst/>
            </a:prstGeom>
            <a:noFill/>
            <a:ln w="9525">
              <a:noFill/>
              <a:miter lim="800000"/>
              <a:headEnd/>
              <a:tailEnd/>
            </a:ln>
          </p:spPr>
          <p:txBody>
            <a:bodyPr wrap="square">
              <a:spAutoFit/>
            </a:bodyPr>
            <a:lstStyle/>
            <a:p>
              <a:r>
                <a:rPr lang="es-ES_tradnl" sz="2000" dirty="0" smtClean="0">
                  <a:solidFill>
                    <a:srgbClr val="C00000"/>
                  </a:solidFill>
                </a:rPr>
                <a:t>Análisis del caso</a:t>
              </a:r>
              <a:endParaRPr lang="es-ES_tradnl" sz="2000" dirty="0"/>
            </a:p>
          </p:txBody>
        </p:sp>
        <p:cxnSp>
          <p:nvCxnSpPr>
            <p:cNvPr id="5129" name="Gerade Verbindung 6"/>
            <p:cNvCxnSpPr>
              <a:cxnSpLocks noChangeShapeType="1"/>
            </p:cNvCxnSpPr>
            <p:nvPr/>
          </p:nvCxnSpPr>
          <p:spPr bwMode="auto">
            <a:xfrm>
              <a:off x="869950" y="4176608"/>
              <a:ext cx="3698571" cy="0"/>
            </a:xfrm>
            <a:prstGeom prst="line">
              <a:avLst/>
            </a:prstGeom>
            <a:noFill/>
            <a:ln w="28575" algn="ctr">
              <a:solidFill>
                <a:srgbClr val="C00000"/>
              </a:solidFill>
              <a:round/>
              <a:headEnd/>
              <a:tailEnd/>
            </a:ln>
          </p:spPr>
        </p:cxnSp>
      </p:grpSp>
      <p:grpSp>
        <p:nvGrpSpPr>
          <p:cNvPr id="5125" name="Gruppieren 8"/>
          <p:cNvGrpSpPr>
            <a:grpSpLocks/>
          </p:cNvGrpSpPr>
          <p:nvPr/>
        </p:nvGrpSpPr>
        <p:grpSpPr bwMode="auto">
          <a:xfrm>
            <a:off x="995045" y="3521402"/>
            <a:ext cx="3895725" cy="400050"/>
            <a:chOff x="3376468" y="3912611"/>
            <a:chExt cx="3896736" cy="400110"/>
          </a:xfrm>
        </p:grpSpPr>
        <p:sp>
          <p:nvSpPr>
            <p:cNvPr id="5126" name="Textfeld 9"/>
            <p:cNvSpPr txBox="1">
              <a:spLocks noChangeArrowheads="1"/>
            </p:cNvSpPr>
            <p:nvPr/>
          </p:nvSpPr>
          <p:spPr bwMode="auto">
            <a:xfrm>
              <a:off x="5236586" y="3912611"/>
              <a:ext cx="2036618" cy="400110"/>
            </a:xfrm>
            <a:prstGeom prst="rect">
              <a:avLst/>
            </a:prstGeom>
            <a:noFill/>
            <a:ln w="9525">
              <a:noFill/>
              <a:miter lim="800000"/>
              <a:headEnd/>
              <a:tailEnd/>
            </a:ln>
          </p:spPr>
          <p:txBody>
            <a:bodyPr>
              <a:spAutoFit/>
            </a:bodyPr>
            <a:lstStyle/>
            <a:p>
              <a:r>
                <a:rPr lang="es-ES_tradnl" sz="2000" dirty="0" smtClean="0">
                  <a:solidFill>
                    <a:srgbClr val="C00000"/>
                  </a:solidFill>
                </a:rPr>
                <a:t>Ejercicios</a:t>
              </a:r>
              <a:endParaRPr lang="es-ES_tradnl" sz="2000" dirty="0"/>
            </a:p>
          </p:txBody>
        </p:sp>
        <p:cxnSp>
          <p:nvCxnSpPr>
            <p:cNvPr id="5127" name="Gerade Verbindung 10"/>
            <p:cNvCxnSpPr>
              <a:cxnSpLocks noChangeShapeType="1"/>
            </p:cNvCxnSpPr>
            <p:nvPr/>
          </p:nvCxnSpPr>
          <p:spPr bwMode="auto">
            <a:xfrm flipV="1">
              <a:off x="3376468" y="4240647"/>
              <a:ext cx="1742210" cy="6060"/>
            </a:xfrm>
            <a:prstGeom prst="line">
              <a:avLst/>
            </a:prstGeom>
            <a:noFill/>
            <a:ln w="28575" algn="ctr">
              <a:solidFill>
                <a:srgbClr val="C00000"/>
              </a:solidFill>
              <a:round/>
              <a:headEnd/>
              <a:tailEnd/>
            </a:ln>
          </p:spPr>
        </p:cxnSp>
      </p:grpSp>
      <p:sp>
        <p:nvSpPr>
          <p:cNvPr id="10" name="TextBox 9"/>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3</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sz="quarter"/>
          </p:nvPr>
        </p:nvSpPr>
        <p:spPr>
          <a:xfrm>
            <a:off x="1039813" y="1993900"/>
            <a:ext cx="7034212" cy="1143000"/>
          </a:xfrm>
        </p:spPr>
        <p:txBody>
          <a:bodyPr/>
          <a:lstStyle/>
          <a:p>
            <a:r>
              <a:rPr lang="de-DE" dirty="0" smtClean="0"/>
              <a:t>Diferentes Fuentes de Información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40"/>
          <p:cNvSpPr/>
          <p:nvPr/>
        </p:nvSpPr>
        <p:spPr bwMode="auto">
          <a:xfrm>
            <a:off x="6654800" y="2238058"/>
            <a:ext cx="2430463" cy="35290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de-DE" dirty="0" smtClean="0">
                <a:solidFill>
                  <a:schemeClr val="tx1">
                    <a:lumMod val="95000"/>
                    <a:lumOff val="5000"/>
                  </a:schemeClr>
                </a:solidFill>
              </a:rPr>
              <a:t>¿Qué información necesita? ¿</a:t>
            </a:r>
            <a:r>
              <a:rPr lang="de-DE" i="1" dirty="0" smtClean="0">
                <a:solidFill>
                  <a:schemeClr val="tx1">
                    <a:lumMod val="95000"/>
                    <a:lumOff val="5000"/>
                  </a:schemeClr>
                </a:solidFill>
              </a:rPr>
              <a:t>Qué fuentes de recursos existen?</a:t>
            </a:r>
            <a:endParaRPr lang="de-DE" i="1" dirty="0">
              <a:solidFill>
                <a:schemeClr val="tx1">
                  <a:lumMod val="95000"/>
                  <a:lumOff val="5000"/>
                </a:schemeClr>
              </a:solidFill>
            </a:endParaRPr>
          </a:p>
        </p:txBody>
      </p:sp>
      <p:sp>
        <p:nvSpPr>
          <p:cNvPr id="40" name="Abgerundetes Rechteck 39"/>
          <p:cNvSpPr/>
          <p:nvPr/>
        </p:nvSpPr>
        <p:spPr bwMode="auto">
          <a:xfrm>
            <a:off x="4084320" y="2290445"/>
            <a:ext cx="2257425" cy="3448050"/>
          </a:xfrm>
          <a:prstGeom prst="roundRect">
            <a:avLst>
              <a:gd name="adj" fmla="val 7384"/>
            </a:avLst>
          </a:prstGeom>
          <a:solidFill>
            <a:schemeClr val="accent1"/>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s-ES_tradnl" dirty="0" smtClean="0">
                <a:solidFill>
                  <a:schemeClr val="tx1">
                    <a:lumMod val="95000"/>
                    <a:lumOff val="5000"/>
                  </a:schemeClr>
                </a:solidFill>
              </a:rPr>
              <a:t>¿En qué etapa de su proceso es esto relevante? </a:t>
            </a:r>
            <a:endParaRPr lang="es-ES_tradnl" dirty="0">
              <a:solidFill>
                <a:schemeClr val="tx1">
                  <a:lumMod val="95000"/>
                  <a:lumOff val="5000"/>
                </a:schemeClr>
              </a:solidFill>
            </a:endParaRPr>
          </a:p>
        </p:txBody>
      </p:sp>
      <p:sp>
        <p:nvSpPr>
          <p:cNvPr id="7172" name="Title 1"/>
          <p:cNvSpPr>
            <a:spLocks noGrp="1"/>
          </p:cNvSpPr>
          <p:nvPr>
            <p:ph type="title"/>
          </p:nvPr>
        </p:nvSpPr>
        <p:spPr>
          <a:solidFill>
            <a:schemeClr val="bg1"/>
          </a:solidFill>
        </p:spPr>
        <p:txBody>
          <a:bodyPr/>
          <a:lstStyle/>
          <a:p>
            <a:pPr marL="342900" indent="-342900"/>
            <a:r>
              <a:rPr lang="es-ES_tradnl" dirty="0" smtClean="0"/>
              <a:t>La información climática es necesaria cuando...</a:t>
            </a:r>
          </a:p>
        </p:txBody>
      </p:sp>
      <p:sp>
        <p:nvSpPr>
          <p:cNvPr id="4099" name="Content Placeholder 2"/>
          <p:cNvSpPr>
            <a:spLocks noGrp="1"/>
          </p:cNvSpPr>
          <p:nvPr>
            <p:ph idx="1"/>
          </p:nvPr>
        </p:nvSpPr>
        <p:spPr>
          <a:xfrm>
            <a:off x="457200" y="2008188"/>
            <a:ext cx="3589338" cy="4213225"/>
          </a:xfrm>
        </p:spPr>
        <p:txBody>
          <a:bodyPr/>
          <a:lstStyle/>
          <a:p>
            <a:pPr lvl="1"/>
            <a:r>
              <a:rPr lang="es-ES_tradnl" dirty="0" smtClean="0"/>
              <a:t>Identificación de desafíos claves</a:t>
            </a:r>
            <a:br>
              <a:rPr lang="es-ES_tradnl" dirty="0" smtClean="0"/>
            </a:br>
            <a:r>
              <a:rPr lang="es-ES_tradnl" b="0" dirty="0" smtClean="0"/>
              <a:t>(p.ej. qué regiones o sectores son vulnerables al cambio climático)</a:t>
            </a:r>
          </a:p>
          <a:p>
            <a:pPr lvl="1"/>
            <a:r>
              <a:rPr lang="es-ES_tradnl" dirty="0" smtClean="0"/>
              <a:t>Seleccionar estrategias  </a:t>
            </a:r>
            <a:br>
              <a:rPr lang="es-ES_tradnl" dirty="0" smtClean="0"/>
            </a:br>
            <a:r>
              <a:rPr lang="es-ES_tradnl" b="0" dirty="0" smtClean="0"/>
              <a:t>(</a:t>
            </a:r>
            <a:r>
              <a:rPr lang="es-ES_tradnl" b="0" dirty="0" err="1" smtClean="0"/>
              <a:t>p.ej</a:t>
            </a:r>
            <a:r>
              <a:rPr lang="es-ES_tradnl" b="0" dirty="0" smtClean="0"/>
              <a:t>. ¿Cómo reducir la vulnerabilidad en una región o sector// cómo alcanzar objetivos de desarrollo a pesar del cambio climático?)</a:t>
            </a:r>
          </a:p>
          <a:p>
            <a:pPr lvl="1"/>
            <a:r>
              <a:rPr lang="es-ES_tradnl" dirty="0" smtClean="0"/>
              <a:t>Diseño de respuestas técnicas</a:t>
            </a:r>
            <a:br>
              <a:rPr lang="es-ES_tradnl" dirty="0" smtClean="0"/>
            </a:br>
            <a:r>
              <a:rPr lang="es-ES_tradnl" b="0" dirty="0" smtClean="0"/>
              <a:t>(</a:t>
            </a:r>
            <a:r>
              <a:rPr lang="es-ES_tradnl" b="0" dirty="0" err="1" smtClean="0"/>
              <a:t>p.ej</a:t>
            </a:r>
            <a:r>
              <a:rPr lang="es-ES_tradnl" b="0" dirty="0" smtClean="0"/>
              <a:t>. definir la capacidad de almacenamiento de una nueva reserva / seleccionar tecnología de irrigación)</a:t>
            </a:r>
          </a:p>
        </p:txBody>
      </p:sp>
      <p:grpSp>
        <p:nvGrpSpPr>
          <p:cNvPr id="2" name="Gruppieren 25"/>
          <p:cNvGrpSpPr>
            <a:grpSpLocks/>
          </p:cNvGrpSpPr>
          <p:nvPr/>
        </p:nvGrpSpPr>
        <p:grpSpPr bwMode="auto">
          <a:xfrm>
            <a:off x="4089400" y="2449195"/>
            <a:ext cx="2286000" cy="758825"/>
            <a:chOff x="3864627" y="2225626"/>
            <a:chExt cx="2285999" cy="759125"/>
          </a:xfrm>
        </p:grpSpPr>
        <p:sp>
          <p:nvSpPr>
            <p:cNvPr id="21" name="Abgerundetes Rechteck 20"/>
            <p:cNvSpPr/>
            <p:nvPr/>
          </p:nvSpPr>
          <p:spPr bwMode="auto">
            <a:xfrm>
              <a:off x="3864627" y="2228802"/>
              <a:ext cx="1123950" cy="755949"/>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smtClean="0">
                  <a:solidFill>
                    <a:schemeClr val="bg1"/>
                  </a:solidFill>
                </a:rPr>
                <a:t>Formulación de políticas</a:t>
              </a:r>
              <a:endParaRPr lang="de-DE" sz="1200" i="1" dirty="0">
                <a:solidFill>
                  <a:schemeClr val="bg1"/>
                </a:solidFill>
              </a:endParaRPr>
            </a:p>
          </p:txBody>
        </p:sp>
        <p:sp>
          <p:nvSpPr>
            <p:cNvPr id="22" name="Abgerundetes Rechteck 21"/>
            <p:cNvSpPr/>
            <p:nvPr/>
          </p:nvSpPr>
          <p:spPr bwMode="auto">
            <a:xfrm>
              <a:off x="5026676" y="2225626"/>
              <a:ext cx="1123950" cy="755949"/>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smtClean="0">
                  <a:solidFill>
                    <a:schemeClr val="bg1"/>
                  </a:solidFill>
                </a:rPr>
                <a:t>Identificación </a:t>
              </a:r>
            </a:p>
            <a:p>
              <a:pPr algn="ctr" eaLnBrk="0" hangingPunct="0">
                <a:defRPr/>
              </a:pPr>
              <a:r>
                <a:rPr lang="de-DE" sz="1200" i="1" dirty="0" smtClean="0">
                  <a:solidFill>
                    <a:schemeClr val="bg1"/>
                  </a:solidFill>
                </a:rPr>
                <a:t>del</a:t>
              </a:r>
            </a:p>
            <a:p>
              <a:pPr algn="ctr" eaLnBrk="0" hangingPunct="0">
                <a:defRPr/>
              </a:pPr>
              <a:r>
                <a:rPr lang="de-DE" sz="1200" i="1" dirty="0" smtClean="0">
                  <a:solidFill>
                    <a:schemeClr val="bg1"/>
                  </a:solidFill>
                </a:rPr>
                <a:t>proyecto</a:t>
              </a:r>
              <a:endParaRPr lang="de-DE" sz="1200" i="1" dirty="0">
                <a:solidFill>
                  <a:schemeClr val="bg1"/>
                </a:solidFill>
              </a:endParaRPr>
            </a:p>
          </p:txBody>
        </p:sp>
      </p:grpSp>
      <p:sp>
        <p:nvSpPr>
          <p:cNvPr id="24" name="Abgerundetes Rechteck 23"/>
          <p:cNvSpPr/>
          <p:nvPr/>
        </p:nvSpPr>
        <p:spPr bwMode="auto">
          <a:xfrm>
            <a:off x="5120640" y="4594225"/>
            <a:ext cx="1242060" cy="757238"/>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smtClean="0">
                <a:solidFill>
                  <a:schemeClr val="bg1"/>
                </a:solidFill>
              </a:rPr>
              <a:t>Implementación del proyecto.</a:t>
            </a:r>
            <a:endParaRPr lang="de-DE" sz="1200" i="1" dirty="0">
              <a:solidFill>
                <a:schemeClr val="bg1"/>
              </a:solidFill>
            </a:endParaRPr>
          </a:p>
        </p:txBody>
      </p:sp>
      <p:grpSp>
        <p:nvGrpSpPr>
          <p:cNvPr id="3" name="Gruppieren 26"/>
          <p:cNvGrpSpPr>
            <a:grpSpLocks/>
          </p:cNvGrpSpPr>
          <p:nvPr/>
        </p:nvGrpSpPr>
        <p:grpSpPr bwMode="auto">
          <a:xfrm>
            <a:off x="4086225" y="3480435"/>
            <a:ext cx="2290763" cy="762000"/>
            <a:chOff x="3861750" y="3418936"/>
            <a:chExt cx="2291752" cy="762001"/>
          </a:xfrm>
        </p:grpSpPr>
        <p:sp>
          <p:nvSpPr>
            <p:cNvPr id="23" name="Abgerundetes Rechteck 22"/>
            <p:cNvSpPr/>
            <p:nvPr/>
          </p:nvSpPr>
          <p:spPr bwMode="auto">
            <a:xfrm>
              <a:off x="3861750" y="3425286"/>
              <a:ext cx="1124435" cy="755651"/>
            </a:xfrm>
            <a:prstGeom prst="roundRect">
              <a:avLst/>
            </a:prstGeom>
            <a:solidFill>
              <a:schemeClr val="bg1">
                <a:lumMod val="50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smtClean="0">
                  <a:solidFill>
                    <a:schemeClr val="bg1"/>
                  </a:solidFill>
                </a:rPr>
                <a:t>Planificación</a:t>
              </a:r>
            </a:p>
            <a:p>
              <a:pPr algn="ctr" eaLnBrk="0" hangingPunct="0">
                <a:defRPr/>
              </a:pPr>
              <a:r>
                <a:rPr lang="de-DE" sz="1200" i="1" dirty="0" smtClean="0">
                  <a:solidFill>
                    <a:schemeClr val="bg1"/>
                  </a:solidFill>
                </a:rPr>
                <a:t>plurianual del desarrollo </a:t>
              </a:r>
              <a:endParaRPr lang="de-DE" sz="1200" i="1" dirty="0">
                <a:solidFill>
                  <a:schemeClr val="bg1"/>
                </a:solidFill>
              </a:endParaRPr>
            </a:p>
          </p:txBody>
        </p:sp>
        <p:sp>
          <p:nvSpPr>
            <p:cNvPr id="25" name="Abgerundetes Rechteck 24"/>
            <p:cNvSpPr/>
            <p:nvPr/>
          </p:nvSpPr>
          <p:spPr bwMode="auto">
            <a:xfrm>
              <a:off x="5029067" y="3418936"/>
              <a:ext cx="1124435" cy="755651"/>
            </a:xfrm>
            <a:prstGeom prst="roundRect">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lIns="0" tIns="36000" rIns="0" bIns="36000" anchor="ctr"/>
            <a:lstStyle/>
            <a:p>
              <a:pPr algn="ctr" eaLnBrk="0" hangingPunct="0">
                <a:defRPr/>
              </a:pPr>
              <a:r>
                <a:rPr lang="de-DE" sz="1200" i="1" dirty="0" smtClean="0">
                  <a:solidFill>
                    <a:schemeClr val="bg1"/>
                  </a:solidFill>
                </a:rPr>
                <a:t>Dieseño del proyecto</a:t>
              </a:r>
              <a:endParaRPr lang="de-DE" sz="1200" i="1" dirty="0">
                <a:solidFill>
                  <a:schemeClr val="bg1"/>
                </a:solidFill>
              </a:endParaRPr>
            </a:p>
          </p:txBody>
        </p:sp>
      </p:grpSp>
      <p:grpSp>
        <p:nvGrpSpPr>
          <p:cNvPr id="4" name="Gruppieren 32"/>
          <p:cNvGrpSpPr>
            <a:grpSpLocks/>
          </p:cNvGrpSpPr>
          <p:nvPr/>
        </p:nvGrpSpPr>
        <p:grpSpPr bwMode="auto">
          <a:xfrm>
            <a:off x="647700" y="2580322"/>
            <a:ext cx="8432800" cy="1865411"/>
            <a:chOff x="648288" y="2367227"/>
            <a:chExt cx="8432680" cy="1864936"/>
          </a:xfrm>
        </p:grpSpPr>
        <p:grpSp>
          <p:nvGrpSpPr>
            <p:cNvPr id="7188" name="Gruppieren 8"/>
            <p:cNvGrpSpPr>
              <a:grpSpLocks/>
            </p:cNvGrpSpPr>
            <p:nvPr/>
          </p:nvGrpSpPr>
          <p:grpSpPr bwMode="auto">
            <a:xfrm>
              <a:off x="651164" y="3123796"/>
              <a:ext cx="8429804" cy="1108367"/>
              <a:chOff x="651164" y="1973869"/>
              <a:chExt cx="8429804" cy="1108367"/>
            </a:xfrm>
          </p:grpSpPr>
          <p:sp>
            <p:nvSpPr>
              <p:cNvPr id="7190" name="Rechteck 9"/>
              <p:cNvSpPr>
                <a:spLocks noChangeArrowheads="1"/>
              </p:cNvSpPr>
              <p:nvPr/>
            </p:nvSpPr>
            <p:spPr bwMode="auto">
              <a:xfrm>
                <a:off x="6650968" y="1973869"/>
                <a:ext cx="2430000" cy="1108367"/>
              </a:xfrm>
              <a:prstGeom prst="rect">
                <a:avLst/>
              </a:prstGeom>
              <a:solidFill>
                <a:srgbClr val="FFC000"/>
              </a:solidFill>
              <a:ln w="9525" algn="ctr">
                <a:solidFill>
                  <a:srgbClr val="FFC000"/>
                </a:solidFill>
                <a:round/>
                <a:headEnd/>
                <a:tailEnd/>
              </a:ln>
            </p:spPr>
            <p:txBody>
              <a:bodyPr lIns="36000" tIns="36000" rIns="36000" bIns="36000"/>
              <a:lstStyle/>
              <a:p>
                <a:pPr eaLnBrk="0" hangingPunct="0"/>
                <a:r>
                  <a:rPr lang="de-DE" sz="1600" dirty="0" smtClean="0">
                    <a:solidFill>
                      <a:schemeClr val="tx1"/>
                    </a:solidFill>
                  </a:rPr>
                  <a:t>Guía del proceso</a:t>
                </a:r>
                <a:r>
                  <a:rPr lang="de-DE" sz="1600" b="0" dirty="0" smtClean="0">
                    <a:solidFill>
                      <a:schemeClr val="tx1"/>
                    </a:solidFill>
                  </a:rPr>
                  <a:t>– </a:t>
                </a:r>
                <a:r>
                  <a:rPr lang="de-DE" sz="1600" b="0" i="1" dirty="0" smtClean="0">
                    <a:solidFill>
                      <a:schemeClr val="tx1"/>
                    </a:solidFill>
                  </a:rPr>
                  <a:t>p.ej. Cadenas de impacto ci:grasp, </a:t>
                </a:r>
                <a:r>
                  <a:rPr lang="de-DE" sz="1600" b="0" i="1" dirty="0">
                    <a:solidFill>
                      <a:schemeClr val="tx1"/>
                    </a:solidFill>
                  </a:rPr>
                  <a:t>GIZ CP4Dev, CRiSTAL</a:t>
                </a:r>
              </a:p>
            </p:txBody>
          </p:sp>
          <p:cxnSp>
            <p:nvCxnSpPr>
              <p:cNvPr id="7191" name="Gerade Verbindung 10"/>
              <p:cNvCxnSpPr>
                <a:cxnSpLocks noChangeShapeType="1"/>
              </p:cNvCxnSpPr>
              <p:nvPr/>
            </p:nvCxnSpPr>
            <p:spPr bwMode="auto">
              <a:xfrm flipV="1">
                <a:off x="651164" y="2072111"/>
                <a:ext cx="2556138" cy="20756"/>
              </a:xfrm>
              <a:prstGeom prst="line">
                <a:avLst/>
              </a:prstGeom>
              <a:noFill/>
              <a:ln w="38100" algn="ctr">
                <a:solidFill>
                  <a:srgbClr val="FFC000"/>
                </a:solidFill>
                <a:round/>
                <a:headEnd/>
                <a:tailEnd/>
              </a:ln>
            </p:spPr>
          </p:cxnSp>
        </p:grpSp>
        <p:cxnSp>
          <p:nvCxnSpPr>
            <p:cNvPr id="7189" name="Gerade Verbindung 30"/>
            <p:cNvCxnSpPr>
              <a:cxnSpLocks noChangeShapeType="1"/>
            </p:cNvCxnSpPr>
            <p:nvPr/>
          </p:nvCxnSpPr>
          <p:spPr bwMode="auto">
            <a:xfrm flipV="1">
              <a:off x="648288" y="2367227"/>
              <a:ext cx="2776399" cy="20647"/>
            </a:xfrm>
            <a:prstGeom prst="line">
              <a:avLst/>
            </a:prstGeom>
            <a:noFill/>
            <a:ln w="38100" algn="ctr">
              <a:solidFill>
                <a:srgbClr val="FFC000"/>
              </a:solidFill>
              <a:round/>
              <a:headEnd/>
              <a:tailEnd/>
            </a:ln>
          </p:spPr>
        </p:cxnSp>
      </p:grpSp>
      <p:sp>
        <p:nvSpPr>
          <p:cNvPr id="7186" name="Rechteck 12"/>
          <p:cNvSpPr>
            <a:spLocks noChangeArrowheads="1"/>
          </p:cNvSpPr>
          <p:nvPr/>
        </p:nvSpPr>
        <p:spPr bwMode="auto">
          <a:xfrm>
            <a:off x="6661137" y="4501897"/>
            <a:ext cx="2429948" cy="1250778"/>
          </a:xfrm>
          <a:prstGeom prst="rect">
            <a:avLst/>
          </a:prstGeom>
          <a:solidFill>
            <a:srgbClr val="E25B1E"/>
          </a:solidFill>
          <a:ln w="9525" algn="ctr">
            <a:solidFill>
              <a:srgbClr val="E25B1E"/>
            </a:solidFill>
            <a:round/>
            <a:headEnd/>
            <a:tailEnd/>
          </a:ln>
        </p:spPr>
        <p:txBody>
          <a:bodyPr lIns="36000" tIns="36000" rIns="36000" bIns="36000"/>
          <a:lstStyle/>
          <a:p>
            <a:pPr eaLnBrk="0" hangingPunct="0"/>
            <a:r>
              <a:rPr lang="de-DE" sz="1600" dirty="0" smtClean="0">
                <a:solidFill>
                  <a:schemeClr val="tx1"/>
                </a:solidFill>
              </a:rPr>
              <a:t>Experiencias y lecciones aprendidas</a:t>
            </a:r>
            <a:r>
              <a:rPr lang="de-DE" sz="1600" b="0" dirty="0" smtClean="0">
                <a:solidFill>
                  <a:schemeClr val="tx1"/>
                </a:solidFill>
              </a:rPr>
              <a:t>- </a:t>
            </a:r>
            <a:r>
              <a:rPr lang="de-DE" sz="1600" b="0" i="1" dirty="0" smtClean="0">
                <a:solidFill>
                  <a:schemeClr val="tx1"/>
                </a:solidFill>
              </a:rPr>
              <a:t>p.ej. proyectos de adaptación de ci:grasp, </a:t>
            </a:r>
            <a:r>
              <a:rPr lang="de-DE" sz="1600" b="0" i="1" dirty="0">
                <a:solidFill>
                  <a:schemeClr val="tx1"/>
                </a:solidFill>
              </a:rPr>
              <a:t>weADAPT</a:t>
            </a:r>
          </a:p>
        </p:txBody>
      </p:sp>
      <p:cxnSp>
        <p:nvCxnSpPr>
          <p:cNvPr id="7187" name="Gerade Verbindung 13"/>
          <p:cNvCxnSpPr>
            <a:cxnSpLocks noChangeShapeType="1"/>
          </p:cNvCxnSpPr>
          <p:nvPr/>
        </p:nvCxnSpPr>
        <p:spPr bwMode="auto">
          <a:xfrm flipV="1">
            <a:off x="619125" y="5092413"/>
            <a:ext cx="3400064" cy="16368"/>
          </a:xfrm>
          <a:prstGeom prst="line">
            <a:avLst/>
          </a:prstGeom>
          <a:noFill/>
          <a:ln w="38100" algn="ctr">
            <a:solidFill>
              <a:srgbClr val="E25B1E"/>
            </a:solidFill>
            <a:round/>
            <a:headEnd/>
            <a:tailEnd/>
          </a:ln>
        </p:spPr>
      </p:cxnSp>
      <p:cxnSp>
        <p:nvCxnSpPr>
          <p:cNvPr id="7185" name="Gerade Verbindung 33"/>
          <p:cNvCxnSpPr>
            <a:cxnSpLocks noChangeShapeType="1"/>
          </p:cNvCxnSpPr>
          <p:nvPr/>
        </p:nvCxnSpPr>
        <p:spPr bwMode="auto">
          <a:xfrm flipV="1">
            <a:off x="653761" y="3397250"/>
            <a:ext cx="2546639" cy="19811"/>
          </a:xfrm>
          <a:prstGeom prst="line">
            <a:avLst/>
          </a:prstGeom>
          <a:noFill/>
          <a:ln w="38100" algn="ctr">
            <a:solidFill>
              <a:srgbClr val="E25B1E"/>
            </a:solidFill>
            <a:round/>
            <a:headEnd/>
            <a:tailEnd/>
          </a:ln>
        </p:spPr>
      </p:cxnSp>
      <p:grpSp>
        <p:nvGrpSpPr>
          <p:cNvPr id="8" name="Gruppieren 38"/>
          <p:cNvGrpSpPr>
            <a:grpSpLocks/>
          </p:cNvGrpSpPr>
          <p:nvPr/>
        </p:nvGrpSpPr>
        <p:grpSpPr bwMode="auto">
          <a:xfrm>
            <a:off x="631825" y="2165034"/>
            <a:ext cx="8451849" cy="2984501"/>
            <a:chOff x="631429" y="1951203"/>
            <a:chExt cx="8452188" cy="2984769"/>
          </a:xfrm>
        </p:grpSpPr>
        <p:grpSp>
          <p:nvGrpSpPr>
            <p:cNvPr id="7180" name="Gruppieren 7"/>
            <p:cNvGrpSpPr>
              <a:grpSpLocks/>
            </p:cNvGrpSpPr>
            <p:nvPr/>
          </p:nvGrpSpPr>
          <p:grpSpPr bwMode="auto">
            <a:xfrm>
              <a:off x="645686" y="1951203"/>
              <a:ext cx="8437931" cy="1096430"/>
              <a:chOff x="589352" y="2168408"/>
              <a:chExt cx="8437931" cy="1096430"/>
            </a:xfrm>
          </p:grpSpPr>
          <p:sp>
            <p:nvSpPr>
              <p:cNvPr id="7182" name="Rechteck 4"/>
              <p:cNvSpPr>
                <a:spLocks noChangeArrowheads="1"/>
              </p:cNvSpPr>
              <p:nvPr/>
            </p:nvSpPr>
            <p:spPr bwMode="auto">
              <a:xfrm>
                <a:off x="6599209" y="2168408"/>
                <a:ext cx="2428074" cy="1096430"/>
              </a:xfrm>
              <a:prstGeom prst="rect">
                <a:avLst/>
              </a:prstGeom>
              <a:solidFill>
                <a:srgbClr val="00B0F0"/>
              </a:solidFill>
              <a:ln w="9525" algn="ctr">
                <a:solidFill>
                  <a:srgbClr val="00B0F0"/>
                </a:solidFill>
                <a:round/>
                <a:headEnd/>
                <a:tailEnd/>
              </a:ln>
            </p:spPr>
            <p:txBody>
              <a:bodyPr lIns="36000" tIns="36000" rIns="36000" bIns="36000"/>
              <a:lstStyle/>
              <a:p>
                <a:pPr eaLnBrk="0" hangingPunct="0"/>
                <a:r>
                  <a:rPr lang="de-DE" sz="1600" dirty="0" smtClean="0">
                    <a:solidFill>
                      <a:schemeClr val="tx1"/>
                    </a:solidFill>
                  </a:rPr>
                  <a:t>Datos e información climática </a:t>
                </a:r>
                <a:r>
                  <a:rPr lang="de-DE" sz="1600" b="0" dirty="0" smtClean="0">
                    <a:solidFill>
                      <a:schemeClr val="tx1"/>
                    </a:solidFill>
                  </a:rPr>
                  <a:t>- </a:t>
                </a:r>
                <a:r>
                  <a:rPr lang="de-DE" sz="1600" b="0" i="1" dirty="0" smtClean="0">
                    <a:solidFill>
                      <a:schemeClr val="tx1"/>
                    </a:solidFill>
                  </a:rPr>
                  <a:t>p.ej. Mapas de ci:grasp, </a:t>
                </a:r>
                <a:r>
                  <a:rPr lang="de-DE" sz="1600" b="0" i="1" dirty="0">
                    <a:solidFill>
                      <a:schemeClr val="tx1"/>
                    </a:solidFill>
                  </a:rPr>
                  <a:t>PRECIS,</a:t>
                </a:r>
                <a:r>
                  <a:rPr lang="de-DE" sz="1600" b="0" i="1" dirty="0" smtClean="0">
                    <a:solidFill>
                      <a:schemeClr val="tx1"/>
                    </a:solidFill>
                  </a:rPr>
                  <a:t> PNUD perfiles del país</a:t>
                </a:r>
                <a:endParaRPr lang="de-DE" sz="1600" b="0" i="1" dirty="0">
                  <a:solidFill>
                    <a:schemeClr val="tx1"/>
                  </a:solidFill>
                </a:endParaRPr>
              </a:p>
            </p:txBody>
          </p:sp>
          <p:cxnSp>
            <p:nvCxnSpPr>
              <p:cNvPr id="7183" name="Gerade Verbindung 6"/>
              <p:cNvCxnSpPr>
                <a:cxnSpLocks noChangeShapeType="1"/>
              </p:cNvCxnSpPr>
              <p:nvPr/>
            </p:nvCxnSpPr>
            <p:spPr bwMode="auto">
              <a:xfrm flipV="1">
                <a:off x="589352" y="2551449"/>
                <a:ext cx="2786332" cy="8625"/>
              </a:xfrm>
              <a:prstGeom prst="line">
                <a:avLst/>
              </a:prstGeom>
              <a:noFill/>
              <a:ln w="38100" algn="ctr">
                <a:solidFill>
                  <a:srgbClr val="00B0F0"/>
                </a:solidFill>
                <a:round/>
                <a:headEnd/>
                <a:tailEnd/>
              </a:ln>
            </p:spPr>
          </p:cxnSp>
        </p:grpSp>
        <p:cxnSp>
          <p:nvCxnSpPr>
            <p:cNvPr id="7181" name="Gerade Verbindung 36"/>
            <p:cNvCxnSpPr>
              <a:cxnSpLocks noChangeShapeType="1"/>
            </p:cNvCxnSpPr>
            <p:nvPr/>
          </p:nvCxnSpPr>
          <p:spPr bwMode="auto">
            <a:xfrm flipV="1">
              <a:off x="631429" y="4923139"/>
              <a:ext cx="3362601" cy="12833"/>
            </a:xfrm>
            <a:prstGeom prst="line">
              <a:avLst/>
            </a:prstGeom>
            <a:noFill/>
            <a:ln w="38100" algn="ctr">
              <a:solidFill>
                <a:srgbClr val="00B0F0"/>
              </a:solidFill>
              <a:prstDash val="sysDot"/>
              <a:round/>
              <a:headEnd/>
              <a:tailEnd/>
            </a:ln>
          </p:spPr>
        </p:cxnSp>
      </p:grpSp>
      <p:sp>
        <p:nvSpPr>
          <p:cNvPr id="28" name="TextBox 27"/>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5</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autoUpdateAnimBg="0"/>
      <p:bldP spid="4099" grpId="0" build="p" bldLvl="2"/>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839788"/>
            <a:ext cx="7526338" cy="741362"/>
          </a:xfrm>
        </p:spPr>
        <p:txBody>
          <a:bodyPr/>
          <a:lstStyle/>
          <a:p>
            <a:r>
              <a:rPr lang="es-ES_tradnl" dirty="0" smtClean="0"/>
              <a:t>Principios guía para la investigación</a:t>
            </a:r>
            <a:br>
              <a:rPr lang="es-ES_tradnl" dirty="0" smtClean="0"/>
            </a:br>
            <a:r>
              <a:rPr lang="es-ES_tradnl" dirty="0" smtClean="0"/>
              <a:t>y el manejo de la información</a:t>
            </a:r>
          </a:p>
        </p:txBody>
      </p:sp>
      <p:sp>
        <p:nvSpPr>
          <p:cNvPr id="4099" name="Content Placeholder 2"/>
          <p:cNvSpPr>
            <a:spLocks noGrp="1"/>
          </p:cNvSpPr>
          <p:nvPr>
            <p:ph idx="1"/>
          </p:nvPr>
        </p:nvSpPr>
        <p:spPr>
          <a:xfrm>
            <a:off x="457200" y="1792288"/>
            <a:ext cx="8102600" cy="4213225"/>
          </a:xfrm>
        </p:spPr>
        <p:txBody>
          <a:bodyPr/>
          <a:lstStyle/>
          <a:p>
            <a:pPr lvl="1">
              <a:buFont typeface="Wingdings" pitchFamily="2" charset="2"/>
              <a:buNone/>
            </a:pPr>
            <a:r>
              <a:rPr lang="es-ES_tradnl" sz="1600" u="sng" dirty="0" smtClean="0"/>
              <a:t>Paso 1: Definir el marco de la investigación</a:t>
            </a:r>
          </a:p>
          <a:p>
            <a:pPr lvl="1"/>
            <a:r>
              <a:rPr lang="es-ES_tradnl" sz="1600" dirty="0" smtClean="0"/>
              <a:t>Defina los objetivos de su investigación, </a:t>
            </a:r>
            <a:r>
              <a:rPr lang="es-ES_tradnl" sz="1600" dirty="0" err="1" smtClean="0"/>
              <a:t>p.ej</a:t>
            </a:r>
            <a:r>
              <a:rPr lang="es-ES_tradnl" sz="1600" dirty="0" smtClean="0"/>
              <a:t>. </a:t>
            </a:r>
          </a:p>
          <a:p>
            <a:pPr lvl="2"/>
            <a:r>
              <a:rPr lang="es-ES_tradnl" sz="1400" dirty="0" smtClean="0"/>
              <a:t>Durante la planificación, necesito los datos de vulnerabilidad para concentrar las actividades</a:t>
            </a:r>
          </a:p>
          <a:p>
            <a:pPr lvl="2"/>
            <a:r>
              <a:rPr lang="es-ES_tradnl" sz="1400" dirty="0" smtClean="0"/>
              <a:t>Para seleccionar soluciones técnicas, quiero aprender de experiencias en otras regiones</a:t>
            </a:r>
          </a:p>
          <a:p>
            <a:pPr lvl="1"/>
            <a:r>
              <a:rPr lang="es-ES_tradnl" sz="1600" dirty="0" smtClean="0"/>
              <a:t>Concrete su investigación: defina su área de interés en términos geográficos, temporales y sectoriales</a:t>
            </a:r>
          </a:p>
          <a:p>
            <a:pPr lvl="1">
              <a:buFont typeface="Wingdings" pitchFamily="2" charset="2"/>
              <a:buNone/>
            </a:pPr>
            <a:r>
              <a:rPr lang="es-ES_tradnl" sz="1600" u="sng" dirty="0" smtClean="0"/>
              <a:t>Paso 2: Verifique la fuentes adecuadas</a:t>
            </a:r>
          </a:p>
          <a:p>
            <a:pPr lvl="1"/>
            <a:r>
              <a:rPr lang="es-ES_tradnl" sz="1600" dirty="0" smtClean="0"/>
              <a:t>Revise la literatura y las bases de datos para obtener una buena visión general.</a:t>
            </a:r>
          </a:p>
          <a:p>
            <a:pPr lvl="1"/>
            <a:r>
              <a:rPr lang="es-ES_tradnl" sz="1600" dirty="0" smtClean="0"/>
              <a:t>Consulte a expertos en temas específicos</a:t>
            </a:r>
          </a:p>
          <a:p>
            <a:pPr lvl="1">
              <a:buFont typeface="Wingdings" pitchFamily="2" charset="2"/>
              <a:buNone/>
            </a:pPr>
            <a:r>
              <a:rPr lang="es-ES_tradnl" sz="1600" u="sng" dirty="0" smtClean="0"/>
              <a:t>Paso 3: Elaborar conclusiones</a:t>
            </a:r>
          </a:p>
          <a:p>
            <a:pPr lvl="1"/>
            <a:r>
              <a:rPr lang="es-ES_tradnl" sz="1600" dirty="0" smtClean="0"/>
              <a:t>Comprensibles</a:t>
            </a:r>
          </a:p>
          <a:p>
            <a:pPr lvl="1"/>
            <a:r>
              <a:rPr lang="es-ES_tradnl" sz="1600" dirty="0" smtClean="0"/>
              <a:t>Transparentes</a:t>
            </a:r>
          </a:p>
          <a:p>
            <a:pPr lvl="1"/>
            <a:r>
              <a:rPr lang="es-ES_tradnl" sz="1600" dirty="0" smtClean="0"/>
              <a:t>Estructuradas</a:t>
            </a:r>
          </a:p>
          <a:p>
            <a:pPr lvl="1"/>
            <a:r>
              <a:rPr lang="es-ES_tradnl" sz="1600" dirty="0" smtClean="0"/>
              <a:t>KISS (</a:t>
            </a:r>
            <a:r>
              <a:rPr lang="es-ES_tradnl" sz="1600" dirty="0" err="1" smtClean="0">
                <a:latin typeface="Arial" charset="0"/>
              </a:rPr>
              <a:t>keep</a:t>
            </a:r>
            <a:r>
              <a:rPr lang="es-ES_tradnl" sz="1600" dirty="0" smtClean="0">
                <a:latin typeface="Arial" charset="0"/>
              </a:rPr>
              <a:t> </a:t>
            </a:r>
            <a:r>
              <a:rPr lang="es-ES_tradnl" sz="1600" dirty="0" err="1" smtClean="0">
                <a:latin typeface="Arial" charset="0"/>
              </a:rPr>
              <a:t>it</a:t>
            </a:r>
            <a:r>
              <a:rPr lang="es-ES_tradnl" sz="1600" dirty="0" smtClean="0">
                <a:latin typeface="Arial" charset="0"/>
              </a:rPr>
              <a:t> short and simple, “manténgalo conciso y simple”)</a:t>
            </a:r>
            <a:endParaRPr lang="es-ES_tradnl" sz="1600" dirty="0" smtClean="0"/>
          </a:p>
        </p:txBody>
      </p:sp>
      <p:sp>
        <p:nvSpPr>
          <p:cNvPr id="4" name="Rectangle 2"/>
          <p:cNvSpPr>
            <a:spLocks noChangeArrowheads="1"/>
          </p:cNvSpPr>
          <p:nvPr/>
        </p:nvSpPr>
        <p:spPr bwMode="auto">
          <a:xfrm rot="16200000">
            <a:off x="6616700" y="4113213"/>
            <a:ext cx="4427537" cy="230188"/>
          </a:xfrm>
          <a:prstGeom prst="rect">
            <a:avLst/>
          </a:prstGeom>
          <a:noFill/>
          <a:ln w="9525">
            <a:noFill/>
            <a:miter lim="800000"/>
            <a:headEnd/>
            <a:tailEnd/>
          </a:ln>
          <a:effectLst/>
        </p:spPr>
        <p:txBody>
          <a:bodyPr anchor="ctr">
            <a:spAutoFit/>
          </a:bodyPr>
          <a:lstStyle/>
          <a:p>
            <a:pPr algn="r" eaLnBrk="0" hangingPunct="0">
              <a:defRPr/>
            </a:pPr>
            <a:r>
              <a:rPr lang="es-ES_tradnl" sz="900" i="1" dirty="0" smtClean="0">
                <a:solidFill>
                  <a:schemeClr val="bg1">
                    <a:lumMod val="50000"/>
                  </a:schemeClr>
                </a:solidFill>
                <a:latin typeface="+mj-lt"/>
              </a:rPr>
              <a:t>Fuente: GIZ 2009: información Climática de adaptación eficaz; adaptado.</a:t>
            </a:r>
            <a:endParaRPr lang="es-ES_tradnl" sz="900" i="1" dirty="0">
              <a:solidFill>
                <a:schemeClr val="bg1">
                  <a:lumMod val="50000"/>
                </a:schemeClr>
              </a:solidFill>
              <a:latin typeface="+mj-lt"/>
            </a:endParaRPr>
          </a:p>
        </p:txBody>
      </p:sp>
      <p:sp>
        <p:nvSpPr>
          <p:cNvPr id="5" name="TextBox 4"/>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6</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1068388"/>
            <a:ext cx="8178800" cy="741362"/>
          </a:xfrm>
          <a:solidFill>
            <a:schemeClr val="bg1"/>
          </a:solidFill>
        </p:spPr>
        <p:txBody>
          <a:bodyPr/>
          <a:lstStyle/>
          <a:p>
            <a:r>
              <a:rPr lang="es-ES_tradnl" dirty="0" smtClean="0"/>
              <a:t>Ejemplo de las fuentes de información y herramientas</a:t>
            </a:r>
            <a:br>
              <a:rPr lang="es-ES_tradnl" dirty="0" smtClean="0"/>
            </a:br>
            <a:r>
              <a:rPr lang="es-ES_tradnl" dirty="0" err="1" smtClean="0"/>
              <a:t>www.climateplanning.org</a:t>
            </a:r>
            <a:endParaRPr lang="es-ES_tradnl" dirty="0" smtClean="0"/>
          </a:p>
        </p:txBody>
      </p:sp>
      <p:pic>
        <p:nvPicPr>
          <p:cNvPr id="9219" name="Inhaltsplatzhalter 4" descr="climateplanning_dashboard.jpg"/>
          <p:cNvPicPr>
            <a:picLocks noGrp="1" noChangeAspect="1"/>
          </p:cNvPicPr>
          <p:nvPr>
            <p:ph idx="1"/>
          </p:nvPr>
        </p:nvPicPr>
        <p:blipFill>
          <a:blip r:embed="rId3" cstate="print"/>
          <a:srcRect/>
          <a:stretch>
            <a:fillRect/>
          </a:stretch>
        </p:blipFill>
        <p:spPr>
          <a:xfrm>
            <a:off x="1393825" y="1809750"/>
            <a:ext cx="6450013" cy="4806950"/>
          </a:xfrm>
        </p:spPr>
      </p:pic>
      <p:sp>
        <p:nvSpPr>
          <p:cNvPr id="6" name="Rectangle 2"/>
          <p:cNvSpPr>
            <a:spLocks noChangeArrowheads="1"/>
          </p:cNvSpPr>
          <p:nvPr/>
        </p:nvSpPr>
        <p:spPr bwMode="auto">
          <a:xfrm rot="16200000">
            <a:off x="6616700" y="4113213"/>
            <a:ext cx="4427537" cy="230188"/>
          </a:xfrm>
          <a:prstGeom prst="rect">
            <a:avLst/>
          </a:prstGeom>
          <a:noFill/>
          <a:ln w="9525">
            <a:noFill/>
            <a:miter lim="800000"/>
            <a:headEnd/>
            <a:tailEnd/>
          </a:ln>
          <a:effectLst/>
        </p:spPr>
        <p:txBody>
          <a:bodyPr anchor="ctr">
            <a:spAutoFit/>
          </a:bodyPr>
          <a:lstStyle/>
          <a:p>
            <a:pPr algn="r" eaLnBrk="0" hangingPunct="0">
              <a:defRPr/>
            </a:pPr>
            <a:r>
              <a:rPr lang="en-GB" sz="900" i="1" dirty="0">
                <a:solidFill>
                  <a:schemeClr val="bg1">
                    <a:lumMod val="50000"/>
                  </a:schemeClr>
                </a:solidFill>
                <a:latin typeface="+mj-lt"/>
                <a:hlinkClick r:id="rId4"/>
              </a:rPr>
              <a:t>http://www.climateplanning.org/userguide</a:t>
            </a:r>
            <a:r>
              <a:rPr lang="en-GB" sz="900" i="1" dirty="0">
                <a:solidFill>
                  <a:schemeClr val="bg1">
                    <a:lumMod val="50000"/>
                  </a:schemeClr>
                </a:solidFill>
                <a:latin typeface="+mj-lt"/>
              </a:rPr>
              <a:t> </a:t>
            </a:r>
          </a:p>
        </p:txBody>
      </p:sp>
      <p:grpSp>
        <p:nvGrpSpPr>
          <p:cNvPr id="2" name="Gruppieren 13"/>
          <p:cNvGrpSpPr>
            <a:grpSpLocks/>
          </p:cNvGrpSpPr>
          <p:nvPr/>
        </p:nvGrpSpPr>
        <p:grpSpPr bwMode="auto">
          <a:xfrm>
            <a:off x="1" y="2014538"/>
            <a:ext cx="2776616" cy="1763711"/>
            <a:chOff x="0" y="2014538"/>
            <a:chExt cx="3184402" cy="1763831"/>
          </a:xfrm>
          <a:solidFill>
            <a:schemeClr val="bg2">
              <a:lumMod val="50000"/>
            </a:schemeClr>
          </a:solidFill>
        </p:grpSpPr>
        <p:sp>
          <p:nvSpPr>
            <p:cNvPr id="7" name="Textfeld 6"/>
            <p:cNvSpPr txBox="1"/>
            <p:nvPr/>
          </p:nvSpPr>
          <p:spPr>
            <a:xfrm>
              <a:off x="0" y="2014538"/>
              <a:ext cx="2898474" cy="903761"/>
            </a:xfrm>
            <a:prstGeom prst="rect">
              <a:avLst/>
            </a:prstGeom>
            <a:grpFill/>
          </p:spPr>
          <p:txBody>
            <a:bodyPr lIns="36000" tIns="36000" rIns="36000" bIns="36000">
              <a:spAutoFit/>
            </a:bodyPr>
            <a:lstStyle/>
            <a:p>
              <a:pPr>
                <a:defRPr/>
              </a:pPr>
              <a:r>
                <a:rPr lang="de-DE" sz="1800" dirty="0" smtClean="0">
                  <a:solidFill>
                    <a:schemeClr val="bg1"/>
                  </a:solidFill>
                </a:rPr>
                <a:t>Su área de enfoque: </a:t>
              </a:r>
            </a:p>
            <a:p>
              <a:pPr>
                <a:defRPr/>
              </a:pPr>
              <a:r>
                <a:rPr lang="de-DE" sz="1800" dirty="0" smtClean="0">
                  <a:solidFill>
                    <a:schemeClr val="bg1"/>
                  </a:solidFill>
                </a:rPr>
                <a:t>¿mitigación o adaptación?</a:t>
              </a:r>
              <a:endParaRPr lang="de-DE" sz="1800" dirty="0">
                <a:solidFill>
                  <a:schemeClr val="bg1"/>
                </a:solidFill>
              </a:endParaRPr>
            </a:p>
          </p:txBody>
        </p:sp>
        <p:cxnSp>
          <p:nvCxnSpPr>
            <p:cNvPr id="9233" name="Gerade Verbindung 8"/>
            <p:cNvCxnSpPr>
              <a:cxnSpLocks noChangeShapeType="1"/>
            </p:cNvCxnSpPr>
            <p:nvPr/>
          </p:nvCxnSpPr>
          <p:spPr bwMode="auto">
            <a:xfrm rot="16200000" flipH="1">
              <a:off x="1395641" y="3175805"/>
              <a:ext cx="860070" cy="345057"/>
            </a:xfrm>
            <a:prstGeom prst="line">
              <a:avLst/>
            </a:prstGeom>
            <a:grpFill/>
            <a:ln w="38100" algn="ctr">
              <a:solidFill>
                <a:schemeClr val="bg2">
                  <a:lumMod val="50000"/>
                </a:schemeClr>
              </a:solidFill>
              <a:round/>
              <a:headEnd/>
              <a:tailEnd/>
            </a:ln>
          </p:spPr>
        </p:cxnSp>
        <p:cxnSp>
          <p:nvCxnSpPr>
            <p:cNvPr id="9234" name="Gerade Verbindung 10"/>
            <p:cNvCxnSpPr>
              <a:cxnSpLocks noChangeShapeType="1"/>
            </p:cNvCxnSpPr>
            <p:nvPr/>
          </p:nvCxnSpPr>
          <p:spPr bwMode="auto">
            <a:xfrm rot="16200000" flipH="1">
              <a:off x="2059941" y="2615326"/>
              <a:ext cx="834190" cy="1414732"/>
            </a:xfrm>
            <a:prstGeom prst="line">
              <a:avLst/>
            </a:prstGeom>
            <a:grpFill/>
            <a:ln w="38100" algn="ctr">
              <a:solidFill>
                <a:schemeClr val="bg2">
                  <a:lumMod val="50000"/>
                </a:schemeClr>
              </a:solidFill>
              <a:round/>
              <a:headEnd/>
              <a:tailEnd/>
            </a:ln>
          </p:spPr>
        </p:cxnSp>
      </p:grpSp>
      <p:grpSp>
        <p:nvGrpSpPr>
          <p:cNvPr id="3" name="Gruppieren 20"/>
          <p:cNvGrpSpPr>
            <a:grpSpLocks/>
          </p:cNvGrpSpPr>
          <p:nvPr/>
        </p:nvGrpSpPr>
        <p:grpSpPr bwMode="auto">
          <a:xfrm>
            <a:off x="2765425" y="2014538"/>
            <a:ext cx="2898775" cy="2384426"/>
            <a:chOff x="0" y="2014538"/>
            <a:chExt cx="2898474" cy="2384935"/>
          </a:xfrm>
          <a:solidFill>
            <a:schemeClr val="bg2">
              <a:lumMod val="50000"/>
            </a:schemeClr>
          </a:solidFill>
        </p:grpSpPr>
        <p:sp>
          <p:nvSpPr>
            <p:cNvPr id="22" name="Textfeld 21"/>
            <p:cNvSpPr txBox="1"/>
            <p:nvPr/>
          </p:nvSpPr>
          <p:spPr>
            <a:xfrm>
              <a:off x="0" y="2014538"/>
              <a:ext cx="2898474" cy="626835"/>
            </a:xfrm>
            <a:prstGeom prst="rect">
              <a:avLst/>
            </a:prstGeom>
            <a:grpFill/>
          </p:spPr>
          <p:txBody>
            <a:bodyPr lIns="36000" tIns="36000" rIns="36000" bIns="36000">
              <a:spAutoFit/>
            </a:bodyPr>
            <a:lstStyle/>
            <a:p>
              <a:pPr>
                <a:defRPr/>
              </a:pPr>
              <a:r>
                <a:rPr lang="de-DE" sz="1800" dirty="0" smtClean="0">
                  <a:solidFill>
                    <a:schemeClr val="bg1"/>
                  </a:solidFill>
                </a:rPr>
                <a:t>¿Qué etapa de trabajo en el ciclo de políticas?</a:t>
              </a:r>
              <a:endParaRPr lang="de-DE" sz="1800" dirty="0">
                <a:solidFill>
                  <a:schemeClr val="bg1"/>
                </a:solidFill>
              </a:endParaRPr>
            </a:p>
          </p:txBody>
        </p:sp>
        <p:cxnSp>
          <p:nvCxnSpPr>
            <p:cNvPr id="9231" name="Gerade Verbindung 22"/>
            <p:cNvCxnSpPr>
              <a:cxnSpLocks noChangeShapeType="1"/>
            </p:cNvCxnSpPr>
            <p:nvPr/>
          </p:nvCxnSpPr>
          <p:spPr bwMode="auto">
            <a:xfrm rot="5400000">
              <a:off x="521773" y="3345021"/>
              <a:ext cx="1758099" cy="350805"/>
            </a:xfrm>
            <a:prstGeom prst="line">
              <a:avLst/>
            </a:prstGeom>
            <a:grpFill/>
            <a:ln w="38100" algn="ctr">
              <a:solidFill>
                <a:schemeClr val="bg2">
                  <a:lumMod val="50000"/>
                </a:schemeClr>
              </a:solidFill>
              <a:round/>
              <a:headEnd/>
              <a:tailEnd/>
            </a:ln>
          </p:spPr>
        </p:cxnSp>
      </p:grpSp>
      <p:grpSp>
        <p:nvGrpSpPr>
          <p:cNvPr id="5" name="Gruppieren 35"/>
          <p:cNvGrpSpPr>
            <a:grpSpLocks/>
          </p:cNvGrpSpPr>
          <p:nvPr/>
        </p:nvGrpSpPr>
        <p:grpSpPr bwMode="auto">
          <a:xfrm>
            <a:off x="5167323" y="2014538"/>
            <a:ext cx="3590916" cy="2522538"/>
            <a:chOff x="5167233" y="2014538"/>
            <a:chExt cx="3591453" cy="2522957"/>
          </a:xfrm>
          <a:solidFill>
            <a:schemeClr val="bg2">
              <a:lumMod val="50000"/>
            </a:schemeClr>
          </a:solidFill>
        </p:grpSpPr>
        <p:grpSp>
          <p:nvGrpSpPr>
            <p:cNvPr id="9225" name="Gruppieren 25"/>
            <p:cNvGrpSpPr>
              <a:grpSpLocks/>
            </p:cNvGrpSpPr>
            <p:nvPr/>
          </p:nvGrpSpPr>
          <p:grpSpPr bwMode="auto">
            <a:xfrm>
              <a:off x="5167233" y="2014538"/>
              <a:ext cx="3591453" cy="2522957"/>
              <a:chOff x="-692978" y="2014538"/>
              <a:chExt cx="3591453" cy="2522957"/>
            </a:xfrm>
            <a:grpFill/>
          </p:grpSpPr>
          <p:sp>
            <p:nvSpPr>
              <p:cNvPr id="27" name="Textfeld 26"/>
              <p:cNvSpPr txBox="1"/>
              <p:nvPr/>
            </p:nvSpPr>
            <p:spPr>
              <a:xfrm>
                <a:off x="-183324" y="2014538"/>
                <a:ext cx="3081799" cy="596022"/>
              </a:xfrm>
              <a:prstGeom prst="rect">
                <a:avLst/>
              </a:prstGeom>
              <a:grpFill/>
            </p:spPr>
            <p:txBody>
              <a:bodyPr wrap="square" lIns="36000" tIns="36000" rIns="36000" bIns="36000">
                <a:spAutoFit/>
              </a:bodyPr>
              <a:lstStyle/>
              <a:p>
                <a:pPr>
                  <a:defRPr/>
                </a:pPr>
                <a:r>
                  <a:rPr lang="de-DE" sz="1700" dirty="0" smtClean="0">
                    <a:solidFill>
                      <a:schemeClr val="bg1"/>
                    </a:solidFill>
                  </a:rPr>
                  <a:t>¿Qué tipo de herramienta para el tipo de información?</a:t>
                </a:r>
                <a:endParaRPr lang="de-DE" sz="1700" dirty="0">
                  <a:solidFill>
                    <a:schemeClr val="bg1"/>
                  </a:solidFill>
                </a:endParaRPr>
              </a:p>
            </p:txBody>
          </p:sp>
          <p:cxnSp>
            <p:nvCxnSpPr>
              <p:cNvPr id="9229" name="Gerade Verbindung 27"/>
              <p:cNvCxnSpPr>
                <a:cxnSpLocks noChangeShapeType="1"/>
                <a:stCxn id="27" idx="2"/>
              </p:cNvCxnSpPr>
              <p:nvPr/>
            </p:nvCxnSpPr>
            <p:spPr bwMode="auto">
              <a:xfrm rot="5400000">
                <a:off x="-631168" y="2548751"/>
                <a:ext cx="1926934" cy="2050554"/>
              </a:xfrm>
              <a:prstGeom prst="line">
                <a:avLst/>
              </a:prstGeom>
              <a:grpFill/>
              <a:ln w="38100" algn="ctr">
                <a:solidFill>
                  <a:srgbClr val="E25B1E"/>
                </a:solidFill>
                <a:round/>
                <a:headEnd/>
                <a:tailEnd/>
              </a:ln>
            </p:spPr>
          </p:cxnSp>
        </p:grpSp>
        <p:cxnSp>
          <p:nvCxnSpPr>
            <p:cNvPr id="9226" name="Gerade Verbindung 29"/>
            <p:cNvCxnSpPr>
              <a:cxnSpLocks noChangeShapeType="1"/>
              <a:stCxn id="27" idx="2"/>
            </p:cNvCxnSpPr>
            <p:nvPr/>
          </p:nvCxnSpPr>
          <p:spPr bwMode="auto">
            <a:xfrm rot="5400000">
              <a:off x="5656050" y="2130369"/>
              <a:ext cx="1081546" cy="2041928"/>
            </a:xfrm>
            <a:prstGeom prst="line">
              <a:avLst/>
            </a:prstGeom>
            <a:grpFill/>
            <a:ln w="38100" algn="ctr">
              <a:solidFill>
                <a:srgbClr val="00B0F0"/>
              </a:solidFill>
              <a:round/>
              <a:headEnd/>
              <a:tailEnd/>
            </a:ln>
          </p:spPr>
        </p:cxnSp>
        <p:cxnSp>
          <p:nvCxnSpPr>
            <p:cNvPr id="9227" name="Gerade Verbindung 30"/>
            <p:cNvCxnSpPr>
              <a:cxnSpLocks noChangeShapeType="1"/>
              <a:stCxn id="27" idx="2"/>
            </p:cNvCxnSpPr>
            <p:nvPr/>
          </p:nvCxnSpPr>
          <p:spPr bwMode="auto">
            <a:xfrm rot="5400000">
              <a:off x="5418822" y="2376219"/>
              <a:ext cx="1564624" cy="2033306"/>
            </a:xfrm>
            <a:prstGeom prst="line">
              <a:avLst/>
            </a:prstGeom>
            <a:grpFill/>
            <a:ln w="38100" algn="ctr">
              <a:solidFill>
                <a:srgbClr val="FFC000"/>
              </a:solidFill>
              <a:round/>
              <a:headEnd/>
              <a:tailEnd/>
            </a:ln>
          </p:spPr>
        </p:cxnSp>
      </p:grpSp>
      <p:sp>
        <p:nvSpPr>
          <p:cNvPr id="18" name="TextBox 17"/>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7</a:t>
            </a:r>
            <a:endParaRPr lang="es-ES_tradnl" sz="1150"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898"/>
          <a:stretch/>
        </p:blipFill>
        <p:spPr bwMode="auto">
          <a:xfrm>
            <a:off x="304799" y="1903626"/>
            <a:ext cx="8007927" cy="4778007"/>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p:spPr>
      </p:pic>
      <p:sp>
        <p:nvSpPr>
          <p:cNvPr id="10242" name="Titel 1"/>
          <p:cNvSpPr>
            <a:spLocks noGrp="1"/>
          </p:cNvSpPr>
          <p:nvPr>
            <p:ph type="title"/>
          </p:nvPr>
        </p:nvSpPr>
        <p:spPr>
          <a:noFill/>
        </p:spPr>
        <p:txBody>
          <a:bodyPr/>
          <a:lstStyle/>
          <a:p>
            <a:pPr>
              <a:defRPr/>
            </a:pPr>
            <a:r>
              <a:rPr lang="de-DE" dirty="0" smtClean="0"/>
              <a:t>Ejemplo ci:grasp</a:t>
            </a:r>
            <a:br>
              <a:rPr lang="de-DE" dirty="0" smtClean="0"/>
            </a:br>
            <a:r>
              <a:rPr lang="de-DE" dirty="0" smtClean="0"/>
              <a:t> </a:t>
            </a:r>
          </a:p>
        </p:txBody>
      </p:sp>
      <p:sp>
        <p:nvSpPr>
          <p:cNvPr id="6" name="Rectangle 7"/>
          <p:cNvSpPr txBox="1">
            <a:spLocks noChangeArrowheads="1"/>
          </p:cNvSpPr>
          <p:nvPr/>
        </p:nvSpPr>
        <p:spPr bwMode="auto">
          <a:xfrm>
            <a:off x="467190" y="1519425"/>
            <a:ext cx="8540333" cy="6096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spcBef>
                <a:spcPct val="20000"/>
              </a:spcBef>
              <a:buClr>
                <a:srgbClr val="C80F0F"/>
              </a:buClr>
              <a:defRPr/>
            </a:pPr>
            <a:r>
              <a:rPr lang="es-ES_tradnl" sz="1800" dirty="0" smtClean="0">
                <a:solidFill>
                  <a:srgbClr val="669900"/>
                </a:solidFill>
                <a:latin typeface="+mj-lt"/>
                <a:ea typeface="+mj-ea"/>
                <a:cs typeface="+mj-cs"/>
              </a:rPr>
              <a:t>Impacto Climático: Plataforma de Apoyo a la Adaptación Global y Regional</a:t>
            </a:r>
            <a:endParaRPr lang="es-ES_tradnl" sz="1800" dirty="0">
              <a:solidFill>
                <a:srgbClr val="669900"/>
              </a:solidFill>
              <a:latin typeface="+mj-lt"/>
              <a:ea typeface="+mj-ea"/>
              <a:cs typeface="+mj-cs"/>
            </a:endParaRPr>
          </a:p>
        </p:txBody>
      </p:sp>
      <p:sp>
        <p:nvSpPr>
          <p:cNvPr id="7" name="TextBox 6"/>
          <p:cNvSpPr txBox="1"/>
          <p:nvPr/>
        </p:nvSpPr>
        <p:spPr>
          <a:xfrm>
            <a:off x="0" y="6620937"/>
            <a:ext cx="9144000" cy="269304"/>
          </a:xfrm>
          <a:prstGeom prst="rect">
            <a:avLst/>
          </a:prstGeom>
          <a:solidFill>
            <a:schemeClr val="bg2">
              <a:lumMod val="75000"/>
            </a:schemeClr>
          </a:solidFill>
        </p:spPr>
        <p:txBody>
          <a:bodyPr wrap="square" rtlCol="0">
            <a:spAutoFit/>
          </a:bodyPr>
          <a:lstStyle/>
          <a:p>
            <a:pPr algn="r"/>
            <a:r>
              <a:rPr lang="es-ES_tradnl" sz="1150" b="0" dirty="0" smtClean="0">
                <a:solidFill>
                  <a:schemeClr val="bg1"/>
                </a:solidFill>
              </a:rPr>
              <a:t>Página 8</a:t>
            </a:r>
            <a:endParaRPr lang="es-ES_tradnl" sz="1150" b="0" dirty="0">
              <a:solidFill>
                <a:schemeClr val="bg1"/>
              </a:solidFill>
            </a:endParaRPr>
          </a:p>
        </p:txBody>
      </p:sp>
      <p:grpSp>
        <p:nvGrpSpPr>
          <p:cNvPr id="23" name="Group 22"/>
          <p:cNvGrpSpPr/>
          <p:nvPr/>
        </p:nvGrpSpPr>
        <p:grpSpPr>
          <a:xfrm>
            <a:off x="304799" y="3210868"/>
            <a:ext cx="6757983" cy="2577296"/>
            <a:chOff x="304799" y="3274368"/>
            <a:chExt cx="6757983" cy="2577296"/>
          </a:xfrm>
        </p:grpSpPr>
        <p:sp>
          <p:nvSpPr>
            <p:cNvPr id="29" name="TextBox 28"/>
            <p:cNvSpPr txBox="1"/>
            <p:nvPr/>
          </p:nvSpPr>
          <p:spPr>
            <a:xfrm>
              <a:off x="304799" y="3274368"/>
              <a:ext cx="2462151" cy="307777"/>
            </a:xfrm>
            <a:prstGeom prst="rect">
              <a:avLst/>
            </a:prstGeom>
            <a:solidFill>
              <a:schemeClr val="bg1"/>
            </a:solidFill>
          </p:spPr>
          <p:txBody>
            <a:bodyPr wrap="square" rtlCol="0">
              <a:spAutoFit/>
            </a:bodyPr>
            <a:lstStyle/>
            <a:p>
              <a:r>
                <a:rPr lang="es-ES_tradnl" sz="1400" dirty="0" smtClean="0">
                  <a:solidFill>
                    <a:schemeClr val="bg1">
                      <a:lumMod val="50000"/>
                    </a:schemeClr>
                  </a:solidFill>
                </a:rPr>
                <a:t>Bienvenidos a ci:grasp 2.0</a:t>
              </a:r>
              <a:endParaRPr lang="es-ES_tradnl" sz="1400" dirty="0">
                <a:solidFill>
                  <a:schemeClr val="bg1">
                    <a:lumMod val="50000"/>
                  </a:schemeClr>
                </a:solidFill>
              </a:endParaRPr>
            </a:p>
          </p:txBody>
        </p:sp>
        <p:sp>
          <p:nvSpPr>
            <p:cNvPr id="30" name="TextBox 29"/>
            <p:cNvSpPr txBox="1"/>
            <p:nvPr/>
          </p:nvSpPr>
          <p:spPr>
            <a:xfrm>
              <a:off x="342900" y="3685401"/>
              <a:ext cx="1665164" cy="276999"/>
            </a:xfrm>
            <a:prstGeom prst="rect">
              <a:avLst/>
            </a:prstGeom>
            <a:solidFill>
              <a:schemeClr val="bg1"/>
            </a:solidFill>
          </p:spPr>
          <p:txBody>
            <a:bodyPr wrap="none" rtlCol="0">
              <a:spAutoFit/>
            </a:bodyPr>
            <a:lstStyle/>
            <a:p>
              <a:r>
                <a:rPr lang="es-ES_tradnl" sz="1200" dirty="0" smtClean="0">
                  <a:solidFill>
                    <a:srgbClr val="595959"/>
                  </a:solidFill>
                </a:rPr>
                <a:t>acerca de este proyecto</a:t>
              </a:r>
              <a:endParaRPr lang="es-ES_tradnl" sz="1200" dirty="0">
                <a:solidFill>
                  <a:srgbClr val="595959"/>
                </a:solidFill>
              </a:endParaRPr>
            </a:p>
          </p:txBody>
        </p:sp>
        <p:sp>
          <p:nvSpPr>
            <p:cNvPr id="31" name="TextBox 30"/>
            <p:cNvSpPr txBox="1"/>
            <p:nvPr/>
          </p:nvSpPr>
          <p:spPr>
            <a:xfrm>
              <a:off x="6236915" y="3972422"/>
              <a:ext cx="825867" cy="215444"/>
            </a:xfrm>
            <a:prstGeom prst="rect">
              <a:avLst/>
            </a:prstGeom>
            <a:solidFill>
              <a:schemeClr val="bg1"/>
            </a:solidFill>
          </p:spPr>
          <p:txBody>
            <a:bodyPr wrap="none" rtlCol="0">
              <a:spAutoFit/>
            </a:bodyPr>
            <a:lstStyle/>
            <a:p>
              <a:r>
                <a:rPr lang="es-ES_tradnl" sz="800" dirty="0" smtClean="0">
                  <a:solidFill>
                    <a:schemeClr val="tx1">
                      <a:lumMod val="65000"/>
                      <a:lumOff val="35000"/>
                    </a:schemeClr>
                  </a:solidFill>
                </a:rPr>
                <a:t>Un proyecto de</a:t>
              </a:r>
              <a:endParaRPr lang="es-ES_tradnl" sz="800" dirty="0">
                <a:solidFill>
                  <a:schemeClr val="tx1">
                    <a:lumMod val="65000"/>
                    <a:lumOff val="35000"/>
                  </a:schemeClr>
                </a:solidFill>
              </a:endParaRPr>
            </a:p>
          </p:txBody>
        </p:sp>
        <p:sp>
          <p:nvSpPr>
            <p:cNvPr id="32" name="TextBox 31"/>
            <p:cNvSpPr txBox="1"/>
            <p:nvPr/>
          </p:nvSpPr>
          <p:spPr>
            <a:xfrm>
              <a:off x="5361984" y="3595749"/>
              <a:ext cx="874931" cy="307777"/>
            </a:xfrm>
            <a:prstGeom prst="rect">
              <a:avLst/>
            </a:prstGeom>
            <a:solidFill>
              <a:schemeClr val="bg1"/>
            </a:solidFill>
          </p:spPr>
          <p:txBody>
            <a:bodyPr wrap="square" rtlCol="0">
              <a:spAutoFit/>
            </a:bodyPr>
            <a:lstStyle/>
            <a:p>
              <a:r>
                <a:rPr lang="es-ES_tradnl" sz="1400" b="1" dirty="0" smtClean="0">
                  <a:solidFill>
                    <a:srgbClr val="595959"/>
                  </a:solidFill>
                </a:rPr>
                <a:t>socios</a:t>
              </a:r>
              <a:endParaRPr lang="es-ES_tradnl" sz="1400" b="1" dirty="0">
                <a:solidFill>
                  <a:srgbClr val="595959"/>
                </a:solidFill>
              </a:endParaRPr>
            </a:p>
          </p:txBody>
        </p:sp>
        <p:sp>
          <p:nvSpPr>
            <p:cNvPr id="33" name="TextBox 32"/>
            <p:cNvSpPr txBox="1"/>
            <p:nvPr/>
          </p:nvSpPr>
          <p:spPr>
            <a:xfrm>
              <a:off x="1689904" y="3943449"/>
              <a:ext cx="4126036" cy="1908215"/>
            </a:xfrm>
            <a:prstGeom prst="rect">
              <a:avLst/>
            </a:prstGeom>
            <a:solidFill>
              <a:schemeClr val="bg1"/>
            </a:solidFill>
          </p:spPr>
          <p:txBody>
            <a:bodyPr wrap="square" rtlCol="0">
              <a:spAutoFit/>
            </a:bodyPr>
            <a:lstStyle/>
            <a:p>
              <a:r>
                <a:rPr lang="es-ES_tradnl" sz="1000" b="0" dirty="0" smtClean="0">
                  <a:solidFill>
                    <a:schemeClr val="tx1">
                      <a:lumMod val="50000"/>
                      <a:lumOff val="50000"/>
                    </a:schemeClr>
                  </a:solidFill>
                </a:rPr>
                <a:t>El impacto climático: la Plataforma de Apoyo a la adaptación Global y Regional (</a:t>
              </a:r>
              <a:r>
                <a:rPr lang="es-ES_tradnl" sz="1000" b="0" dirty="0" err="1" smtClean="0">
                  <a:solidFill>
                    <a:schemeClr val="tx1">
                      <a:lumMod val="50000"/>
                      <a:lumOff val="50000"/>
                    </a:schemeClr>
                  </a:solidFill>
                </a:rPr>
                <a:t>ci:grasp</a:t>
              </a:r>
              <a:r>
                <a:rPr lang="es-ES_tradnl" sz="1000" b="0" dirty="0" smtClean="0">
                  <a:solidFill>
                    <a:schemeClr val="tx1">
                      <a:lumMod val="50000"/>
                      <a:lumOff val="50000"/>
                    </a:schemeClr>
                  </a:solidFill>
                </a:rPr>
                <a:t>) es un servicio en línea basado en información climática. Su objetivo es apoyar a las personas a tomar decisiones en los países en desarrollo para que puedan priorizar sus necesidades de adaptación, para que puedan planificar y aplicar las medidas de adaptación </a:t>
              </a:r>
              <a:r>
                <a:rPr lang="es-ES_tradnl" sz="1000" b="0" dirty="0" smtClean="0">
                  <a:solidFill>
                    <a:srgbClr val="7F7F7F"/>
                  </a:solidFill>
                </a:rPr>
                <a:t>apropiadas.  </a:t>
              </a:r>
              <a:r>
                <a:rPr lang="es-ES_tradnl" sz="1000" b="0" u="sng" dirty="0" smtClean="0">
                  <a:solidFill>
                    <a:srgbClr val="F79646"/>
                  </a:solidFill>
                </a:rPr>
                <a:t>Leer más</a:t>
              </a:r>
            </a:p>
            <a:p>
              <a:endParaRPr lang="es-ES_tradnl" sz="1000" b="0" u="sng" dirty="0" smtClean="0">
                <a:solidFill>
                  <a:schemeClr val="accent6"/>
                </a:solidFill>
              </a:endParaRPr>
            </a:p>
            <a:p>
              <a:r>
                <a:rPr lang="es-ES_tradnl" sz="1000" b="0" dirty="0" err="1" smtClean="0">
                  <a:solidFill>
                    <a:srgbClr val="7F7F7F"/>
                  </a:solidFill>
                </a:rPr>
                <a:t>ci:grasp</a:t>
              </a:r>
              <a:r>
                <a:rPr lang="es-ES_tradnl" sz="1000" b="0" dirty="0" smtClean="0">
                  <a:solidFill>
                    <a:srgbClr val="7F7F7F"/>
                  </a:solidFill>
                </a:rPr>
                <a:t> está estructurado basado en las </a:t>
              </a:r>
              <a:r>
                <a:rPr lang="es-ES_tradnl" sz="1000" b="0" u="sng" dirty="0" smtClean="0">
                  <a:solidFill>
                    <a:srgbClr val="F79646"/>
                  </a:solidFill>
                </a:rPr>
                <a:t>cadenas de impacto</a:t>
              </a:r>
              <a:r>
                <a:rPr lang="es-ES_tradnl" sz="1000" b="0" dirty="0" smtClean="0">
                  <a:solidFill>
                    <a:srgbClr val="7F7F7F"/>
                  </a:solidFill>
                </a:rPr>
                <a:t>, las cuales evidencian cómo un determinado estímulo climático se propaga a través de un sistema de interés mediante los impactos directos e indirectos que conllevan. </a:t>
              </a:r>
              <a:r>
                <a:rPr lang="es-ES_tradnl" sz="1000" b="0" u="sng" dirty="0" smtClean="0">
                  <a:solidFill>
                    <a:srgbClr val="F79646"/>
                  </a:solidFill>
                </a:rPr>
                <a:t>Aprenda más</a:t>
              </a:r>
            </a:p>
            <a:p>
              <a:endParaRPr lang="es-ES_tradnl" sz="800" b="0" dirty="0"/>
            </a:p>
          </p:txBody>
        </p:sp>
      </p:grpSp>
      <p:sp>
        <p:nvSpPr>
          <p:cNvPr id="2" name="Textfeld 1"/>
          <p:cNvSpPr txBox="1"/>
          <p:nvPr/>
        </p:nvSpPr>
        <p:spPr>
          <a:xfrm>
            <a:off x="304800" y="6161104"/>
            <a:ext cx="4662252" cy="430887"/>
          </a:xfrm>
          <a:prstGeom prst="rect">
            <a:avLst/>
          </a:prstGeom>
          <a:solidFill>
            <a:schemeClr val="bg1">
              <a:lumMod val="85000"/>
            </a:schemeClr>
          </a:solidFill>
        </p:spPr>
        <p:txBody>
          <a:bodyPr wrap="square" rtlCol="0">
            <a:spAutoFit/>
          </a:bodyPr>
          <a:lstStyle/>
          <a:p>
            <a:r>
              <a:rPr lang="de-DE" dirty="0" smtClean="0">
                <a:solidFill>
                  <a:srgbClr val="669900"/>
                </a:solidFill>
              </a:rPr>
              <a:t>http://www.cigrasp.org</a:t>
            </a:r>
            <a:endParaRPr lang="de-DE" dirty="0">
              <a:solidFill>
                <a:srgbClr val="669900"/>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7614" y="4999512"/>
            <a:ext cx="1998848" cy="106616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3496</Words>
  <Application>Microsoft Office PowerPoint</Application>
  <PresentationFormat>On-screen Show (4:3)</PresentationFormat>
  <Paragraphs>337</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GTZ-EN</vt:lpstr>
      <vt:lpstr>Buscar Información  Climática</vt:lpstr>
      <vt:lpstr>PowerPoint Presentation</vt:lpstr>
      <vt:lpstr>Términos de Uso</vt:lpstr>
      <vt:lpstr>Información general</vt:lpstr>
      <vt:lpstr>Diferentes Fuentes de Información</vt:lpstr>
      <vt:lpstr>La información climática es necesaria cuando...</vt:lpstr>
      <vt:lpstr>Principios guía para la investigación y el manejo de la información</vt:lpstr>
      <vt:lpstr>Ejemplo de las fuentes de información y herramientas www.climateplanning.org</vt:lpstr>
      <vt:lpstr>Ejemplo ci:grasp  </vt:lpstr>
      <vt:lpstr>Configuración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Ejercicio “Rompecabezas de la cadena de impacto”</vt:lpstr>
      <vt:lpstr>Ejercicio “Encuentre información climática en ci:grasp”</vt:lpstr>
      <vt:lpstr>Análisis del Caso http://www.cigrasp.org </vt:lpstr>
      <vt:lpstr>Tarea 1A+B:  Análisis de los Estímulos del Cambio Climático</vt:lpstr>
      <vt:lpstr>Tarea 2:  Análisis de los Impactos del Cambio Climático</vt:lpstr>
      <vt:lpstr>Reflexión</vt:lpstr>
      <vt:lpstr>Título</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cp:keywords>
  <cp:lastModifiedBy>Benjamin Greiner</cp:lastModifiedBy>
  <cp:revision>647</cp:revision>
  <cp:lastPrinted>2005-12-21T12:33:01Z</cp:lastPrinted>
  <dcterms:created xsi:type="dcterms:W3CDTF">2012-07-31T17:41:36Z</dcterms:created>
  <dcterms:modified xsi:type="dcterms:W3CDTF">2013-12-02T14:04:50Z</dcterms:modified>
</cp:coreProperties>
</file>