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15"/>
  </p:notesMasterIdLst>
  <p:handoutMasterIdLst>
    <p:handoutMasterId r:id="rId16"/>
  </p:handoutMasterIdLst>
  <p:sldIdLst>
    <p:sldId id="269" r:id="rId2"/>
    <p:sldId id="301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</p:sldIdLst>
  <p:sldSz cx="9144000" cy="6858000" type="screen4x3"/>
  <p:notesSz cx="10015538" cy="68818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9900"/>
    <a:srgbClr val="C00000"/>
    <a:srgbClr val="646464"/>
    <a:srgbClr val="595959"/>
    <a:srgbClr val="CC3300"/>
    <a:srgbClr val="E25B1E"/>
    <a:srgbClr val="E5DBA1"/>
    <a:srgbClr val="BABA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38" autoAdjust="0"/>
    <p:restoredTop sz="79041" autoAdjust="0"/>
  </p:normalViewPr>
  <p:slideViewPr>
    <p:cSldViewPr snapToGrid="0">
      <p:cViewPr>
        <p:scale>
          <a:sx n="73" d="100"/>
          <a:sy n="73" d="100"/>
        </p:scale>
        <p:origin x="-420" y="204"/>
      </p:cViewPr>
      <p:guideLst>
        <p:guide orient="horz" pos="3935"/>
        <p:guide orient="horz"/>
        <p:guide orient="horz" pos="151"/>
        <p:guide orient="horz" pos="1269"/>
        <p:guide orient="horz" pos="1140"/>
        <p:guide orient="horz" pos="1265"/>
        <p:guide pos="288"/>
        <p:guide pos="5029"/>
        <p:guide pos="28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1800" y="-246"/>
      </p:cViewPr>
      <p:guideLst>
        <p:guide orient="horz" pos="2167"/>
        <p:guide pos="192"/>
        <p:guide pos="61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402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38" tIns="45969" rIns="91938" bIns="4596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solidFill>
                  <a:schemeClr val="tx1"/>
                </a:solidFill>
                <a:latin typeface="Times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75313" y="0"/>
            <a:ext cx="43402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38" tIns="45969" rIns="91938" bIns="4596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  <a:latin typeface="Times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38913"/>
            <a:ext cx="43402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38" tIns="45969" rIns="91938" bIns="4596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solidFill>
                  <a:schemeClr val="tx1"/>
                </a:solidFill>
                <a:latin typeface="Times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75313" y="6538913"/>
            <a:ext cx="43402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38" tIns="45969" rIns="91938" bIns="4596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  <a:latin typeface="Times" charset="0"/>
                <a:cs typeface="+mn-cs"/>
              </a:defRPr>
            </a:lvl1pPr>
          </a:lstStyle>
          <a:p>
            <a:pPr>
              <a:defRPr/>
            </a:pPr>
            <a:fld id="{85A816C8-53D8-4783-9601-7951A6C86D5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4705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0" y="6715125"/>
            <a:ext cx="10015538" cy="160338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938" tIns="45969" rIns="91938" bIns="4596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lang="de-DE" sz="1000" b="1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fld id="{262BF2BD-C291-4F93-8B46-006C72129690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40225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38" tIns="45969" rIns="91938" bIns="4596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75313" y="0"/>
            <a:ext cx="4340225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38" tIns="45969" rIns="91938" bIns="4596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9461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98788" y="215900"/>
            <a:ext cx="3963987" cy="2973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11150" y="3268663"/>
            <a:ext cx="9366250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38" tIns="45969" rIns="91938" bIns="459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dirty="0" smtClean="0"/>
              <a:t>Klicken Sie, um die Formate des Vorlagentextes zu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15125"/>
            <a:ext cx="8970963" cy="160338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938" tIns="45969" rIns="91938" bIns="45969" numCol="1" anchor="b" anchorCtr="0" compatLnSpc="1">
            <a:prstTxWarp prst="textNoShape">
              <a:avLst/>
            </a:prstTxWarp>
          </a:bodyPr>
          <a:lstStyle>
            <a:lvl1pPr eaLnBrk="0" hangingPunct="0">
              <a:defRPr lang="de-DE" sz="1000" b="1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81197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180975" indent="-180975" algn="l" rtl="0" eaLnBrk="0" fontAlgn="base" hangingPunct="0">
      <a:spcBef>
        <a:spcPct val="30000"/>
      </a:spcBef>
      <a:spcAft>
        <a:spcPct val="0"/>
      </a:spcAft>
      <a:buClr>
        <a:srgbClr val="669900"/>
      </a:buClr>
      <a:buFont typeface="Wingdings" pitchFamily="2" charset="2"/>
      <a:buChar char="§"/>
      <a:defRPr sz="1200" kern="1200">
        <a:solidFill>
          <a:schemeClr val="tx1"/>
        </a:solidFill>
        <a:latin typeface="Arial" pitchFamily="34" charset="0"/>
        <a:ea typeface="Adobe Fangsong Std R" pitchFamily="18" charset="-128"/>
        <a:cs typeface="Arial" pitchFamily="34" charset="0"/>
      </a:defRPr>
    </a:lvl2pPr>
    <a:lvl3pPr marL="266700" indent="-90488" algn="l" rtl="0" eaLnBrk="0" fontAlgn="base" hangingPunct="0">
      <a:spcBef>
        <a:spcPct val="30000"/>
      </a:spcBef>
      <a:spcAft>
        <a:spcPct val="0"/>
      </a:spcAft>
      <a:buClr>
        <a:srgbClr val="669900"/>
      </a:buClr>
      <a:buFont typeface="Wingdings" pitchFamily="2" charset="2"/>
      <a:buChar char="§"/>
      <a:defRPr sz="1000" kern="1200">
        <a:solidFill>
          <a:schemeClr val="tx1"/>
        </a:solidFill>
        <a:latin typeface="Arial" pitchFamily="34" charset="0"/>
        <a:ea typeface="Adobe Fangsong Std R" pitchFamily="18" charset="-128"/>
        <a:cs typeface="Arial" charset="0"/>
      </a:defRPr>
    </a:lvl3pPr>
    <a:lvl4pPr marL="447675" indent="-90488" algn="l" rtl="0" eaLnBrk="0" fontAlgn="base" hangingPunct="0">
      <a:spcBef>
        <a:spcPct val="30000"/>
      </a:spcBef>
      <a:spcAft>
        <a:spcPct val="0"/>
      </a:spcAft>
      <a:buClr>
        <a:srgbClr val="669900"/>
      </a:buClr>
      <a:buFont typeface="Wingdings" pitchFamily="2" charset="2"/>
      <a:buChar char="§"/>
      <a:defRPr sz="800" kern="1200">
        <a:solidFill>
          <a:schemeClr val="tx1"/>
        </a:solidFill>
        <a:latin typeface="Arial" pitchFamily="34" charset="0"/>
        <a:ea typeface="Adobe Fangsong Std R" pitchFamily="18" charset="-128"/>
        <a:cs typeface="Arial" charset="0"/>
      </a:defRPr>
    </a:lvl4pPr>
    <a:lvl5pPr marL="719138" indent="-95250" algn="l" rtl="0" eaLnBrk="0" fontAlgn="base" hangingPunct="0">
      <a:spcBef>
        <a:spcPct val="30000"/>
      </a:spcBef>
      <a:spcAft>
        <a:spcPct val="0"/>
      </a:spcAft>
      <a:buClr>
        <a:srgbClr val="669900"/>
      </a:buClr>
      <a:buFont typeface="Wingdings" pitchFamily="2" charset="2"/>
      <a:buChar char="§"/>
      <a:defRPr sz="800" b="1" kern="1200">
        <a:solidFill>
          <a:srgbClr val="669900"/>
        </a:solidFill>
        <a:latin typeface="Arial" pitchFamily="34" charset="0"/>
        <a:ea typeface="Adobe Fangsong Std R" pitchFamily="18" charset="-128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3"/>
          <p:cNvSpPr>
            <a:spLocks noGrp="1"/>
          </p:cNvSpPr>
          <p:nvPr>
            <p:ph type="sldNum" sz="quarter" idx="5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0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1A33FE79-BE2D-4D0F-87DA-42E6CA5259B6}" type="slidenum">
              <a:rPr altLang="de-DE" sz="1000" smtClean="0">
                <a:solidFill>
                  <a:schemeClr val="bg1"/>
                </a:solidFill>
              </a:rPr>
              <a:pPr>
                <a:spcBef>
                  <a:spcPct val="0"/>
                </a:spcBef>
              </a:pPr>
              <a:t>1</a:t>
            </a:fld>
            <a:endParaRPr altLang="de-DE" sz="1000" smtClean="0">
              <a:solidFill>
                <a:schemeClr val="bg1"/>
              </a:solidFill>
            </a:endParaRPr>
          </a:p>
        </p:txBody>
      </p:sp>
      <p:sp>
        <p:nvSpPr>
          <p:cNvPr id="20483" name="Folienbildplatzhalter 5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00375" y="215900"/>
            <a:ext cx="3963988" cy="2973388"/>
          </a:xfrm>
          <a:ln/>
        </p:spPr>
      </p:sp>
      <p:sp>
        <p:nvSpPr>
          <p:cNvPr id="20484" name="Notizenplatzhalter 6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e-DE" smtClean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liennummernplatzhalter 3"/>
          <p:cNvSpPr>
            <a:spLocks noGrp="1"/>
          </p:cNvSpPr>
          <p:nvPr>
            <p:ph type="sldNum" sz="quarter" idx="5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0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F5D4C4F0-294D-4B79-B0BD-3CA2AE502026}" type="slidenum">
              <a:rPr altLang="de-DE" sz="1000" smtClean="0">
                <a:solidFill>
                  <a:schemeClr val="bg1"/>
                </a:solidFill>
              </a:rPr>
              <a:pPr>
                <a:spcBef>
                  <a:spcPct val="0"/>
                </a:spcBef>
              </a:pPr>
              <a:t>10</a:t>
            </a:fld>
            <a:endParaRPr altLang="de-DE" sz="1000" smtClean="0">
              <a:solidFill>
                <a:schemeClr val="bg1"/>
              </a:solidFill>
            </a:endParaRPr>
          </a:p>
        </p:txBody>
      </p:sp>
      <p:sp>
        <p:nvSpPr>
          <p:cNvPr id="29699" name="Folienbildplatzhalter 5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00375" y="215900"/>
            <a:ext cx="3963988" cy="2973388"/>
          </a:xfrm>
          <a:ln/>
        </p:spPr>
      </p:sp>
      <p:sp>
        <p:nvSpPr>
          <p:cNvPr id="29700" name="Notizenplatzhalter 6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/>
            <a:r>
              <a:rPr lang="en-US" altLang="de-DE" smtClean="0">
                <a:latin typeface="Arial" charset="0"/>
                <a:cs typeface="Arial" charset="0"/>
              </a:rPr>
              <a:t>Resaltar que el principal centro son el estudio de caso y la sesión de reflexión.</a:t>
            </a:r>
          </a:p>
          <a:p>
            <a:pPr lvl="1"/>
            <a:r>
              <a:rPr lang="en-US" altLang="de-DE" smtClean="0">
                <a:latin typeface="Arial" charset="0"/>
                <a:cs typeface="Arial" charset="0"/>
              </a:rPr>
              <a:t>Para una descripción detallada de los diferentes pasos y sus implicaciones para los participantes y capacitadores, ver el capítulo 3.3 de la Guía para Capacitadores.</a:t>
            </a:r>
          </a:p>
          <a:p>
            <a:pPr lvl="1"/>
            <a:endParaRPr lang="en-US" altLang="de-DE" smtClean="0">
              <a:latin typeface="Arial" charset="0"/>
              <a:cs typeface="Arial" charset="0"/>
            </a:endParaRPr>
          </a:p>
          <a:p>
            <a:r>
              <a:rPr lang="en-GB" altLang="de-DE" smtClean="0">
                <a:latin typeface="Arial" charset="0"/>
                <a:cs typeface="Arial" charset="0"/>
              </a:rPr>
              <a:t> </a:t>
            </a:r>
            <a:endParaRPr lang="de-DE" altLang="de-DE" smtClean="0">
              <a:latin typeface="Arial" charset="0"/>
              <a:cs typeface="Arial" charset="0"/>
            </a:endParaRPr>
          </a:p>
          <a:p>
            <a:endParaRPr lang="de-DE" altLang="de-DE" smtClean="0">
              <a:latin typeface="Arial" charset="0"/>
              <a:cs typeface="Arial" charset="0"/>
            </a:endParaRPr>
          </a:p>
        </p:txBody>
      </p:sp>
      <p:sp>
        <p:nvSpPr>
          <p:cNvPr id="30723" name="Foliennummernplatzhalter 3"/>
          <p:cNvSpPr>
            <a:spLocks noGrp="1"/>
          </p:cNvSpPr>
          <p:nvPr>
            <p:ph type="sldNum" sz="quarter" idx="5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0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62BA1763-9668-41BB-95F9-221EC5B1738F}" type="slidenum">
              <a:rPr altLang="de-DE" sz="1000" smtClean="0">
                <a:solidFill>
                  <a:schemeClr val="bg1"/>
                </a:solidFill>
              </a:rPr>
              <a:pPr>
                <a:spcBef>
                  <a:spcPct val="0"/>
                </a:spcBef>
              </a:pPr>
              <a:t>11</a:t>
            </a:fld>
            <a:endParaRPr altLang="de-DE" sz="1000" smtClean="0">
              <a:solidFill>
                <a:schemeClr val="bg1"/>
              </a:solidFill>
            </a:endParaRPr>
          </a:p>
        </p:txBody>
      </p:sp>
      <p:sp>
        <p:nvSpPr>
          <p:cNvPr id="30724" name="Folienbildplatzhalter 6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00375" y="215900"/>
            <a:ext cx="3963988" cy="2973388"/>
          </a:xfrm>
          <a:ln/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otizenplatzhalt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s-MX" sz="1600" dirty="0" smtClean="0">
                <a:solidFill>
                  <a:srgbClr val="0070C0"/>
                </a:solidFill>
                <a:latin typeface="Arial"/>
                <a:cs typeface="Arial"/>
              </a:rPr>
              <a:t>»</a:t>
            </a:r>
            <a:r>
              <a:rPr lang="es-MX" sz="1100" dirty="0" smtClean="0">
                <a:solidFill>
                  <a:srgbClr val="0070C0"/>
                </a:solidFill>
                <a:latin typeface="Arial"/>
                <a:cs typeface="Arial"/>
              </a:rPr>
              <a:t> Añadir información sobre:</a:t>
            </a:r>
          </a:p>
          <a:p>
            <a:pPr lvl="1">
              <a:lnSpc>
                <a:spcPct val="90000"/>
              </a:lnSpc>
              <a:defRPr/>
            </a:pPr>
            <a:r>
              <a:rPr lang="es-MX" sz="1100" b="1" dirty="0" smtClean="0">
                <a:solidFill>
                  <a:srgbClr val="0070C0"/>
                </a:solidFill>
                <a:latin typeface="Arial"/>
                <a:ea typeface="+mn-ea"/>
                <a:cs typeface="Arial"/>
              </a:rPr>
              <a:t>Documentación del taller</a:t>
            </a:r>
          </a:p>
          <a:p>
            <a:pPr lvl="1">
              <a:lnSpc>
                <a:spcPct val="90000"/>
              </a:lnSpc>
              <a:defRPr/>
            </a:pPr>
            <a:r>
              <a:rPr lang="es-MX" sz="1100" b="1" dirty="0" smtClean="0">
                <a:solidFill>
                  <a:srgbClr val="0070C0"/>
                </a:solidFill>
                <a:latin typeface="Arial"/>
                <a:ea typeface="+mn-ea"/>
                <a:cs typeface="Arial"/>
              </a:rPr>
              <a:t>Otra información que quieras compartir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GB" dirty="0" smtClean="0"/>
              <a:t> </a:t>
            </a:r>
            <a:endParaRPr lang="de-DE" dirty="0" smtClean="0"/>
          </a:p>
          <a:p>
            <a:pPr>
              <a:defRPr/>
            </a:pPr>
            <a:endParaRPr lang="de-DE" dirty="0" smtClean="0"/>
          </a:p>
        </p:txBody>
      </p:sp>
      <p:sp>
        <p:nvSpPr>
          <p:cNvPr id="31747" name="Foliennummernplatzhalter 3"/>
          <p:cNvSpPr>
            <a:spLocks noGrp="1"/>
          </p:cNvSpPr>
          <p:nvPr>
            <p:ph type="sldNum" sz="quarter" idx="5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0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E202D276-724C-411E-9F26-C580E8BC7DE0}" type="slidenum">
              <a:rPr altLang="de-DE" sz="1000" smtClean="0">
                <a:solidFill>
                  <a:schemeClr val="bg1"/>
                </a:solidFill>
              </a:rPr>
              <a:pPr>
                <a:spcBef>
                  <a:spcPct val="0"/>
                </a:spcBef>
              </a:pPr>
              <a:t>12</a:t>
            </a:fld>
            <a:endParaRPr altLang="de-DE" sz="1000" smtClean="0">
              <a:solidFill>
                <a:schemeClr val="bg1"/>
              </a:solidFill>
            </a:endParaRPr>
          </a:p>
        </p:txBody>
      </p:sp>
      <p:sp>
        <p:nvSpPr>
          <p:cNvPr id="31748" name="Folienbildplatzhalter 6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00375" y="215900"/>
            <a:ext cx="3963988" cy="2973388"/>
          </a:xfrm>
          <a:ln/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liennummernplatzhalter 3"/>
          <p:cNvSpPr>
            <a:spLocks noGrp="1"/>
          </p:cNvSpPr>
          <p:nvPr>
            <p:ph type="sldNum" sz="quarter" idx="5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0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A1D94125-EF05-4AC4-AA1B-4C397C73B477}" type="slidenum">
              <a:rPr altLang="de-DE" sz="1000" smtClean="0">
                <a:solidFill>
                  <a:schemeClr val="bg1"/>
                </a:solidFill>
              </a:rPr>
              <a:pPr>
                <a:spcBef>
                  <a:spcPct val="0"/>
                </a:spcBef>
              </a:pPr>
              <a:t>13</a:t>
            </a:fld>
            <a:endParaRPr altLang="de-DE" sz="1000" smtClean="0">
              <a:solidFill>
                <a:schemeClr val="bg1"/>
              </a:solidFill>
            </a:endParaRPr>
          </a:p>
        </p:txBody>
      </p:sp>
      <p:sp>
        <p:nvSpPr>
          <p:cNvPr id="32771" name="Folienbildplatzhalter 5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00375" y="215900"/>
            <a:ext cx="3963988" cy="2973388"/>
          </a:xfrm>
          <a:ln/>
        </p:spPr>
      </p:sp>
      <p:sp>
        <p:nvSpPr>
          <p:cNvPr id="32772" name="Notizenplatzhalter 6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sldNum" sz="quarter" idx="5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0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4730B632-0204-47FB-BAA0-1FBB7FA1021B}" type="slidenum">
              <a:rPr altLang="de-DE" sz="1000" smtClean="0">
                <a:solidFill>
                  <a:schemeClr val="bg1"/>
                </a:solidFill>
              </a:rPr>
              <a:pPr>
                <a:spcBef>
                  <a:spcPct val="0"/>
                </a:spcBef>
              </a:pPr>
              <a:t>2</a:t>
            </a:fld>
            <a:endParaRPr altLang="de-DE" sz="1000" smtClean="0">
              <a:solidFill>
                <a:schemeClr val="bg1"/>
              </a:solidFill>
            </a:endParaRPr>
          </a:p>
        </p:txBody>
      </p:sp>
      <p:sp>
        <p:nvSpPr>
          <p:cNvPr id="21507" name="Text Box 1"/>
          <p:cNvSpPr txBox="1">
            <a:spLocks noChangeArrowheads="1"/>
          </p:cNvSpPr>
          <p:nvPr/>
        </p:nvSpPr>
        <p:spPr bwMode="auto">
          <a:xfrm>
            <a:off x="0" y="6715125"/>
            <a:ext cx="10015538" cy="158750"/>
          </a:xfrm>
          <a:prstGeom prst="rect">
            <a:avLst/>
          </a:prstGeom>
          <a:solidFill>
            <a:srgbClr val="66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0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F0288C6-5D4E-49FB-8397-511F9FF53562}" type="slidenum">
              <a:rPr lang="de-DE" altLang="de-DE" sz="1000">
                <a:solidFill>
                  <a:srgbClr val="FFFFFF"/>
                </a:solidFill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de-DE" altLang="de-DE" sz="1000">
              <a:solidFill>
                <a:srgbClr val="FFFFFF"/>
              </a:solidFill>
            </a:endParaRPr>
          </a:p>
        </p:txBody>
      </p:sp>
      <p:sp>
        <p:nvSpPr>
          <p:cNvPr id="21508" name="Text Box 2"/>
          <p:cNvSpPr>
            <a:spLocks noGrp="1" noChangeArrowheads="1"/>
          </p:cNvSpPr>
          <p:nvPr>
            <p:ph type="body"/>
          </p:nvPr>
        </p:nvSpPr>
        <p:spPr>
          <a:xfrm>
            <a:off x="311150" y="3268663"/>
            <a:ext cx="9366250" cy="34210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de-DE" smtClean="0">
                <a:solidFill>
                  <a:srgbClr val="000000"/>
                </a:solidFill>
                <a:latin typeface="Arial" charset="0"/>
                <a:cs typeface="Arial" charset="0"/>
              </a:rPr>
              <a:t>Términos de uso </a:t>
            </a:r>
          </a:p>
          <a:p>
            <a:pPr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de-DE" b="0" smtClean="0">
                <a:solidFill>
                  <a:srgbClr val="000000"/>
                </a:solidFill>
                <a:latin typeface="Arial" charset="0"/>
                <a:cs typeface="Arial" charset="0"/>
              </a:rPr>
              <a:t>Este material de capacitación es propiedad de la GIZ. No se puede alterar esta diapositiva, añadir o borrar ninguna parte de su contenido ni cambiar las diapositivas maestras. El logo de la GIZ no podrá ser removido o cambiado de lugar y ningún otro logo o información podrá ser ubicado en las áreas de encabezado o pie de págica de las diapositivas maestras. Antes de añadir cualquier información a este material de capacitación, por favor contactar a climate@giz.de.</a:t>
            </a:r>
          </a:p>
        </p:txBody>
      </p:sp>
      <p:sp>
        <p:nvSpPr>
          <p:cNvPr id="21509" name="Text Box 3"/>
          <p:cNvSpPr txBox="1">
            <a:spLocks noChangeArrowheads="1"/>
          </p:cNvSpPr>
          <p:nvPr/>
        </p:nvSpPr>
        <p:spPr bwMode="auto">
          <a:xfrm>
            <a:off x="3000375" y="215900"/>
            <a:ext cx="3963988" cy="2973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0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GB" altLang="de-DE" sz="2200">
              <a:solidFill>
                <a:srgbClr val="999999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liennummernplatzhalter 3"/>
          <p:cNvSpPr>
            <a:spLocks noGrp="1"/>
          </p:cNvSpPr>
          <p:nvPr>
            <p:ph type="sldNum" sz="quarter" idx="5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0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2B708363-723A-4E7F-B016-684F4C638D7E}" type="slidenum">
              <a:rPr altLang="de-DE" sz="1000" smtClean="0">
                <a:solidFill>
                  <a:schemeClr val="bg1"/>
                </a:solidFill>
              </a:rPr>
              <a:pPr>
                <a:spcBef>
                  <a:spcPct val="0"/>
                </a:spcBef>
              </a:pPr>
              <a:t>3</a:t>
            </a:fld>
            <a:endParaRPr altLang="de-DE" sz="1000" smtClean="0">
              <a:solidFill>
                <a:schemeClr val="bg1"/>
              </a:solidFill>
            </a:endParaRPr>
          </a:p>
        </p:txBody>
      </p:sp>
      <p:sp>
        <p:nvSpPr>
          <p:cNvPr id="22531" name="Folienbildplatzhalter 5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00375" y="215900"/>
            <a:ext cx="3963988" cy="2973388"/>
          </a:xfrm>
          <a:ln/>
        </p:spPr>
      </p:sp>
      <p:sp>
        <p:nvSpPr>
          <p:cNvPr id="22532" name="Notizenplatzhalter 6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/>
          <p:cNvSpPr>
            <a:spLocks noGrp="1"/>
          </p:cNvSpPr>
          <p:nvPr>
            <p:ph type="sldNum" sz="quarter" idx="5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0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D45DE3ED-D82B-48D5-87CB-B53396C343EE}" type="slidenum">
              <a:rPr altLang="de-DE" sz="1000" smtClean="0">
                <a:solidFill>
                  <a:schemeClr val="bg1"/>
                </a:solidFill>
              </a:rPr>
              <a:pPr>
                <a:spcBef>
                  <a:spcPct val="0"/>
                </a:spcBef>
              </a:pPr>
              <a:t>4</a:t>
            </a:fld>
            <a:endParaRPr altLang="de-DE" sz="1000" smtClean="0">
              <a:solidFill>
                <a:schemeClr val="bg1"/>
              </a:solidFill>
            </a:endParaRPr>
          </a:p>
        </p:txBody>
      </p:sp>
      <p:sp>
        <p:nvSpPr>
          <p:cNvPr id="23555" name="Folienbildplatzhalter 5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00375" y="215900"/>
            <a:ext cx="3963988" cy="2973388"/>
          </a:xfrm>
          <a:ln/>
        </p:spPr>
      </p:sp>
      <p:sp>
        <p:nvSpPr>
          <p:cNvPr id="23556" name="Notizenplatzhalter 6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>
          <a:ln/>
          <a:extLst/>
        </p:spPr>
        <p:txBody>
          <a:bodyPr/>
          <a:lstStyle/>
          <a:p>
            <a:pPr>
              <a:defRPr/>
            </a:pPr>
            <a:r>
              <a:rPr lang="es-MX" dirty="0" smtClean="0">
                <a:latin typeface="Arial" charset="0"/>
                <a:cs typeface="Arial" charset="0"/>
              </a:rPr>
              <a:t>Cambio climático y el reto de la adaptación:</a:t>
            </a:r>
          </a:p>
          <a:p>
            <a:pPr lvl="1">
              <a:defRPr/>
            </a:pPr>
            <a:r>
              <a:rPr lang="es-MX" dirty="0" smtClean="0">
                <a:latin typeface="Arial" charset="0"/>
                <a:cs typeface="Arial" charset="0"/>
              </a:rPr>
              <a:t>El cambio climático es un tema complejo que necesita ser entendido,  incluyendo las posibles amenazas o efectos adversos </a:t>
            </a:r>
            <a:r>
              <a:rPr lang="es-MX" b="1" dirty="0" smtClean="0">
                <a:solidFill>
                  <a:srgbClr val="669900"/>
                </a:solidFill>
                <a:latin typeface="Arial" charset="0"/>
                <a:cs typeface="Arial" charset="0"/>
                <a:sym typeface="Wingdings" pitchFamily="2" charset="2"/>
              </a:rPr>
              <a:t></a:t>
            </a:r>
            <a:r>
              <a:rPr lang="es-MX" dirty="0" smtClean="0">
                <a:latin typeface="Arial" charset="0"/>
                <a:cs typeface="Arial" charset="0"/>
                <a:sym typeface="Wingdings" pitchFamily="2" charset="2"/>
              </a:rPr>
              <a:t> </a:t>
            </a:r>
            <a:r>
              <a:rPr lang="es-MX" dirty="0" smtClean="0">
                <a:latin typeface="Arial" charset="0"/>
                <a:cs typeface="Arial" charset="0"/>
              </a:rPr>
              <a:t>reducción de la complejidad</a:t>
            </a:r>
          </a:p>
          <a:p>
            <a:pPr lvl="1">
              <a:defRPr/>
            </a:pPr>
            <a:r>
              <a:rPr lang="es-MX" dirty="0" smtClean="0">
                <a:latin typeface="Arial" charset="0"/>
                <a:cs typeface="Arial" charset="0"/>
              </a:rPr>
              <a:t>Las soluciones son múltiples pero la práctica muestra: que las soluciones de arriba-abajo a menudo no son efectivas</a:t>
            </a:r>
            <a:br>
              <a:rPr lang="es-MX" dirty="0" smtClean="0">
                <a:latin typeface="Arial" charset="0"/>
                <a:cs typeface="Arial" charset="0"/>
              </a:rPr>
            </a:br>
            <a:r>
              <a:rPr lang="es-MX" dirty="0" smtClean="0">
                <a:latin typeface="Arial" charset="0"/>
                <a:cs typeface="Arial" charset="0"/>
                <a:sym typeface="Wingdings" pitchFamily="2" charset="2"/>
              </a:rPr>
              <a:t> </a:t>
            </a:r>
            <a:r>
              <a:rPr lang="es-MX" b="1" dirty="0" smtClean="0">
                <a:solidFill>
                  <a:srgbClr val="669900"/>
                </a:solidFill>
                <a:latin typeface="Arial" charset="0"/>
                <a:cs typeface="Arial" charset="0"/>
                <a:sym typeface="Wingdings" pitchFamily="2" charset="2"/>
              </a:rPr>
              <a:t></a:t>
            </a:r>
            <a:r>
              <a:rPr lang="es-MX" dirty="0" smtClean="0">
                <a:latin typeface="Arial" charset="0"/>
                <a:cs typeface="Arial" charset="0"/>
                <a:sym typeface="Wingdings" pitchFamily="2" charset="2"/>
              </a:rPr>
              <a:t> la adaptación necesita enfoques participativos, una comunicación experta y transparente de las amenazas y posibles soluciones</a:t>
            </a:r>
          </a:p>
          <a:p>
            <a:pPr lvl="1">
              <a:defRPr/>
            </a:pPr>
            <a:r>
              <a:rPr lang="es-MX" dirty="0" smtClean="0">
                <a:latin typeface="Arial" charset="0"/>
                <a:cs typeface="Arial" charset="0"/>
              </a:rPr>
              <a:t>La adaptación es un tema transversal y a múltiples niveles,</a:t>
            </a:r>
          </a:p>
          <a:p>
            <a:pPr marL="0" lvl="1" indent="0">
              <a:buFont typeface="Wingdings" pitchFamily="2" charset="2"/>
              <a:buNone/>
              <a:defRPr/>
            </a:pPr>
            <a:r>
              <a:rPr lang="es-MX" b="1" dirty="0" smtClean="0">
                <a:solidFill>
                  <a:srgbClr val="669900"/>
                </a:solidFill>
                <a:latin typeface="Arial" charset="0"/>
                <a:cs typeface="Arial" charset="0"/>
                <a:sym typeface="Wingdings" pitchFamily="2" charset="2"/>
              </a:rPr>
              <a:t>     </a:t>
            </a:r>
            <a:r>
              <a:rPr lang="es-MX" dirty="0" smtClean="0">
                <a:latin typeface="Arial" charset="0"/>
                <a:cs typeface="Arial" charset="0"/>
                <a:sym typeface="Wingdings" pitchFamily="2" charset="2"/>
              </a:rPr>
              <a:t> las decisiones necesitan facilitar y moderar el interés en competencia y los objetivos de desarrollo</a:t>
            </a:r>
          </a:p>
          <a:p>
            <a:pPr lvl="1">
              <a:defRPr/>
            </a:pPr>
            <a:r>
              <a:rPr lang="es-MX" dirty="0" smtClean="0">
                <a:latin typeface="Arial" charset="0"/>
                <a:cs typeface="Arial" charset="0"/>
              </a:rPr>
              <a:t>No hay necesidad de nuevas herramientas</a:t>
            </a:r>
          </a:p>
          <a:p>
            <a:pPr marL="0" lvl="1" indent="0">
              <a:buFont typeface="Wingdings" pitchFamily="2" charset="2"/>
              <a:buNone/>
              <a:defRPr/>
            </a:pPr>
            <a:r>
              <a:rPr lang="es-MX" dirty="0" smtClean="0">
                <a:latin typeface="Arial" charset="0"/>
                <a:cs typeface="Arial" charset="0"/>
                <a:sym typeface="Wingdings" pitchFamily="2" charset="2"/>
              </a:rPr>
              <a:t> </a:t>
            </a:r>
            <a:r>
              <a:rPr lang="es-MX" b="1" dirty="0" smtClean="0">
                <a:solidFill>
                  <a:srgbClr val="669900"/>
                </a:solidFill>
                <a:latin typeface="Arial" charset="0"/>
                <a:cs typeface="Arial" charset="0"/>
                <a:sym typeface="Wingdings" pitchFamily="2" charset="2"/>
              </a:rPr>
              <a:t></a:t>
            </a:r>
            <a:r>
              <a:rPr lang="es-MX" dirty="0" smtClean="0">
                <a:latin typeface="Arial" charset="0"/>
                <a:cs typeface="Arial" charset="0"/>
                <a:sym typeface="Wingdings" pitchFamily="2" charset="2"/>
              </a:rPr>
              <a:t> pero sí una inteligente aplicación de los instrumentos existentes</a:t>
            </a:r>
          </a:p>
          <a:p>
            <a:pPr marL="0" lvl="1" indent="0">
              <a:buFont typeface="Wingdings" pitchFamily="2" charset="2"/>
              <a:buNone/>
              <a:defRPr/>
            </a:pPr>
            <a:r>
              <a:rPr lang="es-MX" b="1" dirty="0" smtClean="0">
                <a:solidFill>
                  <a:srgbClr val="669900"/>
                </a:solidFill>
                <a:latin typeface="Arial" charset="0"/>
                <a:cs typeface="Arial" charset="0"/>
                <a:sym typeface="Wingdings" pitchFamily="2" charset="2"/>
              </a:rPr>
              <a:t>  </a:t>
            </a:r>
            <a:r>
              <a:rPr lang="es-MX" dirty="0" smtClean="0">
                <a:solidFill>
                  <a:srgbClr val="669900"/>
                </a:solidFill>
                <a:latin typeface="Arial" charset="0"/>
                <a:cs typeface="Arial" charset="0"/>
                <a:sym typeface="Wingdings" pitchFamily="2" charset="2"/>
              </a:rPr>
              <a:t>aprender de las experiencias</a:t>
            </a:r>
          </a:p>
          <a:p>
            <a:pPr>
              <a:defRPr/>
            </a:pPr>
            <a:endParaRPr lang="es-MX" dirty="0" smtClean="0">
              <a:latin typeface="Arial" charset="0"/>
              <a:cs typeface="Arial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0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D1D1AC5D-777B-4C25-B59B-92A4822152DF}" type="slidenum">
              <a:rPr altLang="de-DE" sz="1000" smtClean="0">
                <a:solidFill>
                  <a:schemeClr val="bg1"/>
                </a:solidFill>
              </a:rPr>
              <a:pPr>
                <a:spcBef>
                  <a:spcPct val="0"/>
                </a:spcBef>
              </a:pPr>
              <a:t>5</a:t>
            </a:fld>
            <a:endParaRPr altLang="de-DE" sz="1000" smtClean="0">
              <a:solidFill>
                <a:schemeClr val="bg1"/>
              </a:solidFill>
            </a:endParaRPr>
          </a:p>
        </p:txBody>
      </p:sp>
      <p:sp>
        <p:nvSpPr>
          <p:cNvPr id="24580" name="Folienbildplatzhalter 6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00375" y="215900"/>
            <a:ext cx="3963988" cy="2973388"/>
          </a:xfrm>
          <a:ln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otizenplatzhalter 2"/>
          <p:cNvSpPr>
            <a:spLocks noGrp="1"/>
          </p:cNvSpPr>
          <p:nvPr>
            <p:ph type="body" idx="1"/>
          </p:nvPr>
        </p:nvSpPr>
        <p:spPr>
          <a:ln/>
          <a:extLst/>
        </p:spPr>
        <p:txBody>
          <a:bodyPr/>
          <a:lstStyle/>
          <a:p>
            <a:pPr lvl="1">
              <a:defRPr/>
            </a:pPr>
            <a:r>
              <a:rPr lang="es-MX" dirty="0" smtClean="0">
                <a:latin typeface="Arial" charset="0"/>
                <a:cs typeface="Arial" charset="0"/>
              </a:rPr>
              <a:t>La </a:t>
            </a:r>
            <a:r>
              <a:rPr lang="es-MX" b="1" dirty="0" smtClean="0">
                <a:latin typeface="Arial" charset="0"/>
                <a:cs typeface="Arial" charset="0"/>
              </a:rPr>
              <a:t>Guía </a:t>
            </a:r>
            <a:r>
              <a:rPr lang="es-MX" dirty="0" smtClean="0">
                <a:latin typeface="Arial" charset="0"/>
                <a:cs typeface="Arial" charset="0"/>
              </a:rPr>
              <a:t>está estructurada en 4 puntos de entrada principales:</a:t>
            </a:r>
          </a:p>
          <a:p>
            <a:pPr lvl="2">
              <a:defRPr/>
            </a:pPr>
            <a:r>
              <a:rPr lang="es-MX" dirty="0" smtClean="0">
                <a:latin typeface="Arial" charset="0"/>
              </a:rPr>
              <a:t>nivel nacional</a:t>
            </a:r>
          </a:p>
          <a:p>
            <a:pPr lvl="2">
              <a:defRPr/>
            </a:pPr>
            <a:r>
              <a:rPr lang="es-MX" dirty="0" smtClean="0">
                <a:latin typeface="Arial" charset="0"/>
              </a:rPr>
              <a:t>nivel sectorial</a:t>
            </a:r>
          </a:p>
          <a:p>
            <a:pPr lvl="2">
              <a:defRPr/>
            </a:pPr>
            <a:r>
              <a:rPr lang="es-MX" dirty="0" smtClean="0">
                <a:latin typeface="Arial" charset="0"/>
              </a:rPr>
              <a:t>nivel local</a:t>
            </a:r>
          </a:p>
          <a:p>
            <a:pPr lvl="2">
              <a:defRPr/>
            </a:pPr>
            <a:r>
              <a:rPr lang="es-MX" dirty="0" smtClean="0">
                <a:latin typeface="Arial" charset="0"/>
              </a:rPr>
              <a:t>nivel de proyecto </a:t>
            </a:r>
          </a:p>
          <a:p>
            <a:pPr lvl="1">
              <a:defRPr/>
            </a:pPr>
            <a:endParaRPr lang="en-GB" dirty="0" smtClean="0">
              <a:latin typeface="Arial" charset="0"/>
              <a:cs typeface="Arial" charset="0"/>
            </a:endParaRPr>
          </a:p>
          <a:p>
            <a:pPr lvl="1">
              <a:defRPr/>
            </a:pPr>
            <a:r>
              <a:rPr lang="en-GB" dirty="0" smtClean="0">
                <a:latin typeface="Arial" charset="0"/>
                <a:cs typeface="Arial" charset="0"/>
              </a:rPr>
              <a:t>La </a:t>
            </a:r>
            <a:r>
              <a:rPr lang="en-GB" b="1" dirty="0" err="1" smtClean="0">
                <a:latin typeface="Arial" charset="0"/>
                <a:cs typeface="Arial" charset="0"/>
              </a:rPr>
              <a:t>capacitación</a:t>
            </a:r>
            <a:r>
              <a:rPr lang="en-GB" b="1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aborda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estos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cuatro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puntos</a:t>
            </a:r>
            <a:r>
              <a:rPr lang="en-GB" dirty="0" smtClean="0">
                <a:latin typeface="Arial" charset="0"/>
                <a:cs typeface="Arial" charset="0"/>
              </a:rPr>
              <a:t> de </a:t>
            </a:r>
            <a:r>
              <a:rPr lang="en-GB" dirty="0" err="1" smtClean="0">
                <a:latin typeface="Arial" charset="0"/>
                <a:cs typeface="Arial" charset="0"/>
              </a:rPr>
              <a:t>entrada</a:t>
            </a:r>
            <a:r>
              <a:rPr lang="en-GB" dirty="0" smtClean="0">
                <a:latin typeface="Arial" charset="0"/>
                <a:cs typeface="Arial" charset="0"/>
              </a:rPr>
              <a:t>,</a:t>
            </a:r>
          </a:p>
          <a:p>
            <a:pPr marL="0" lvl="1" indent="0">
              <a:buFont typeface="Wingdings" pitchFamily="2" charset="2"/>
              <a:buNone/>
              <a:defRPr/>
            </a:pPr>
            <a:r>
              <a:rPr lang="en-GB" dirty="0" smtClean="0">
                <a:latin typeface="Arial" charset="0"/>
                <a:cs typeface="Arial" charset="0"/>
              </a:rPr>
              <a:t>Los </a:t>
            </a:r>
            <a:r>
              <a:rPr lang="en-GB" dirty="0" err="1" smtClean="0">
                <a:latin typeface="Arial" charset="0"/>
                <a:cs typeface="Arial" charset="0"/>
              </a:rPr>
              <a:t>módulos</a:t>
            </a:r>
            <a:r>
              <a:rPr lang="en-GB" dirty="0" smtClean="0">
                <a:latin typeface="Arial" charset="0"/>
                <a:cs typeface="Arial" charset="0"/>
              </a:rPr>
              <a:t> clave 3 – 6 </a:t>
            </a:r>
            <a:r>
              <a:rPr lang="en-GB" dirty="0" err="1" smtClean="0">
                <a:latin typeface="Arial" charset="0"/>
                <a:cs typeface="Arial" charset="0"/>
              </a:rPr>
              <a:t>trabajan</a:t>
            </a:r>
            <a:r>
              <a:rPr lang="en-GB" dirty="0" smtClean="0">
                <a:latin typeface="Arial" charset="0"/>
                <a:cs typeface="Arial" charset="0"/>
              </a:rPr>
              <a:t> a un </a:t>
            </a:r>
            <a:r>
              <a:rPr lang="en-GB" dirty="0" err="1" smtClean="0">
                <a:latin typeface="Arial" charset="0"/>
                <a:cs typeface="Arial" charset="0"/>
              </a:rPr>
              <a:t>nivel</a:t>
            </a:r>
            <a:r>
              <a:rPr lang="en-GB" dirty="0" smtClean="0">
                <a:latin typeface="Arial" charset="0"/>
                <a:cs typeface="Arial" charset="0"/>
              </a:rPr>
              <a:t> sectorial. </a:t>
            </a:r>
          </a:p>
          <a:p>
            <a:pPr lvl="1">
              <a:defRPr/>
            </a:pPr>
            <a:endParaRPr lang="en-GB" dirty="0" smtClean="0">
              <a:latin typeface="Arial" charset="0"/>
              <a:cs typeface="Arial" charset="0"/>
            </a:endParaRPr>
          </a:p>
          <a:p>
            <a:pPr lvl="1">
              <a:defRPr/>
            </a:pPr>
            <a:r>
              <a:rPr lang="en-GB" b="1" dirty="0" smtClean="0">
                <a:latin typeface="Arial" charset="0"/>
                <a:cs typeface="Arial" charset="0"/>
              </a:rPr>
              <a:t>‘</a:t>
            </a:r>
            <a:r>
              <a:rPr lang="en-GB" b="1" dirty="0" err="1" smtClean="0">
                <a:latin typeface="Arial" charset="0"/>
                <a:cs typeface="Arial" charset="0"/>
              </a:rPr>
              <a:t>Puntos</a:t>
            </a:r>
            <a:r>
              <a:rPr lang="en-GB" b="1" dirty="0" smtClean="0">
                <a:latin typeface="Arial" charset="0"/>
                <a:cs typeface="Arial" charset="0"/>
              </a:rPr>
              <a:t> de </a:t>
            </a:r>
            <a:r>
              <a:rPr lang="en-GB" b="1" dirty="0" err="1" smtClean="0">
                <a:latin typeface="Arial" charset="0"/>
                <a:cs typeface="Arial" charset="0"/>
              </a:rPr>
              <a:t>entrada</a:t>
            </a:r>
            <a:r>
              <a:rPr lang="en-GB" b="1" dirty="0" smtClean="0">
                <a:latin typeface="Arial" charset="0"/>
                <a:cs typeface="Arial" charset="0"/>
              </a:rPr>
              <a:t>’: </a:t>
            </a:r>
            <a:r>
              <a:rPr lang="en-GB" dirty="0" err="1" smtClean="0">
                <a:latin typeface="Arial" charset="0"/>
                <a:cs typeface="Arial" charset="0"/>
              </a:rPr>
              <a:t>puntos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dentro</a:t>
            </a:r>
            <a:r>
              <a:rPr lang="en-GB" dirty="0" smtClean="0">
                <a:latin typeface="Arial" charset="0"/>
                <a:cs typeface="Arial" charset="0"/>
              </a:rPr>
              <a:t> del </a:t>
            </a:r>
            <a:r>
              <a:rPr lang="en-GB" dirty="0" err="1" smtClean="0">
                <a:latin typeface="Arial" charset="0"/>
                <a:cs typeface="Arial" charset="0"/>
              </a:rPr>
              <a:t>ciclo</a:t>
            </a:r>
            <a:r>
              <a:rPr lang="en-GB" dirty="0" smtClean="0">
                <a:latin typeface="Arial" charset="0"/>
                <a:cs typeface="Arial" charset="0"/>
              </a:rPr>
              <a:t> del </a:t>
            </a:r>
            <a:r>
              <a:rPr lang="en-GB" dirty="0" err="1" smtClean="0">
                <a:latin typeface="Arial" charset="0"/>
                <a:cs typeface="Arial" charset="0"/>
              </a:rPr>
              <a:t>proyecto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donde</a:t>
            </a:r>
            <a:r>
              <a:rPr lang="en-GB" dirty="0" smtClean="0">
                <a:latin typeface="Arial" charset="0"/>
                <a:cs typeface="Arial" charset="0"/>
              </a:rPr>
              <a:t> los </a:t>
            </a:r>
            <a:r>
              <a:rPr lang="en-GB" dirty="0" err="1" smtClean="0">
                <a:latin typeface="Arial" charset="0"/>
                <a:cs typeface="Arial" charset="0"/>
              </a:rPr>
              <a:t>riesgos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cli´maticos</a:t>
            </a:r>
            <a:r>
              <a:rPr lang="en-GB" dirty="0" smtClean="0">
                <a:latin typeface="Arial" charset="0"/>
                <a:cs typeface="Arial" charset="0"/>
              </a:rPr>
              <a:t>  </a:t>
            </a:r>
            <a:r>
              <a:rPr lang="en-GB" dirty="0" err="1" smtClean="0">
                <a:latin typeface="Arial" charset="0"/>
                <a:cs typeface="Arial" charset="0"/>
              </a:rPr>
              <a:t>necesitan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ser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considerados</a:t>
            </a:r>
            <a:r>
              <a:rPr lang="en-GB" dirty="0" smtClean="0">
                <a:latin typeface="Arial" charset="0"/>
                <a:cs typeface="Arial" charset="0"/>
              </a:rPr>
              <a:t> y la </a:t>
            </a:r>
            <a:r>
              <a:rPr lang="en-GB" dirty="0" err="1" smtClean="0">
                <a:latin typeface="Arial" charset="0"/>
                <a:cs typeface="Arial" charset="0"/>
              </a:rPr>
              <a:t>adaptación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puede</a:t>
            </a:r>
            <a:r>
              <a:rPr lang="en-GB" dirty="0" smtClean="0">
                <a:latin typeface="Arial" charset="0"/>
                <a:cs typeface="Arial" charset="0"/>
              </a:rPr>
              <a:t> </a:t>
            </a:r>
            <a:r>
              <a:rPr lang="en-GB" dirty="0" err="1" smtClean="0">
                <a:latin typeface="Arial" charset="0"/>
                <a:cs typeface="Arial" charset="0"/>
              </a:rPr>
              <a:t>integrada</a:t>
            </a:r>
            <a:endParaRPr lang="en-GB" b="1" dirty="0" smtClean="0">
              <a:latin typeface="Arial" charset="0"/>
              <a:cs typeface="Arial" charset="0"/>
            </a:endParaRPr>
          </a:p>
          <a:p>
            <a:pPr>
              <a:defRPr/>
            </a:pPr>
            <a:endParaRPr lang="en-GB" dirty="0" smtClean="0">
              <a:latin typeface="Arial" charset="0"/>
              <a:cs typeface="Arial" charset="0"/>
            </a:endParaRPr>
          </a:p>
          <a:p>
            <a:pPr>
              <a:defRPr/>
            </a:pPr>
            <a:endParaRPr lang="en-GB" dirty="0" smtClean="0">
              <a:latin typeface="Arial" charset="0"/>
              <a:cs typeface="Arial" charset="0"/>
            </a:endParaRPr>
          </a:p>
          <a:p>
            <a:pPr>
              <a:defRPr/>
            </a:pPr>
            <a:endParaRPr lang="de-DE" dirty="0" smtClean="0">
              <a:latin typeface="Arial" charset="0"/>
              <a:cs typeface="Arial" charset="0"/>
            </a:endParaRPr>
          </a:p>
          <a:p>
            <a:pPr>
              <a:defRPr/>
            </a:pPr>
            <a:endParaRPr lang="de-DE" dirty="0" smtClean="0">
              <a:latin typeface="Arial" charset="0"/>
              <a:cs typeface="Arial" charset="0"/>
            </a:endParaRPr>
          </a:p>
        </p:txBody>
      </p:sp>
      <p:sp>
        <p:nvSpPr>
          <p:cNvPr id="25603" name="Foliennummernplatzhalter 3"/>
          <p:cNvSpPr>
            <a:spLocks noGrp="1"/>
          </p:cNvSpPr>
          <p:nvPr>
            <p:ph type="sldNum" sz="quarter" idx="5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0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BB06AADE-0314-4172-8481-A216B49250AA}" type="slidenum">
              <a:rPr altLang="de-DE" sz="1000" smtClean="0">
                <a:solidFill>
                  <a:schemeClr val="bg1"/>
                </a:solidFill>
              </a:rPr>
              <a:pPr>
                <a:spcBef>
                  <a:spcPct val="0"/>
                </a:spcBef>
              </a:pPr>
              <a:t>6</a:t>
            </a:fld>
            <a:endParaRPr altLang="de-DE" sz="1000" smtClean="0">
              <a:solidFill>
                <a:schemeClr val="bg1"/>
              </a:solidFill>
            </a:endParaRPr>
          </a:p>
        </p:txBody>
      </p:sp>
      <p:sp>
        <p:nvSpPr>
          <p:cNvPr id="25604" name="Folienbildplatzhalter 6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00375" y="215900"/>
            <a:ext cx="3963988" cy="2973388"/>
          </a:xfrm>
          <a:ln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liennummernplatzhalter 3"/>
          <p:cNvSpPr>
            <a:spLocks noGrp="1"/>
          </p:cNvSpPr>
          <p:nvPr>
            <p:ph type="sldNum" sz="quarter" idx="5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0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08E3B3ED-CB39-40D4-9C96-5B6AC46CFF13}" type="slidenum">
              <a:rPr altLang="de-DE" sz="1000" smtClean="0">
                <a:solidFill>
                  <a:schemeClr val="bg1"/>
                </a:solidFill>
              </a:rPr>
              <a:pPr>
                <a:spcBef>
                  <a:spcPct val="0"/>
                </a:spcBef>
              </a:pPr>
              <a:t>7</a:t>
            </a:fld>
            <a:endParaRPr altLang="de-DE" sz="1000" smtClean="0">
              <a:solidFill>
                <a:schemeClr val="bg1"/>
              </a:solidFill>
            </a:endParaRPr>
          </a:p>
        </p:txBody>
      </p:sp>
      <p:sp>
        <p:nvSpPr>
          <p:cNvPr id="26627" name="Folienbildplatzhalter 5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00375" y="215900"/>
            <a:ext cx="3963988" cy="2973388"/>
          </a:xfrm>
          <a:ln/>
        </p:spPr>
      </p:sp>
      <p:sp>
        <p:nvSpPr>
          <p:cNvPr id="26628" name="Notizenplatzhalter 6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nummernplatzhalter 3"/>
          <p:cNvSpPr>
            <a:spLocks noGrp="1"/>
          </p:cNvSpPr>
          <p:nvPr>
            <p:ph type="sldNum" sz="quarter" idx="5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0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1B700D9F-DAB9-485B-8F42-88EE59BD4C5A}" type="slidenum">
              <a:rPr altLang="de-DE" sz="1000" smtClean="0">
                <a:solidFill>
                  <a:schemeClr val="bg1"/>
                </a:solidFill>
              </a:rPr>
              <a:pPr>
                <a:spcBef>
                  <a:spcPct val="0"/>
                </a:spcBef>
              </a:pPr>
              <a:t>8</a:t>
            </a:fld>
            <a:endParaRPr altLang="de-DE" sz="1000" smtClean="0">
              <a:solidFill>
                <a:schemeClr val="bg1"/>
              </a:solidFill>
            </a:endParaRPr>
          </a:p>
        </p:txBody>
      </p:sp>
      <p:sp>
        <p:nvSpPr>
          <p:cNvPr id="27651" name="Folienbildplatzhalter 5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00375" y="215900"/>
            <a:ext cx="3963988" cy="2973388"/>
          </a:xfrm>
          <a:ln/>
        </p:spPr>
      </p:sp>
      <p:sp>
        <p:nvSpPr>
          <p:cNvPr id="27652" name="Notizenplatzhalter 6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sz="1700" dirty="0" smtClean="0">
                <a:solidFill>
                  <a:srgbClr val="0070C0"/>
                </a:solidFill>
                <a:latin typeface="Arial"/>
                <a:cs typeface="Arial"/>
              </a:rPr>
              <a:t>»</a:t>
            </a:r>
            <a:r>
              <a:rPr lang="en-US" dirty="0" smtClean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s-MX" dirty="0" smtClean="0">
                <a:solidFill>
                  <a:srgbClr val="0070C0"/>
                </a:solidFill>
                <a:latin typeface="Arial"/>
                <a:cs typeface="Arial"/>
              </a:rPr>
              <a:t>Para la descripción de módulos, ver introducción en el Manual de Capacitación</a:t>
            </a:r>
          </a:p>
          <a:p>
            <a:pPr>
              <a:defRPr/>
            </a:pPr>
            <a:r>
              <a:rPr lang="es-MX" dirty="0" smtClean="0">
                <a:solidFill>
                  <a:srgbClr val="0070C0"/>
                </a:solidFill>
                <a:latin typeface="Arial"/>
                <a:cs typeface="Arial"/>
              </a:rPr>
              <a:t>Selecciona los módulos de acuerdo al programa de capacitación.</a:t>
            </a:r>
          </a:p>
          <a:p>
            <a:pPr>
              <a:defRPr/>
            </a:pPr>
            <a:r>
              <a:rPr lang="es-MX" dirty="0" smtClean="0"/>
              <a:t>M1 Aplicar los lentes climáticos</a:t>
            </a:r>
          </a:p>
          <a:p>
            <a:pPr>
              <a:defRPr/>
            </a:pPr>
            <a:r>
              <a:rPr lang="es-MX" b="0" dirty="0" smtClean="0"/>
              <a:t>Identificar la relevancia del cambio climático para una política, programa, plan o proyecto.</a:t>
            </a:r>
            <a:br>
              <a:rPr lang="es-MX" b="0" dirty="0" smtClean="0"/>
            </a:br>
            <a:r>
              <a:rPr lang="es-MX" dirty="0" smtClean="0">
                <a:solidFill>
                  <a:srgbClr val="669900"/>
                </a:solidFill>
              </a:rPr>
              <a:t>M2</a:t>
            </a:r>
            <a:r>
              <a:rPr lang="es-MX" dirty="0" smtClean="0"/>
              <a:t>  Interpretar los datos climáticos</a:t>
            </a:r>
            <a:r>
              <a:rPr lang="es-MX" b="0" dirty="0" smtClean="0"/>
              <a:t/>
            </a:r>
            <a:br>
              <a:rPr lang="es-MX" b="0" dirty="0" smtClean="0"/>
            </a:br>
            <a:r>
              <a:rPr lang="es-MX" b="0" dirty="0" smtClean="0"/>
              <a:t>Entender cómo interpretar y usar las diferentes fuente de datos estándar del clima </a:t>
            </a:r>
          </a:p>
          <a:p>
            <a:pPr>
              <a:defRPr/>
            </a:pPr>
            <a:r>
              <a:rPr lang="es-MX" dirty="0" smtClean="0">
                <a:solidFill>
                  <a:srgbClr val="669900"/>
                </a:solidFill>
              </a:rPr>
              <a:t>M3 Evaluar la vulnerabilidad</a:t>
            </a:r>
          </a:p>
          <a:p>
            <a:pPr>
              <a:defRPr/>
            </a:pPr>
            <a:r>
              <a:rPr lang="es-MX" b="0" dirty="0" smtClean="0"/>
              <a:t>Identificar los factores que contribuyen a la vulnerabilidad en un sistema. Revisar el clima pasado y actual, buscar los umbrales de vulnerabilidad.</a:t>
            </a:r>
          </a:p>
          <a:p>
            <a:pPr>
              <a:defRPr/>
            </a:pPr>
            <a:r>
              <a:rPr lang="es-MX" dirty="0" smtClean="0">
                <a:solidFill>
                  <a:srgbClr val="669900"/>
                </a:solidFill>
              </a:rPr>
              <a:t>M4  </a:t>
            </a:r>
            <a:r>
              <a:rPr lang="es-MX" dirty="0" smtClean="0"/>
              <a:t>Identificar las opciones de adaptación </a:t>
            </a:r>
            <a:r>
              <a:rPr lang="es-MX" b="0" dirty="0" smtClean="0"/>
              <a:t/>
            </a:r>
            <a:br>
              <a:rPr lang="es-MX" b="0" dirty="0" smtClean="0"/>
            </a:br>
            <a:r>
              <a:rPr lang="es-MX" b="0" dirty="0" smtClean="0"/>
              <a:t>Identifica un rango de opciones de adaptación para ajustar o mejorar la planificación y gestión. Lluvia de ideas.</a:t>
            </a:r>
          </a:p>
          <a:p>
            <a:pPr>
              <a:defRPr/>
            </a:pPr>
            <a:r>
              <a:rPr lang="es-MX" dirty="0" smtClean="0">
                <a:solidFill>
                  <a:srgbClr val="669900"/>
                </a:solidFill>
              </a:rPr>
              <a:t>M5 Seleccionar las medidas de adaptación</a:t>
            </a:r>
          </a:p>
          <a:p>
            <a:pPr>
              <a:defRPr/>
            </a:pPr>
            <a:r>
              <a:rPr lang="es-MX" b="0" dirty="0" smtClean="0"/>
              <a:t>Evaluar y priorizar opciones usando los criterios seleccionados. La OCDE sugiere efectividad, costos y factibilidad. Otros criterios pueden ser añadidos.</a:t>
            </a:r>
            <a:br>
              <a:rPr lang="es-MX" b="0" dirty="0" smtClean="0"/>
            </a:br>
            <a:r>
              <a:rPr lang="es-MX" dirty="0" smtClean="0"/>
              <a:t>M6 Desarrollo de un marco de Monitoreo y Evaluación</a:t>
            </a:r>
          </a:p>
          <a:p>
            <a:pPr>
              <a:defRPr/>
            </a:pPr>
            <a:r>
              <a:rPr lang="es-MX" b="0" dirty="0" smtClean="0"/>
              <a:t>Desarrolla elemento de un marco de monitoreo y evaluación para la adaptación</a:t>
            </a:r>
            <a:br>
              <a:rPr lang="es-MX" b="0" dirty="0" smtClean="0"/>
            </a:br>
            <a:r>
              <a:rPr lang="es-MX" dirty="0" smtClean="0"/>
              <a:t>M7 Construir la capacidad institucional</a:t>
            </a:r>
          </a:p>
          <a:p>
            <a:pPr>
              <a:defRPr/>
            </a:pPr>
            <a:r>
              <a:rPr lang="es-MX" b="0" dirty="0" smtClean="0"/>
              <a:t>Identificar las capacidades institucionales necesarias para tratar la adaptación como un proceso de cambio continuo</a:t>
            </a:r>
          </a:p>
          <a:p>
            <a:pPr>
              <a:defRPr/>
            </a:pPr>
            <a:r>
              <a:rPr lang="es-MX" dirty="0" smtClean="0">
                <a:solidFill>
                  <a:srgbClr val="669900"/>
                </a:solidFill>
              </a:rPr>
              <a:t>M8 Presiones climáticas locales, vulnerabilidad y </a:t>
            </a:r>
            <a:r>
              <a:rPr lang="es-MX" dirty="0" err="1" smtClean="0">
                <a:solidFill>
                  <a:srgbClr val="669900"/>
                </a:solidFill>
              </a:rPr>
              <a:t>resiliencia</a:t>
            </a:r>
            <a:endParaRPr lang="es-MX" dirty="0" smtClean="0">
              <a:solidFill>
                <a:srgbClr val="669900"/>
              </a:solidFill>
            </a:endParaRPr>
          </a:p>
          <a:p>
            <a:pPr>
              <a:defRPr/>
            </a:pPr>
            <a:r>
              <a:rPr lang="es-MX" b="0" dirty="0" smtClean="0"/>
              <a:t>Identificar la información local sobre vulnerabilidad al cambio climático</a:t>
            </a:r>
            <a:br>
              <a:rPr lang="es-MX" b="0" dirty="0" smtClean="0"/>
            </a:br>
            <a:r>
              <a:rPr lang="es-MX" dirty="0" smtClean="0"/>
              <a:t>M9 Tomar acción local</a:t>
            </a:r>
          </a:p>
          <a:p>
            <a:pPr>
              <a:defRPr/>
            </a:pPr>
            <a:r>
              <a:rPr lang="es-MX" b="0" dirty="0" smtClean="0"/>
              <a:t>Identificar las acciones a nivel local y cómo se vinculan a los actores sub-nacionales, nacionales y otros.</a:t>
            </a:r>
            <a:br>
              <a:rPr lang="es-MX" b="0" dirty="0" smtClean="0"/>
            </a:br>
            <a:r>
              <a:rPr lang="es-MX" dirty="0" smtClean="0"/>
              <a:t>M10 Integrar la adaptación en el ciclo del proyecto</a:t>
            </a:r>
          </a:p>
          <a:p>
            <a:pPr>
              <a:defRPr/>
            </a:pPr>
            <a:r>
              <a:rPr lang="es-MX" b="0" dirty="0" smtClean="0"/>
              <a:t>Identifica los pasos clave para integrar la adaptación de acuerdo a los varios pasos del ciclo de proyectos.</a:t>
            </a:r>
            <a:br>
              <a:rPr lang="es-MX" b="0" dirty="0" smtClean="0"/>
            </a:br>
            <a:endParaRPr lang="es-MX" b="0" dirty="0" smtClean="0"/>
          </a:p>
          <a:p>
            <a:pPr>
              <a:defRPr/>
            </a:pPr>
            <a:r>
              <a:rPr lang="es-MX" dirty="0" smtClean="0"/>
              <a:t>El enfoque de 4 pasos está estrechamente relacionado con las herramientas de la GIZ</a:t>
            </a:r>
          </a:p>
        </p:txBody>
      </p:sp>
      <p:sp>
        <p:nvSpPr>
          <p:cNvPr id="28675" name="Foliennummernplatzhalter 3"/>
          <p:cNvSpPr>
            <a:spLocks noGrp="1"/>
          </p:cNvSpPr>
          <p:nvPr>
            <p:ph type="sldNum" sz="quarter" idx="5"/>
          </p:nvPr>
        </p:nvSpPr>
        <p:spPr>
          <a:xfrm>
            <a:off x="0" y="6707188"/>
            <a:ext cx="10015538" cy="174625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10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>
                <a:solidFill>
                  <a:schemeClr val="tx1"/>
                </a:solidFill>
                <a:latin typeface="Arial" charset="0"/>
                <a:ea typeface="Adobe Fangsong Std R" pitchFamily="18" charset="-128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669900"/>
              </a:buClr>
              <a:buFont typeface="Wingdings" pitchFamily="2" charset="2"/>
              <a:buChar char="§"/>
              <a:defRPr sz="800" b="1">
                <a:solidFill>
                  <a:srgbClr val="669900"/>
                </a:solidFill>
                <a:latin typeface="Arial" charset="0"/>
                <a:ea typeface="Adobe Fangsong Std R" pitchFamily="18" charset="-128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1E88C58C-68AB-46D3-BB63-B9A56D24FCDC}" type="slidenum">
              <a:rPr altLang="de-DE" sz="1000" smtClean="0">
                <a:solidFill>
                  <a:schemeClr val="bg1"/>
                </a:solidFill>
              </a:rPr>
              <a:pPr>
                <a:spcBef>
                  <a:spcPct val="0"/>
                </a:spcBef>
              </a:pPr>
              <a:t>9</a:t>
            </a:fld>
            <a:endParaRPr altLang="de-DE" sz="1000" smtClean="0">
              <a:solidFill>
                <a:schemeClr val="bg1"/>
              </a:solidFill>
            </a:endParaRPr>
          </a:p>
        </p:txBody>
      </p:sp>
      <p:sp>
        <p:nvSpPr>
          <p:cNvPr id="28676" name="Folienbildplatzhalter 9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00375" y="215900"/>
            <a:ext cx="3963988" cy="2973388"/>
          </a:xfrm>
          <a:ln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624638"/>
            <a:ext cx="9144000" cy="233362"/>
          </a:xfrm>
          <a:prstGeom prst="rect">
            <a:avLst/>
          </a:prstGeom>
          <a:solidFill>
            <a:srgbClr val="93939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endParaRPr lang="en-US" altLang="de-DE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6934200" y="6596063"/>
            <a:ext cx="1981200" cy="27463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fld id="{22EA7333-DA76-4DCC-9073-EEBB5CA40D56}" type="datetime1">
              <a:rPr lang="de-DE" sz="1200" b="0" smtClean="0">
                <a:solidFill>
                  <a:schemeClr val="bg1"/>
                </a:solidFill>
              </a:rPr>
              <a:pPr>
                <a:defRPr/>
              </a:pPr>
              <a:t>11.11.2013</a:t>
            </a:fld>
            <a:r>
              <a:rPr lang="de-DE" sz="1200" b="0" smtClean="0">
                <a:solidFill>
                  <a:schemeClr val="bg1"/>
                </a:solidFill>
              </a:rPr>
              <a:t>     Seite </a:t>
            </a:r>
            <a:fld id="{2B21957E-1A85-4193-AFB6-48CB41105499}" type="slidenum">
              <a:rPr lang="de-DE" sz="1200" b="0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de-DE" sz="1200" b="0" smtClean="0">
              <a:solidFill>
                <a:schemeClr val="bg1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133600" y="0"/>
            <a:ext cx="7010400" cy="762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3939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BZ" altLang="de-DE" sz="2400" b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H="1">
            <a:off x="0" y="762000"/>
            <a:ext cx="9144000" cy="0"/>
          </a:xfrm>
          <a:prstGeom prst="line">
            <a:avLst/>
          </a:prstGeom>
          <a:noFill/>
          <a:ln w="3175">
            <a:solidFill>
              <a:srgbClr val="E6E6E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8" name="Picture 20"/>
          <p:cNvPicPr>
            <a:picLocks noChangeAspect="1" noChangeArrowheads="1"/>
          </p:cNvPicPr>
          <p:nvPr/>
        </p:nvPicPr>
        <p:blipFill>
          <a:blip r:embed="rId2" cstate="print">
            <a:lum contrast="-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9413" y="0"/>
            <a:ext cx="11445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6624638"/>
            <a:ext cx="9144000" cy="233362"/>
          </a:xfrm>
          <a:prstGeom prst="rect">
            <a:avLst/>
          </a:prstGeom>
          <a:solidFill>
            <a:srgbClr val="93939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endParaRPr lang="en-US" altLang="de-DE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2133600" y="0"/>
            <a:ext cx="7010400" cy="762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3939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BZ" altLang="de-DE" sz="2400" b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 flipH="1">
            <a:off x="0" y="762000"/>
            <a:ext cx="9144000" cy="0"/>
          </a:xfrm>
          <a:prstGeom prst="line">
            <a:avLst/>
          </a:prstGeom>
          <a:noFill/>
          <a:ln w="3175">
            <a:solidFill>
              <a:srgbClr val="E6E6E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2" name="Line 18"/>
          <p:cNvSpPr>
            <a:spLocks noChangeShapeType="1"/>
          </p:cNvSpPr>
          <p:nvPr/>
        </p:nvSpPr>
        <p:spPr bwMode="auto">
          <a:xfrm flipH="1">
            <a:off x="0" y="762000"/>
            <a:ext cx="9144000" cy="0"/>
          </a:xfrm>
          <a:prstGeom prst="line">
            <a:avLst/>
          </a:prstGeom>
          <a:noFill/>
          <a:ln w="3175">
            <a:solidFill>
              <a:srgbClr val="D9D9D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13" name="Picture 20" descr="Weltkugel_klein_neu.gif                                        0005A183jeany                          BB53F533: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6238" y="0"/>
            <a:ext cx="114776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Grafik 29" descr="gizlogo-sv-climat-en-4c.wmf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-42863"/>
            <a:ext cx="2160588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Grafik 3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408613"/>
            <a:ext cx="2905125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3199" name="Rectangle 15"/>
          <p:cNvSpPr>
            <a:spLocks noGrp="1" noChangeArrowheads="1"/>
          </p:cNvSpPr>
          <p:nvPr>
            <p:ph type="ctrTitle" sz="quarter"/>
          </p:nvPr>
        </p:nvSpPr>
        <p:spPr>
          <a:xfrm>
            <a:off x="1040400" y="1993726"/>
            <a:ext cx="7034400" cy="1143000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93200" name="Rectangle 1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40400" y="3239022"/>
            <a:ext cx="70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800"/>
            </a:lvl1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5743145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68388"/>
            <a:ext cx="7526338" cy="741362"/>
          </a:xfrm>
        </p:spPr>
        <p:txBody>
          <a:bodyPr anchor="b"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008188"/>
            <a:ext cx="7526338" cy="42132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  <a:lvl2pPr>
              <a:buClr>
                <a:srgbClr val="669900"/>
              </a:buClr>
              <a:defRPr sz="1800" b="1" baseline="0">
                <a:solidFill>
                  <a:schemeClr val="tx1"/>
                </a:solidFill>
              </a:defRPr>
            </a:lvl2pPr>
            <a:lvl3pPr>
              <a:defRPr sz="1800" baseline="0">
                <a:solidFill>
                  <a:schemeClr val="tx1"/>
                </a:solidFill>
              </a:defRPr>
            </a:lvl3pPr>
            <a:lvl4pPr>
              <a:defRPr sz="1600" baseline="0">
                <a:solidFill>
                  <a:schemeClr val="tx1"/>
                </a:solidFill>
              </a:defRPr>
            </a:lvl4pPr>
            <a:lvl5pPr>
              <a:defRPr sz="160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C0E765-ED36-43DE-BF50-1A5000FD990C}" type="datetime1">
              <a:rPr lang="de-DE"/>
              <a:pPr>
                <a:defRPr/>
              </a:pPr>
              <a:t>11.11.2013</a:t>
            </a:fld>
            <a:endParaRPr lang="de-DE" dirty="0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BZ"/>
          </a:p>
        </p:txBody>
      </p:sp>
    </p:spTree>
    <p:extLst>
      <p:ext uri="{BB962C8B-B14F-4D97-AF65-F5344CB8AC3E}">
        <p14:creationId xmlns:p14="http://schemas.microsoft.com/office/powerpoint/2010/main" val="179163704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0400" y="3880808"/>
            <a:ext cx="7034400" cy="1144800"/>
          </a:xfr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lang="de-DE" sz="360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40400" y="2292939"/>
            <a:ext cx="7034400" cy="1500187"/>
          </a:xfrm>
        </p:spPr>
        <p:txBody>
          <a:bodyPr anchor="b"/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C80F0F"/>
              </a:buClr>
              <a:buFont typeface="Wingdings" pitchFamily="2" charset="2"/>
              <a:buNone/>
              <a:tabLst>
                <a:tab pos="2190750" algn="l"/>
              </a:tabLst>
              <a:defRPr lang="de-DE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0F355-745F-4D62-8DA7-AF5CBDE0713A}" type="datetime1">
              <a:rPr lang="de-DE"/>
              <a:pPr>
                <a:defRPr/>
              </a:pPr>
              <a:t>11.11.2013</a:t>
            </a:fld>
            <a:endParaRPr lang="de-DE" dirty="0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BZ"/>
          </a:p>
        </p:txBody>
      </p:sp>
    </p:spTree>
    <p:extLst>
      <p:ext uri="{BB962C8B-B14F-4D97-AF65-F5344CB8AC3E}">
        <p14:creationId xmlns:p14="http://schemas.microsoft.com/office/powerpoint/2010/main" val="401167357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039813" y="2106613"/>
            <a:ext cx="3481200" cy="4114800"/>
          </a:xfrm>
        </p:spPr>
        <p:txBody>
          <a:bodyPr/>
          <a:lstStyle>
            <a:lvl1pPr>
              <a:defRPr sz="240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6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95812" y="2106613"/>
            <a:ext cx="3481200" cy="411480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9A9D69-B4A9-4144-A073-DA7D994397C9}" type="datetime1">
              <a:rPr lang="de-DE"/>
              <a:pPr>
                <a:defRPr/>
              </a:pPr>
              <a:t>11.11.2013</a:t>
            </a:fld>
            <a:endParaRPr lang="de-DE" dirty="0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BZ"/>
          </a:p>
        </p:txBody>
      </p:sp>
    </p:spTree>
    <p:extLst>
      <p:ext uri="{BB962C8B-B14F-4D97-AF65-F5344CB8AC3E}">
        <p14:creationId xmlns:p14="http://schemas.microsoft.com/office/powerpoint/2010/main" val="213031736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0400" y="1411200"/>
            <a:ext cx="7034400" cy="6192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40400" y="2098784"/>
            <a:ext cx="3463200" cy="46905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040400" y="2668044"/>
            <a:ext cx="3463200" cy="355739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15200" y="2098783"/>
            <a:ext cx="3463200" cy="46905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15200" y="2668044"/>
            <a:ext cx="3463200" cy="3557392"/>
          </a:xfrm>
        </p:spPr>
        <p:txBody>
          <a:bodyPr/>
          <a:lstStyle>
            <a:lvl1pPr>
              <a:defRPr lang="de-DE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de-DE" sz="2200" dirty="0" smtClean="0">
                <a:solidFill>
                  <a:schemeClr val="tx1"/>
                </a:solidFill>
                <a:latin typeface="+mn-lt"/>
              </a:defRPr>
            </a:lvl2pPr>
            <a:lvl3pPr>
              <a:defRPr lang="de-DE" sz="2000" dirty="0" smtClean="0">
                <a:solidFill>
                  <a:schemeClr val="tx1"/>
                </a:solidFill>
                <a:latin typeface="+mn-lt"/>
              </a:defRPr>
            </a:lvl3pPr>
            <a:lvl4pPr>
              <a:defRPr lang="de-DE" sz="1800" dirty="0" smtClean="0">
                <a:solidFill>
                  <a:schemeClr val="tx1"/>
                </a:solidFill>
                <a:latin typeface="+mn-lt"/>
              </a:defRPr>
            </a:lvl4pPr>
            <a:lvl5pPr>
              <a:defRPr lang="de-DE" sz="1600" dirty="0" smtClean="0">
                <a:solidFill>
                  <a:schemeClr val="tx1"/>
                </a:solidFill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79953-F68F-4DA5-8945-A0AC45FB1176}" type="datetime1">
              <a:rPr lang="de-DE"/>
              <a:pPr>
                <a:defRPr/>
              </a:pPr>
              <a:t>11.11.2013</a:t>
            </a:fld>
            <a:endParaRPr lang="de-DE" dirty="0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BZ"/>
          </a:p>
        </p:txBody>
      </p:sp>
    </p:spTree>
    <p:extLst>
      <p:ext uri="{BB962C8B-B14F-4D97-AF65-F5344CB8AC3E}">
        <p14:creationId xmlns:p14="http://schemas.microsoft.com/office/powerpoint/2010/main" val="246771242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26658-028C-46CA-9A3D-C68F902BAA02}" type="datetime1">
              <a:rPr lang="de-DE"/>
              <a:pPr>
                <a:defRPr/>
              </a:pPr>
              <a:t>11.11.2013</a:t>
            </a:fld>
            <a:endParaRPr lang="de-DE" dirty="0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BZ"/>
          </a:p>
        </p:txBody>
      </p:sp>
    </p:spTree>
    <p:extLst>
      <p:ext uri="{BB962C8B-B14F-4D97-AF65-F5344CB8AC3E}">
        <p14:creationId xmlns:p14="http://schemas.microsoft.com/office/powerpoint/2010/main" val="28872833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PROAGRO 2011\PROAGRO UT ACC\DOCUMENTOS OECD QUE NECESITAN IMPRESSUM\Impresum revisados\nueva revisión romeo marta\gizlogo-sv-klimas-es-rgb-72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93" b="18182"/>
          <a:stretch>
            <a:fillRect/>
          </a:stretch>
        </p:blipFill>
        <p:spPr bwMode="auto">
          <a:xfrm>
            <a:off x="355600" y="25400"/>
            <a:ext cx="196850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16A71-CA94-49B5-9606-5FB178396D7C}" type="datetime1">
              <a:rPr lang="de-DE"/>
              <a:pPr>
                <a:defRPr/>
              </a:pPr>
              <a:t>11.11.2013</a:t>
            </a:fld>
            <a:endParaRPr lang="de-DE" dirty="0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BZ"/>
          </a:p>
        </p:txBody>
      </p:sp>
    </p:spTree>
    <p:extLst>
      <p:ext uri="{BB962C8B-B14F-4D97-AF65-F5344CB8AC3E}">
        <p14:creationId xmlns:p14="http://schemas.microsoft.com/office/powerpoint/2010/main" val="47658228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PROAGRO 2011\PROAGRO UT ACC\DOCUMENTOS OECD QUE NECESITAN IMPRESSUM\Impresum revisados\nueva revisión romeo marta\gizlogo-sv-klimas-es-rgb-72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93" b="18182"/>
          <a:stretch>
            <a:fillRect/>
          </a:stretch>
        </p:blipFill>
        <p:spPr bwMode="auto">
          <a:xfrm>
            <a:off x="355600" y="25400"/>
            <a:ext cx="196850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0400" y="1411200"/>
            <a:ext cx="2484000" cy="1357052"/>
          </a:xfrm>
        </p:spPr>
        <p:txBody>
          <a:bodyPr anchor="b"/>
          <a:lstStyle>
            <a:lvl1pPr algn="l">
              <a:defRPr sz="2800" b="0" baseline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620022" y="1411201"/>
            <a:ext cx="4453200" cy="481423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040400" y="2893512"/>
            <a:ext cx="2484000" cy="3331925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DAFB6-5A05-4B3B-AD26-23D62D3D174C}" type="datetime1">
              <a:rPr lang="de-DE"/>
              <a:pPr>
                <a:defRPr/>
              </a:pPr>
              <a:t>11.11.2013</a:t>
            </a:fld>
            <a:endParaRPr lang="de-DE" dirty="0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BZ"/>
          </a:p>
        </p:txBody>
      </p:sp>
    </p:spTree>
    <p:extLst>
      <p:ext uri="{BB962C8B-B14F-4D97-AF65-F5344CB8AC3E}">
        <p14:creationId xmlns:p14="http://schemas.microsoft.com/office/powerpoint/2010/main" val="97801151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PROAGRO 2011\PROAGRO UT ACC\DOCUMENTOS OECD QUE NECESITAN IMPRESSUM\Impresum revisados\nueva revisión romeo marta\gizlogo-sv-klimas-es-rgb-72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93" b="18182"/>
          <a:stretch>
            <a:fillRect/>
          </a:stretch>
        </p:blipFill>
        <p:spPr bwMode="auto">
          <a:xfrm>
            <a:off x="355600" y="25400"/>
            <a:ext cx="196850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0400" y="4860099"/>
            <a:ext cx="7034400" cy="526093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152525" y="1411201"/>
            <a:ext cx="6831014" cy="3361215"/>
          </a:xfrm>
        </p:spPr>
        <p:txBody>
          <a:bodyPr/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  <a:endParaRPr lang="de-DE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040400" y="5486400"/>
            <a:ext cx="7034400" cy="739036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DE5FB-ECE7-4149-B577-73DEC1BE25A9}" type="datetime1">
              <a:rPr lang="de-DE"/>
              <a:pPr>
                <a:defRPr/>
              </a:pPr>
              <a:t>11.11.2013</a:t>
            </a:fld>
            <a:endParaRPr lang="de-DE" dirty="0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BZ"/>
          </a:p>
        </p:txBody>
      </p:sp>
    </p:spTree>
    <p:extLst>
      <p:ext uri="{BB962C8B-B14F-4D97-AF65-F5344CB8AC3E}">
        <p14:creationId xmlns:p14="http://schemas.microsoft.com/office/powerpoint/2010/main" val="55997741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6624638"/>
            <a:ext cx="9144000" cy="233362"/>
          </a:xfrm>
          <a:prstGeom prst="rect">
            <a:avLst/>
          </a:prstGeom>
          <a:solidFill>
            <a:srgbClr val="93939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endParaRPr lang="en-US" altLang="de-DE"/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6934200" y="6596063"/>
            <a:ext cx="1981200" cy="27463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fld id="{D297AEE1-A537-4901-8A14-4CD1C59F9AC5}" type="datetime1">
              <a:rPr lang="de-DE" sz="1200" b="0" smtClean="0">
                <a:solidFill>
                  <a:schemeClr val="bg1"/>
                </a:solidFill>
              </a:rPr>
              <a:pPr>
                <a:defRPr/>
              </a:pPr>
              <a:t>11.11.2013</a:t>
            </a:fld>
            <a:r>
              <a:rPr lang="de-DE" sz="1200" b="0" smtClean="0">
                <a:solidFill>
                  <a:schemeClr val="bg1"/>
                </a:solidFill>
              </a:rPr>
              <a:t>     Seite </a:t>
            </a:r>
            <a:fld id="{5039DCD9-B245-40A5-B08F-DBB2AE214EED}" type="slidenum">
              <a:rPr lang="de-DE" sz="1200" b="0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de-DE" sz="1200" b="0" smtClean="0">
              <a:solidFill>
                <a:schemeClr val="bg1"/>
              </a:solidFill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133600" y="0"/>
            <a:ext cx="7010400" cy="762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3939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BZ" altLang="de-DE" sz="2400" b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1029" name="Line 6"/>
          <p:cNvSpPr>
            <a:spLocks noChangeShapeType="1"/>
          </p:cNvSpPr>
          <p:nvPr/>
        </p:nvSpPr>
        <p:spPr bwMode="auto">
          <a:xfrm flipH="1">
            <a:off x="0" y="762000"/>
            <a:ext cx="9144000" cy="0"/>
          </a:xfrm>
          <a:prstGeom prst="line">
            <a:avLst/>
          </a:prstGeom>
          <a:noFill/>
          <a:ln w="3175">
            <a:solidFill>
              <a:srgbClr val="E6E6E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1030" name="Picture 7"/>
          <p:cNvPicPr>
            <a:picLocks noChangeAspect="1" noChangeArrowheads="1"/>
          </p:cNvPicPr>
          <p:nvPr/>
        </p:nvPicPr>
        <p:blipFill>
          <a:blip r:embed="rId11" cstate="print">
            <a:lum contrast="-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9413" y="0"/>
            <a:ext cx="11445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Rectangle 9"/>
          <p:cNvSpPr>
            <a:spLocks noChangeArrowheads="1"/>
          </p:cNvSpPr>
          <p:nvPr/>
        </p:nvSpPr>
        <p:spPr bwMode="auto">
          <a:xfrm>
            <a:off x="0" y="6624638"/>
            <a:ext cx="9144000" cy="233362"/>
          </a:xfrm>
          <a:prstGeom prst="rect">
            <a:avLst/>
          </a:prstGeom>
          <a:solidFill>
            <a:srgbClr val="93939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endParaRPr lang="en-US" altLang="de-DE"/>
          </a:p>
        </p:txBody>
      </p:sp>
      <p:sp>
        <p:nvSpPr>
          <p:cNvPr id="1032" name="Rectangle 11"/>
          <p:cNvSpPr>
            <a:spLocks noChangeArrowheads="1"/>
          </p:cNvSpPr>
          <p:nvPr/>
        </p:nvSpPr>
        <p:spPr bwMode="auto">
          <a:xfrm>
            <a:off x="2133600" y="0"/>
            <a:ext cx="7010400" cy="762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3939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BZ" altLang="de-DE" sz="2400" b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1033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069975"/>
            <a:ext cx="7526338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Click here to add title</a:t>
            </a:r>
            <a:br>
              <a:rPr lang="de-DE" altLang="de-DE" smtClean="0"/>
            </a:br>
            <a:r>
              <a:rPr lang="de-DE" altLang="de-DE" smtClean="0"/>
              <a:t>sd</a:t>
            </a:r>
          </a:p>
        </p:txBody>
      </p:sp>
      <p:sp>
        <p:nvSpPr>
          <p:cNvPr id="1034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008188"/>
            <a:ext cx="7526338" cy="421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Erster satz hier</a:t>
            </a:r>
          </a:p>
          <a:p>
            <a:pPr lvl="1"/>
            <a:r>
              <a:rPr lang="de-DE" altLang="de-DE" smtClean="0"/>
              <a:t>Click here to add text</a:t>
            </a:r>
          </a:p>
          <a:p>
            <a:pPr lvl="2"/>
            <a:r>
              <a:rPr lang="de-DE" altLang="de-DE" smtClean="0"/>
              <a:t>Second layer</a:t>
            </a:r>
          </a:p>
          <a:p>
            <a:pPr lvl="3"/>
            <a:r>
              <a:rPr lang="de-DE" altLang="de-DE" smtClean="0"/>
              <a:t>Third layer</a:t>
            </a:r>
          </a:p>
          <a:p>
            <a:pPr lvl="4"/>
            <a:r>
              <a:rPr lang="de-DE" altLang="de-DE" smtClean="0"/>
              <a:t>Fourth layer</a:t>
            </a:r>
          </a:p>
        </p:txBody>
      </p:sp>
      <p:sp>
        <p:nvSpPr>
          <p:cNvPr id="7579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56400" y="6602413"/>
            <a:ext cx="1295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200" b="0">
                <a:solidFill>
                  <a:schemeClr val="bg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27960C1-377A-4CCC-A236-454A40DC8913}" type="datetime1">
              <a:rPr lang="de-DE"/>
              <a:pPr>
                <a:defRPr/>
              </a:pPr>
              <a:t>11.11.2013</a:t>
            </a:fld>
            <a:endParaRPr lang="de-DE" dirty="0"/>
          </a:p>
        </p:txBody>
      </p:sp>
      <p:sp>
        <p:nvSpPr>
          <p:cNvPr id="1036" name="Text Box 19"/>
          <p:cNvSpPr txBox="1">
            <a:spLocks noChangeArrowheads="1"/>
          </p:cNvSpPr>
          <p:nvPr/>
        </p:nvSpPr>
        <p:spPr bwMode="auto">
          <a:xfrm>
            <a:off x="7893050" y="6602413"/>
            <a:ext cx="927100" cy="27781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de-DE" sz="1200" b="0" smtClean="0">
                <a:solidFill>
                  <a:schemeClr val="bg1"/>
                </a:solidFill>
              </a:rPr>
              <a:t>Page </a:t>
            </a:r>
            <a:fld id="{F264BEB2-5E9C-490E-9FF5-9A9D7714DD23}" type="slidenum">
              <a:rPr lang="de-DE" sz="1200" b="0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de-DE" sz="1200" b="0" smtClean="0">
              <a:solidFill>
                <a:schemeClr val="bg1"/>
              </a:solidFill>
            </a:endParaRPr>
          </a:p>
        </p:txBody>
      </p:sp>
      <p:sp>
        <p:nvSpPr>
          <p:cNvPr id="1037" name="Line 12"/>
          <p:cNvSpPr>
            <a:spLocks noChangeShapeType="1"/>
          </p:cNvSpPr>
          <p:nvPr/>
        </p:nvSpPr>
        <p:spPr bwMode="auto">
          <a:xfrm flipH="1">
            <a:off x="0" y="762000"/>
            <a:ext cx="9144000" cy="0"/>
          </a:xfrm>
          <a:prstGeom prst="line">
            <a:avLst/>
          </a:prstGeom>
          <a:noFill/>
          <a:ln w="3175">
            <a:solidFill>
              <a:srgbClr val="D9D9D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1038" name="Picture 23" descr="Weltkugel_klein_neu.gif                                        0005A183jeany                          BB53F533: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6238" y="0"/>
            <a:ext cx="114776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80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125" y="6600825"/>
            <a:ext cx="28956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200" b="0">
                <a:solidFill>
                  <a:schemeClr val="bg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BZ"/>
          </a:p>
        </p:txBody>
      </p:sp>
      <p:pic>
        <p:nvPicPr>
          <p:cNvPr id="1040" name="Grafik 17" descr="gizlogo-sv-climat-en-4c.wmf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-42863"/>
            <a:ext cx="2160588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30" r:id="rId1"/>
    <p:sldLayoutId id="2147484025" r:id="rId2"/>
    <p:sldLayoutId id="2147484026" r:id="rId3"/>
    <p:sldLayoutId id="2147484027" r:id="rId4"/>
    <p:sldLayoutId id="2147484028" r:id="rId5"/>
    <p:sldLayoutId id="2147484029" r:id="rId6"/>
    <p:sldLayoutId id="2147484031" r:id="rId7"/>
    <p:sldLayoutId id="2147484032" r:id="rId8"/>
    <p:sldLayoutId id="2147484033" r:id="rId9"/>
  </p:sldLayoutIdLst>
  <p:transition/>
  <p:timing>
    <p:tnLst>
      <p:par>
        <p:cTn id="1" dur="indefinite" restart="never" nodeType="tmRoot"/>
      </p:par>
    </p:tnLst>
  </p:timing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6699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6699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6699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66990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80F0F"/>
        </a:buClr>
        <a:buFont typeface="Wingdings" pitchFamily="2" charset="2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179388" indent="-179388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Wingdings" pitchFamily="2" charset="2"/>
        <a:buChar char="§"/>
        <a:tabLst>
          <a:tab pos="2190750" algn="l"/>
        </a:tabLst>
        <a:defRPr b="1">
          <a:solidFill>
            <a:schemeClr val="tx1"/>
          </a:solidFill>
          <a:latin typeface="+mn-lt"/>
        </a:defRPr>
      </a:lvl2pPr>
      <a:lvl3pPr marL="358775" indent="-179388" algn="l" rtl="0" eaLnBrk="0" fontAlgn="base" hangingPunct="0">
        <a:spcBef>
          <a:spcPct val="20000"/>
        </a:spcBef>
        <a:spcAft>
          <a:spcPct val="0"/>
        </a:spcAft>
        <a:buClr>
          <a:srgbClr val="999999"/>
        </a:buClr>
        <a:buFont typeface="Wingdings" pitchFamily="2" charset="2"/>
        <a:buChar char="§"/>
        <a:tabLst>
          <a:tab pos="2190750" algn="l"/>
        </a:tabLst>
        <a:defRPr>
          <a:solidFill>
            <a:schemeClr val="tx1"/>
          </a:solidFill>
          <a:latin typeface="+mn-lt"/>
        </a:defRPr>
      </a:lvl3pPr>
      <a:lvl4pPr marL="538163" indent="-179388" algn="l" rtl="0" eaLnBrk="0" fontAlgn="base" hangingPunct="0">
        <a:spcBef>
          <a:spcPct val="20000"/>
        </a:spcBef>
        <a:spcAft>
          <a:spcPct val="0"/>
        </a:spcAft>
        <a:buClr>
          <a:srgbClr val="C80F0F"/>
        </a:buClr>
        <a:buChar char="-"/>
        <a:tabLst>
          <a:tab pos="2190750" algn="l"/>
        </a:tabLst>
        <a:defRPr sz="1600">
          <a:solidFill>
            <a:schemeClr val="tx1"/>
          </a:solidFill>
          <a:latin typeface="+mn-lt"/>
        </a:defRPr>
      </a:lvl4pPr>
      <a:lvl5pPr marL="717550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-"/>
        <a:defRPr sz="1600">
          <a:solidFill>
            <a:schemeClr val="tx1"/>
          </a:solidFill>
          <a:latin typeface="+mn-lt"/>
        </a:defRPr>
      </a:lvl5pPr>
      <a:lvl6pPr marL="2647950" indent="-2603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-"/>
        <a:tabLst>
          <a:tab pos="2190750" algn="l"/>
        </a:tabLst>
        <a:defRPr sz="2400">
          <a:solidFill>
            <a:schemeClr val="tx1"/>
          </a:solidFill>
          <a:latin typeface="+mn-lt"/>
        </a:defRPr>
      </a:lvl6pPr>
      <a:lvl7pPr marL="3105150" indent="-2603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-"/>
        <a:tabLst>
          <a:tab pos="2190750" algn="l"/>
        </a:tabLst>
        <a:defRPr sz="2400">
          <a:solidFill>
            <a:schemeClr val="tx1"/>
          </a:solidFill>
          <a:latin typeface="+mn-lt"/>
        </a:defRPr>
      </a:lvl7pPr>
      <a:lvl8pPr marL="3562350" indent="-2603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-"/>
        <a:tabLst>
          <a:tab pos="2190750" algn="l"/>
        </a:tabLst>
        <a:defRPr sz="2400">
          <a:solidFill>
            <a:schemeClr val="tx1"/>
          </a:solidFill>
          <a:latin typeface="+mn-lt"/>
        </a:defRPr>
      </a:lvl8pPr>
      <a:lvl9pPr marL="4019550" indent="-2603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-"/>
        <a:tabLst>
          <a:tab pos="2190750" algn="l"/>
        </a:tabLst>
        <a:defRPr sz="24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climate@giz.d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hyperlink" Target="http://www.oecd.org/document/24/0,3746,en_2649_34421_45619928_1_1_1_1,00.html" TargetMode="External"/><Relationship Id="rId4" Type="http://schemas.openxmlformats.org/officeDocument/2006/relationships/hyperlink" Target="http://www.giz.de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ecd.org/dataoecd/0/9/43652123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 sz="quarter"/>
          </p:nvPr>
        </p:nvSpPr>
        <p:spPr>
          <a:xfrm>
            <a:off x="442913" y="1268413"/>
            <a:ext cx="7972425" cy="1568450"/>
          </a:xfrm>
        </p:spPr>
        <p:txBody>
          <a:bodyPr/>
          <a:lstStyle/>
          <a:p>
            <a:r>
              <a:rPr lang="es-MX" altLang="de-DE" smtClean="0"/>
              <a:t>Integrando la adaptación al cambio climático en la planificación del desarrollo</a:t>
            </a:r>
          </a:p>
        </p:txBody>
      </p:sp>
      <p:sp>
        <p:nvSpPr>
          <p:cNvPr id="6" name="Untertitel 5"/>
          <p:cNvSpPr>
            <a:spLocks noGrp="1"/>
          </p:cNvSpPr>
          <p:nvPr>
            <p:ph type="subTitle" sz="quarter" idx="1"/>
          </p:nvPr>
        </p:nvSpPr>
        <p:spPr>
          <a:xfrm>
            <a:off x="976313" y="3074988"/>
            <a:ext cx="7034212" cy="1752600"/>
          </a:xfrm>
        </p:spPr>
        <p:txBody>
          <a:bodyPr/>
          <a:lstStyle/>
          <a:p>
            <a:pPr>
              <a:defRPr/>
            </a:pPr>
            <a:r>
              <a:rPr lang="es-MX" dirty="0"/>
              <a:t>Una Capacitación práctica basada en la Guía de Políticas de la OCDE </a:t>
            </a:r>
          </a:p>
          <a:p>
            <a:pPr>
              <a:defRPr/>
            </a:pPr>
            <a:r>
              <a:rPr lang="es-MX" sz="2000" dirty="0" smtClean="0">
                <a:solidFill>
                  <a:schemeClr val="bg1">
                    <a:lumMod val="65000"/>
                  </a:schemeClr>
                </a:solidFill>
              </a:rPr>
              <a:t>Equipo de Capacitación:</a:t>
            </a:r>
            <a:br>
              <a:rPr lang="es-MX" sz="2000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s-MX" sz="2000" dirty="0" smtClean="0">
                <a:solidFill>
                  <a:schemeClr val="bg1">
                    <a:lumMod val="65000"/>
                  </a:schemeClr>
                </a:solidFill>
              </a:rPr>
              <a:t>XX</a:t>
            </a:r>
            <a:br>
              <a:rPr lang="es-MX" sz="2000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s-MX" sz="2000" dirty="0" err="1" smtClean="0">
                <a:solidFill>
                  <a:schemeClr val="bg1">
                    <a:lumMod val="65000"/>
                  </a:schemeClr>
                </a:solidFill>
              </a:rPr>
              <a:t>XX</a:t>
            </a:r>
            <a:r>
              <a:rPr lang="es-MX" sz="2000" dirty="0" smtClean="0">
                <a:solidFill>
                  <a:schemeClr val="bg1">
                    <a:lumMod val="65000"/>
                  </a:schemeClr>
                </a:solidFill>
              </a:rPr>
              <a:t/>
            </a:r>
            <a:br>
              <a:rPr lang="es-MX" sz="2000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s-MX" sz="2000" dirty="0" smtClean="0">
                <a:solidFill>
                  <a:schemeClr val="bg1">
                    <a:lumMod val="65000"/>
                  </a:schemeClr>
                </a:solidFill>
              </a:rPr>
              <a:t>‘Fecha’</a:t>
            </a:r>
            <a:endParaRPr lang="es-MX" sz="2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/>
          <p:cNvSpPr>
            <a:spLocks noGrp="1"/>
          </p:cNvSpPr>
          <p:nvPr>
            <p:ph type="title"/>
          </p:nvPr>
        </p:nvSpPr>
        <p:spPr>
          <a:xfrm>
            <a:off x="457200" y="965200"/>
            <a:ext cx="7526338" cy="741363"/>
          </a:xfrm>
        </p:spPr>
        <p:txBody>
          <a:bodyPr/>
          <a:lstStyle/>
          <a:p>
            <a:pPr eaLnBrk="1" hangingPunct="1"/>
            <a:r>
              <a:rPr lang="de-DE" altLang="de-DE" smtClean="0"/>
              <a:t>El Método </a:t>
            </a:r>
            <a:r>
              <a:rPr lang="en-GB" altLang="de-DE" smtClean="0"/>
              <a:t>“Harvard” de Casos</a:t>
            </a:r>
            <a:endParaRPr lang="de-DE" altLang="de-DE" smtClean="0"/>
          </a:p>
        </p:txBody>
      </p:sp>
      <p:sp>
        <p:nvSpPr>
          <p:cNvPr id="15363" name="Inhaltsplatzhalter 2"/>
          <p:cNvSpPr>
            <a:spLocks noGrp="1"/>
          </p:cNvSpPr>
          <p:nvPr>
            <p:ph idx="1"/>
          </p:nvPr>
        </p:nvSpPr>
        <p:spPr>
          <a:xfrm>
            <a:off x="457200" y="1905000"/>
            <a:ext cx="7526338" cy="4213225"/>
          </a:xfrm>
        </p:spPr>
        <p:txBody>
          <a:bodyPr/>
          <a:lstStyle/>
          <a:p>
            <a:pPr marL="0" indent="0" eaLnBrk="1" hangingPunct="1"/>
            <a:r>
              <a:rPr lang="en-GB" altLang="de-DE" smtClean="0">
                <a:solidFill>
                  <a:srgbClr val="C00000"/>
                </a:solidFill>
              </a:rPr>
              <a:t>¿</a:t>
            </a:r>
            <a:r>
              <a:rPr lang="es-MX" altLang="de-DE" smtClean="0">
                <a:solidFill>
                  <a:srgbClr val="C00000"/>
                </a:solidFill>
              </a:rPr>
              <a:t>Qué es?</a:t>
            </a:r>
          </a:p>
          <a:p>
            <a:pPr lvl="1" eaLnBrk="1" hangingPunct="1"/>
            <a:r>
              <a:rPr lang="es-MX" altLang="de-DE" smtClean="0"/>
              <a:t>Análisis intensivo y discusión de un caso particular de relevancia práctica para quienes son capacitados</a:t>
            </a:r>
          </a:p>
          <a:p>
            <a:pPr lvl="1" eaLnBrk="1" hangingPunct="1"/>
            <a:r>
              <a:rPr lang="es-MX" altLang="de-DE" smtClean="0"/>
              <a:t>En esta capacitación: caso ficticio: ‘Zanadu’</a:t>
            </a:r>
          </a:p>
          <a:p>
            <a:pPr marL="0" indent="0" eaLnBrk="1" hangingPunct="1"/>
            <a:r>
              <a:rPr lang="es-MX" altLang="de-DE" smtClean="0">
                <a:solidFill>
                  <a:srgbClr val="C00000"/>
                </a:solidFill>
              </a:rPr>
              <a:t>¿Cómo? </a:t>
            </a:r>
          </a:p>
          <a:p>
            <a:pPr lvl="1" eaLnBrk="1" hangingPunct="1"/>
            <a:r>
              <a:rPr lang="es-MX" altLang="de-DE" smtClean="0"/>
              <a:t>Los participantes exploran el caso dado y desarrollan conclusiones de manera individual</a:t>
            </a:r>
          </a:p>
          <a:p>
            <a:pPr lvl="1" eaLnBrk="1" hangingPunct="1"/>
            <a:r>
              <a:rPr lang="es-MX" altLang="de-DE" smtClean="0"/>
              <a:t>Los instructores apoyan según la demanda de los alumnos</a:t>
            </a:r>
          </a:p>
          <a:p>
            <a:pPr marL="0" indent="0" eaLnBrk="1" hangingPunct="1"/>
            <a:r>
              <a:rPr lang="es-MX" altLang="de-DE" smtClean="0">
                <a:solidFill>
                  <a:srgbClr val="C00000"/>
                </a:solidFill>
              </a:rPr>
              <a:t>¿Por qué? </a:t>
            </a:r>
          </a:p>
          <a:p>
            <a:pPr lvl="1" eaLnBrk="1" hangingPunct="1"/>
            <a:r>
              <a:rPr lang="es-MX" altLang="de-DE" smtClean="0"/>
              <a:t>Apoya el éxito del aprendizaje a través de ejercicios interactivos orientados a la práctica.</a:t>
            </a:r>
          </a:p>
          <a:p>
            <a:pPr lvl="1" eaLnBrk="1" hangingPunct="1"/>
            <a:r>
              <a:rPr lang="es-MX" altLang="de-DE" smtClean="0"/>
              <a:t>Fomenta que los participantes actúen y tomen decisiones bajo incertidumbre</a:t>
            </a:r>
          </a:p>
        </p:txBody>
      </p:sp>
      <p:sp>
        <p:nvSpPr>
          <p:cNvPr id="11268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5485D52-B6A4-4BAB-80D9-58A1031EB255}" type="datetime1">
              <a:rPr lang="de-DE" smtClean="0"/>
              <a:pPr>
                <a:defRPr/>
              </a:pPr>
              <a:t>11.11.2013</a:t>
            </a:fld>
            <a:endParaRPr lang="de-DE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/>
          <p:cNvSpPr>
            <a:spLocks noGrp="1"/>
          </p:cNvSpPr>
          <p:nvPr>
            <p:ph type="title"/>
          </p:nvPr>
        </p:nvSpPr>
        <p:spPr>
          <a:xfrm>
            <a:off x="428625" y="1131888"/>
            <a:ext cx="7526338" cy="446087"/>
          </a:xfrm>
        </p:spPr>
        <p:txBody>
          <a:bodyPr/>
          <a:lstStyle/>
          <a:p>
            <a:pPr eaLnBrk="1" hangingPunct="1"/>
            <a:r>
              <a:rPr lang="de-DE" altLang="de-DE" smtClean="0"/>
              <a:t>Secuencia de la capacitación por módulo</a:t>
            </a:r>
          </a:p>
        </p:txBody>
      </p:sp>
      <p:sp>
        <p:nvSpPr>
          <p:cNvPr id="9219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defRPr/>
            </a:pPr>
            <a:r>
              <a:rPr lang="es-MX" dirty="0" smtClean="0"/>
              <a:t>Insumos</a:t>
            </a:r>
          </a:p>
          <a:p>
            <a:pPr lvl="2" eaLnBrk="1" hangingPunct="1">
              <a:defRPr/>
            </a:pPr>
            <a:r>
              <a:rPr lang="es-MX" dirty="0" smtClean="0"/>
              <a:t>Marco Teórico</a:t>
            </a:r>
          </a:p>
          <a:p>
            <a:pPr lvl="2" eaLnBrk="1" hangingPunct="1">
              <a:defRPr/>
            </a:pPr>
            <a:r>
              <a:rPr lang="es-MX" dirty="0" smtClean="0"/>
              <a:t>Introducción al estudio de caso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 eaLnBrk="1" hangingPunct="1">
              <a:defRPr/>
            </a:pPr>
            <a:r>
              <a:rPr lang="es-MX" dirty="0" smtClean="0"/>
              <a:t>Estudio de caso</a:t>
            </a:r>
          </a:p>
          <a:p>
            <a:pPr lvl="1" eaLnBrk="1" hangingPunct="1">
              <a:defRPr/>
            </a:pPr>
            <a:r>
              <a:rPr lang="es-MX" dirty="0" smtClean="0"/>
              <a:t>Presentación</a:t>
            </a:r>
            <a:br>
              <a:rPr lang="es-MX" dirty="0" smtClean="0"/>
            </a:br>
            <a:endParaRPr lang="es-MX" dirty="0" smtClean="0"/>
          </a:p>
          <a:p>
            <a:pPr lvl="1" eaLnBrk="1" hangingPunct="1">
              <a:defRPr/>
            </a:pPr>
            <a:r>
              <a:rPr lang="es-MX" dirty="0" smtClean="0"/>
              <a:t>Discusión, preguntas y fase </a:t>
            </a:r>
          </a:p>
          <a:p>
            <a:pPr marL="0" lvl="1" indent="0" eaLnBrk="1" hangingPunct="1">
              <a:buFont typeface="Wingdings" pitchFamily="2" charset="2"/>
              <a:buNone/>
              <a:defRPr/>
            </a:pPr>
            <a:r>
              <a:rPr lang="es-MX" dirty="0" smtClean="0"/>
              <a:t>de reflexión final.</a:t>
            </a:r>
          </a:p>
        </p:txBody>
      </p:sp>
      <p:grpSp>
        <p:nvGrpSpPr>
          <p:cNvPr id="2" name="Gruppieren 17"/>
          <p:cNvGrpSpPr>
            <a:grpSpLocks/>
          </p:cNvGrpSpPr>
          <p:nvPr/>
        </p:nvGrpSpPr>
        <p:grpSpPr bwMode="auto">
          <a:xfrm>
            <a:off x="363538" y="1946275"/>
            <a:ext cx="7620000" cy="1069975"/>
            <a:chOff x="586964" y="1981778"/>
            <a:chExt cx="7915270" cy="1070686"/>
          </a:xfrm>
        </p:grpSpPr>
        <p:sp>
          <p:nvSpPr>
            <p:cNvPr id="16397" name="Rechteck 12"/>
            <p:cNvSpPr>
              <a:spLocks noChangeArrowheads="1"/>
            </p:cNvSpPr>
            <p:nvPr/>
          </p:nvSpPr>
          <p:spPr bwMode="auto">
            <a:xfrm>
              <a:off x="586964" y="2043790"/>
              <a:ext cx="3888432" cy="1008674"/>
            </a:xfrm>
            <a:prstGeom prst="rect">
              <a:avLst/>
            </a:prstGeom>
            <a:noFill/>
            <a:ln w="38100" algn="ctr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80F0F"/>
                </a:buClr>
                <a:buFont typeface="Wingdings" pitchFamily="2" charset="2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00000"/>
                </a:buClr>
                <a:buFont typeface="Wingdings" pitchFamily="2" charset="2"/>
                <a:buChar char="§"/>
                <a:tabLst>
                  <a:tab pos="2190750" algn="l"/>
                </a:tabLst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999999"/>
                </a:buClr>
                <a:buFont typeface="Wingdings" pitchFamily="2" charset="2"/>
                <a:buChar char="§"/>
                <a:tabLst>
                  <a:tab pos="219075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80F0F"/>
                </a:buClr>
                <a:buChar char="-"/>
                <a:tabLst>
                  <a:tab pos="2190750" algn="l"/>
                </a:tabLst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de-DE" sz="2200">
                <a:solidFill>
                  <a:srgbClr val="999999"/>
                </a:solidFill>
              </a:endParaRPr>
            </a:p>
          </p:txBody>
        </p:sp>
        <p:sp>
          <p:nvSpPr>
            <p:cNvPr id="16398" name="Textfeld 14"/>
            <p:cNvSpPr txBox="1">
              <a:spLocks noChangeArrowheads="1"/>
            </p:cNvSpPr>
            <p:nvPr/>
          </p:nvSpPr>
          <p:spPr bwMode="auto">
            <a:xfrm>
              <a:off x="4901833" y="1981778"/>
              <a:ext cx="3600401" cy="33855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80F0F"/>
                </a:buClr>
                <a:buFont typeface="Wingdings" pitchFamily="2" charset="2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00000"/>
                </a:buClr>
                <a:buFont typeface="Wingdings" pitchFamily="2" charset="2"/>
                <a:buChar char="§"/>
                <a:tabLst>
                  <a:tab pos="2190750" algn="l"/>
                </a:tabLst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999999"/>
                </a:buClr>
                <a:buFont typeface="Wingdings" pitchFamily="2" charset="2"/>
                <a:buChar char="§"/>
                <a:tabLst>
                  <a:tab pos="219075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80F0F"/>
                </a:buClr>
                <a:buChar char="-"/>
                <a:tabLst>
                  <a:tab pos="2190750" algn="l"/>
                </a:tabLst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de-DE" altLang="de-DE" sz="1600">
                  <a:solidFill>
                    <a:srgbClr val="CC3300"/>
                  </a:solidFill>
                </a:rPr>
                <a:t>Capacitadores</a:t>
              </a:r>
            </a:p>
          </p:txBody>
        </p:sp>
        <p:cxnSp>
          <p:nvCxnSpPr>
            <p:cNvPr id="16399" name="Gerade Verbindung 16"/>
            <p:cNvCxnSpPr>
              <a:cxnSpLocks noChangeShapeType="1"/>
              <a:stCxn id="16398" idx="1"/>
              <a:endCxn id="16397" idx="3"/>
            </p:cNvCxnSpPr>
            <p:nvPr/>
          </p:nvCxnSpPr>
          <p:spPr bwMode="auto">
            <a:xfrm rot="10800000" flipV="1">
              <a:off x="4475396" y="2151054"/>
              <a:ext cx="426438" cy="397073"/>
            </a:xfrm>
            <a:prstGeom prst="line">
              <a:avLst/>
            </a:prstGeom>
            <a:noFill/>
            <a:ln w="9525" algn="ctr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uppieren 27"/>
          <p:cNvGrpSpPr>
            <a:grpSpLocks/>
          </p:cNvGrpSpPr>
          <p:nvPr/>
        </p:nvGrpSpPr>
        <p:grpSpPr bwMode="auto">
          <a:xfrm>
            <a:off x="379413" y="3008313"/>
            <a:ext cx="7604125" cy="884237"/>
            <a:chOff x="602974" y="2825254"/>
            <a:chExt cx="7908650" cy="242131"/>
          </a:xfrm>
        </p:grpSpPr>
        <p:sp>
          <p:nvSpPr>
            <p:cNvPr id="16394" name="Rechteck 23"/>
            <p:cNvSpPr>
              <a:spLocks noChangeArrowheads="1"/>
            </p:cNvSpPr>
            <p:nvPr/>
          </p:nvSpPr>
          <p:spPr bwMode="auto">
            <a:xfrm>
              <a:off x="602974" y="2899952"/>
              <a:ext cx="3888435" cy="167433"/>
            </a:xfrm>
            <a:prstGeom prst="rect">
              <a:avLst/>
            </a:prstGeom>
            <a:noFill/>
            <a:ln w="38100" algn="ctr">
              <a:solidFill>
                <a:srgbClr val="00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80F0F"/>
                </a:buClr>
                <a:buFont typeface="Wingdings" pitchFamily="2" charset="2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00000"/>
                </a:buClr>
                <a:buFont typeface="Wingdings" pitchFamily="2" charset="2"/>
                <a:buChar char="§"/>
                <a:tabLst>
                  <a:tab pos="2190750" algn="l"/>
                </a:tabLst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999999"/>
                </a:buClr>
                <a:buFont typeface="Wingdings" pitchFamily="2" charset="2"/>
                <a:buChar char="§"/>
                <a:tabLst>
                  <a:tab pos="219075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80F0F"/>
                </a:buClr>
                <a:buChar char="-"/>
                <a:tabLst>
                  <a:tab pos="2190750" algn="l"/>
                </a:tabLst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de-DE" sz="2200">
                <a:solidFill>
                  <a:srgbClr val="999999"/>
                </a:solidFill>
              </a:endParaRPr>
            </a:p>
          </p:txBody>
        </p:sp>
        <p:sp>
          <p:nvSpPr>
            <p:cNvPr id="16395" name="Textfeld 24"/>
            <p:cNvSpPr txBox="1">
              <a:spLocks noChangeArrowheads="1"/>
            </p:cNvSpPr>
            <p:nvPr/>
          </p:nvSpPr>
          <p:spPr bwMode="auto">
            <a:xfrm>
              <a:off x="4911220" y="2825254"/>
              <a:ext cx="3600404" cy="22755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66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80F0F"/>
                </a:buClr>
                <a:buFont typeface="Wingdings" pitchFamily="2" charset="2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00000"/>
                </a:buClr>
                <a:buFont typeface="Wingdings" pitchFamily="2" charset="2"/>
                <a:buChar char="§"/>
                <a:tabLst>
                  <a:tab pos="2190750" algn="l"/>
                </a:tabLst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999999"/>
                </a:buClr>
                <a:buFont typeface="Wingdings" pitchFamily="2" charset="2"/>
                <a:buChar char="§"/>
                <a:tabLst>
                  <a:tab pos="219075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80F0F"/>
                </a:buClr>
                <a:buChar char="-"/>
                <a:tabLst>
                  <a:tab pos="2190750" algn="l"/>
                </a:tabLst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de-DE" sz="1600">
                  <a:solidFill>
                    <a:srgbClr val="006600"/>
                  </a:solidFill>
                </a:rPr>
                <a:t>Participantes toman el rol de los expertos y llevan a cabo el estudio de caso</a:t>
              </a:r>
            </a:p>
          </p:txBody>
        </p:sp>
        <p:cxnSp>
          <p:nvCxnSpPr>
            <p:cNvPr id="16396" name="Gerade Verbindung 26"/>
            <p:cNvCxnSpPr>
              <a:cxnSpLocks noChangeShapeType="1"/>
              <a:stCxn id="16395" idx="1"/>
              <a:endCxn id="16394" idx="3"/>
            </p:cNvCxnSpPr>
            <p:nvPr/>
          </p:nvCxnSpPr>
          <p:spPr bwMode="auto">
            <a:xfrm flipH="1">
              <a:off x="4491409" y="2939030"/>
              <a:ext cx="419811" cy="44638"/>
            </a:xfrm>
            <a:prstGeom prst="line">
              <a:avLst/>
            </a:prstGeom>
            <a:noFill/>
            <a:ln w="9525" algn="ctr">
              <a:solidFill>
                <a:srgbClr val="00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" name="Gruppieren 21"/>
          <p:cNvGrpSpPr>
            <a:grpSpLocks/>
          </p:cNvGrpSpPr>
          <p:nvPr/>
        </p:nvGrpSpPr>
        <p:grpSpPr bwMode="auto">
          <a:xfrm>
            <a:off x="379413" y="4065588"/>
            <a:ext cx="7604125" cy="830262"/>
            <a:chOff x="615593" y="6075576"/>
            <a:chExt cx="7604640" cy="831490"/>
          </a:xfrm>
        </p:grpSpPr>
        <p:sp>
          <p:nvSpPr>
            <p:cNvPr id="16391" name="Rechteck 13"/>
            <p:cNvSpPr>
              <a:spLocks noChangeArrowheads="1"/>
            </p:cNvSpPr>
            <p:nvPr/>
          </p:nvSpPr>
          <p:spPr bwMode="auto">
            <a:xfrm>
              <a:off x="615593" y="6209238"/>
              <a:ext cx="3758740" cy="612906"/>
            </a:xfrm>
            <a:prstGeom prst="rect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80F0F"/>
                </a:buClr>
                <a:buFont typeface="Wingdings" pitchFamily="2" charset="2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00000"/>
                </a:buClr>
                <a:buFont typeface="Wingdings" pitchFamily="2" charset="2"/>
                <a:buChar char="§"/>
                <a:tabLst>
                  <a:tab pos="2190750" algn="l"/>
                </a:tabLst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999999"/>
                </a:buClr>
                <a:buFont typeface="Wingdings" pitchFamily="2" charset="2"/>
                <a:buChar char="§"/>
                <a:tabLst>
                  <a:tab pos="219075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80F0F"/>
                </a:buClr>
                <a:buChar char="-"/>
                <a:tabLst>
                  <a:tab pos="2190750" algn="l"/>
                </a:tabLst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de-DE" sz="2200">
                <a:solidFill>
                  <a:srgbClr val="999999"/>
                </a:solidFill>
              </a:endParaRPr>
            </a:p>
          </p:txBody>
        </p:sp>
        <p:sp>
          <p:nvSpPr>
            <p:cNvPr id="16392" name="Textfeld 18"/>
            <p:cNvSpPr txBox="1">
              <a:spLocks noChangeArrowheads="1"/>
            </p:cNvSpPr>
            <p:nvPr/>
          </p:nvSpPr>
          <p:spPr bwMode="auto">
            <a:xfrm>
              <a:off x="4776578" y="6075576"/>
              <a:ext cx="3443655" cy="8314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80F0F"/>
                </a:buClr>
                <a:buFont typeface="Wingdings" pitchFamily="2" charset="2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00000"/>
                </a:buClr>
                <a:buFont typeface="Wingdings" pitchFamily="2" charset="2"/>
                <a:buChar char="§"/>
                <a:tabLst>
                  <a:tab pos="2190750" algn="l"/>
                </a:tabLst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999999"/>
                </a:buClr>
                <a:buFont typeface="Wingdings" pitchFamily="2" charset="2"/>
                <a:buChar char="§"/>
                <a:tabLst>
                  <a:tab pos="219075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80F0F"/>
                </a:buClr>
                <a:buChar char="-"/>
                <a:tabLst>
                  <a:tab pos="2190750" algn="l"/>
                </a:tabLst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s-MX" altLang="de-DE" sz="1600">
                  <a:solidFill>
                    <a:srgbClr val="0070C0"/>
                  </a:solidFill>
                </a:rPr>
                <a:t>Discusión facilitada, relacionando la experiencia con el trabajo diario</a:t>
              </a:r>
            </a:p>
          </p:txBody>
        </p:sp>
        <p:cxnSp>
          <p:nvCxnSpPr>
            <p:cNvPr id="16393" name="Gerade Verbindung 20"/>
            <p:cNvCxnSpPr>
              <a:cxnSpLocks noChangeShapeType="1"/>
              <a:stCxn id="16392" idx="1"/>
              <a:endCxn id="16391" idx="3"/>
            </p:cNvCxnSpPr>
            <p:nvPr/>
          </p:nvCxnSpPr>
          <p:spPr bwMode="auto">
            <a:xfrm flipH="1">
              <a:off x="4374333" y="6491322"/>
              <a:ext cx="402245" cy="24370"/>
            </a:xfrm>
            <a:prstGeom prst="line">
              <a:avLst/>
            </a:prstGeom>
            <a:noFill/>
            <a:ln w="9525" algn="ctr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smtClean="0"/>
              <a:t>Material de capacitac</a:t>
            </a:r>
            <a:r>
              <a:rPr lang="en-GB" altLang="de-DE" smtClean="0"/>
              <a:t>ión</a:t>
            </a:r>
          </a:p>
        </p:txBody>
      </p:sp>
      <p:sp>
        <p:nvSpPr>
          <p:cNvPr id="17411" name="Inhaltsplatzhalter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s-MX" altLang="de-DE" smtClean="0">
                <a:solidFill>
                  <a:srgbClr val="CC3300"/>
                </a:solidFill>
              </a:rPr>
              <a:t>Manual de capacitación </a:t>
            </a:r>
            <a:r>
              <a:rPr lang="es-MX" altLang="de-DE" smtClean="0"/>
              <a:t>brinda toda la información necesaria para los estudios de caso en cada módulo</a:t>
            </a:r>
            <a:endParaRPr lang="es-MX" altLang="de-DE" smtClean="0">
              <a:solidFill>
                <a:srgbClr val="CC3300"/>
              </a:solidFill>
            </a:endParaRPr>
          </a:p>
          <a:p>
            <a:pPr lvl="2" eaLnBrk="1" hangingPunct="1"/>
            <a:r>
              <a:rPr lang="es-MX" altLang="de-DE" sz="1600" smtClean="0"/>
              <a:t>Contexto: situación de línea base, problemas enfrentados, retos que surgen, arreglos institucionales, etc.</a:t>
            </a:r>
          </a:p>
          <a:p>
            <a:pPr lvl="2" eaLnBrk="1" hangingPunct="1"/>
            <a:r>
              <a:rPr lang="es-MX" altLang="de-DE" sz="1600" smtClean="0"/>
              <a:t>Instrucciones para el estudio de caso: instrucciones detalladas sobre el rol de los expertos en el ejercicio y qué información debe ser usada.</a:t>
            </a:r>
          </a:p>
          <a:p>
            <a:pPr lvl="2" eaLnBrk="1" hangingPunct="1"/>
            <a:r>
              <a:rPr lang="es-MX" altLang="de-DE" sz="1600" smtClean="0"/>
              <a:t>Tu tarea: instrucción paso a paso sobre cómo hacer el ejercicio de trabajo.</a:t>
            </a:r>
          </a:p>
          <a:p>
            <a:pPr lvl="2" eaLnBrk="1" hangingPunct="1"/>
            <a:r>
              <a:rPr lang="es-MX" altLang="de-DE" sz="1600" smtClean="0"/>
              <a:t>Presentación de información (exposiciones, recuadros, tablas, etc.)</a:t>
            </a:r>
          </a:p>
          <a:p>
            <a:pPr lvl="2" eaLnBrk="1" hangingPunct="1"/>
            <a:r>
              <a:rPr lang="es-MX" altLang="de-DE" sz="1600" smtClean="0"/>
              <a:t>Matrices para guiar tu trabajo. </a:t>
            </a:r>
          </a:p>
          <a:p>
            <a:pPr lvl="1" eaLnBrk="1" hangingPunct="1"/>
            <a:r>
              <a:rPr lang="es-MX" altLang="de-DE" smtClean="0">
                <a:solidFill>
                  <a:srgbClr val="CC3300"/>
                </a:solidFill>
              </a:rPr>
              <a:t>Entregables</a:t>
            </a:r>
          </a:p>
          <a:p>
            <a:pPr lvl="2" eaLnBrk="1" hangingPunct="1"/>
            <a:r>
              <a:rPr lang="es-MX" altLang="de-DE" sz="1600" smtClean="0"/>
              <a:t>Proporcionan los temas de aprendizaje</a:t>
            </a:r>
          </a:p>
          <a:p>
            <a:pPr lvl="2" eaLnBrk="1" hangingPunct="1"/>
            <a:r>
              <a:rPr lang="es-MX" altLang="de-DE" sz="1600" smtClean="0"/>
              <a:t>Proveen referencias</a:t>
            </a:r>
          </a:p>
          <a:p>
            <a:pPr lvl="2" eaLnBrk="1" hangingPunct="1"/>
            <a:r>
              <a:rPr lang="es-MX" altLang="de-DE" sz="1600" smtClean="0"/>
              <a:t>Serán distribuidos después de cada módulo</a:t>
            </a:r>
          </a:p>
          <a:p>
            <a:pPr marL="0" indent="0" eaLnBrk="1" hangingPunct="1">
              <a:tabLst>
                <a:tab pos="2190750" algn="l"/>
              </a:tabLst>
            </a:pPr>
            <a:endParaRPr lang="en-GB" altLang="de-DE" smtClean="0"/>
          </a:p>
          <a:p>
            <a:pPr marL="0" indent="0">
              <a:tabLst>
                <a:tab pos="2190750" algn="l"/>
              </a:tabLst>
            </a:pPr>
            <a:endParaRPr lang="en-GB" altLang="de-DE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/>
              <a:t>Agenda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600075" y="1858963"/>
            <a:ext cx="3752850" cy="448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lr>
                <a:srgbClr val="C80F0F"/>
              </a:buClr>
              <a:buFont typeface="Wingdings" pitchFamily="2" charset="2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§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99999"/>
              </a:buClr>
              <a:buFont typeface="Wingdings" pitchFamily="2" charset="2"/>
              <a:buChar char="§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80F0F"/>
              </a:buClr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s-MX" altLang="de-DE" sz="1000">
                <a:solidFill>
                  <a:srgbClr val="000000"/>
                </a:solidFill>
              </a:rPr>
              <a:t>GIZ, en su calidad de empresa federal, apoya al Gobierno Alemán en el alcance de sus objetivos en el campo de la cooperación internacional para el desarrollo sostenible.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s-MX" altLang="de-DE" sz="1000">
                <a:solidFill>
                  <a:srgbClr val="C00000"/>
                </a:solidFill>
              </a:rPr>
              <a:t>Publicado por:</a:t>
            </a:r>
            <a:r>
              <a:rPr lang="es-MX" altLang="de-DE" sz="1000">
                <a:solidFill>
                  <a:srgbClr val="7F7F7F"/>
                </a:solidFill>
              </a:rPr>
              <a:t/>
            </a:r>
            <a:br>
              <a:rPr lang="es-MX" altLang="de-DE" sz="1000">
                <a:solidFill>
                  <a:srgbClr val="7F7F7F"/>
                </a:solidFill>
              </a:rPr>
            </a:br>
            <a:r>
              <a:rPr lang="es-MX" altLang="de-DE" sz="1000">
                <a:solidFill>
                  <a:srgbClr val="000000"/>
                </a:solidFill>
              </a:rPr>
              <a:t>Deutsche Gesellschaft für</a:t>
            </a:r>
            <a:br>
              <a:rPr lang="es-MX" altLang="de-DE" sz="1000">
                <a:solidFill>
                  <a:srgbClr val="000000"/>
                </a:solidFill>
              </a:rPr>
            </a:br>
            <a:r>
              <a:rPr lang="es-MX" altLang="de-DE" sz="1000">
                <a:solidFill>
                  <a:srgbClr val="000000"/>
                </a:solidFill>
              </a:rPr>
              <a:t>Internationale Zusammenarbeit (GIZ) GmbH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s-MX" altLang="de-DE" sz="1000">
                <a:solidFill>
                  <a:srgbClr val="000000"/>
                </a:solidFill>
              </a:rPr>
              <a:t>Dag-Hammarskjöld-Weg 1-5</a:t>
            </a:r>
            <a:br>
              <a:rPr lang="es-MX" altLang="de-DE" sz="1000">
                <a:solidFill>
                  <a:srgbClr val="000000"/>
                </a:solidFill>
              </a:rPr>
            </a:br>
            <a:r>
              <a:rPr lang="es-MX" altLang="de-DE" sz="1000">
                <a:solidFill>
                  <a:srgbClr val="000000"/>
                </a:solidFill>
              </a:rPr>
              <a:t>65760 Eschborn, Alemania</a:t>
            </a:r>
            <a:br>
              <a:rPr lang="es-MX" altLang="de-DE" sz="1000">
                <a:solidFill>
                  <a:srgbClr val="000000"/>
                </a:solidFill>
              </a:rPr>
            </a:br>
            <a:r>
              <a:rPr lang="es-MX" altLang="de-DE" sz="1000">
                <a:solidFill>
                  <a:srgbClr val="000000"/>
                </a:solidFill>
              </a:rPr>
              <a:t>Telf: +49 61 96 79-0</a:t>
            </a:r>
            <a:br>
              <a:rPr lang="es-MX" altLang="de-DE" sz="1000">
                <a:solidFill>
                  <a:srgbClr val="000000"/>
                </a:solidFill>
              </a:rPr>
            </a:br>
            <a:r>
              <a:rPr lang="es-MX" altLang="de-DE" sz="1000">
                <a:solidFill>
                  <a:srgbClr val="000000"/>
                </a:solidFill>
              </a:rPr>
              <a:t>Fax: +49 61 96 79-1115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s-MX" altLang="de-DE" sz="1000">
                <a:solidFill>
                  <a:srgbClr val="000000"/>
                </a:solidFill>
              </a:rPr>
              <a:t>E      </a:t>
            </a:r>
            <a:r>
              <a:rPr lang="es-MX" altLang="de-DE" sz="1000" u="sng">
                <a:solidFill>
                  <a:srgbClr val="950B0A"/>
                </a:solidFill>
                <a:hlinkClick r:id="rId3"/>
              </a:rPr>
              <a:t>climate@giz.de</a:t>
            </a:r>
            <a:r>
              <a:rPr lang="es-MX" altLang="de-DE" sz="1000" u="sng">
                <a:solidFill>
                  <a:srgbClr val="000000"/>
                </a:solidFill>
              </a:rPr>
              <a:t/>
            </a:r>
            <a:br>
              <a:rPr lang="es-MX" altLang="de-DE" sz="1000" u="sng">
                <a:solidFill>
                  <a:srgbClr val="000000"/>
                </a:solidFill>
              </a:rPr>
            </a:br>
            <a:r>
              <a:rPr lang="es-MX" altLang="de-DE" sz="1000">
                <a:solidFill>
                  <a:srgbClr val="000000"/>
                </a:solidFill>
              </a:rPr>
              <a:t>I       </a:t>
            </a:r>
            <a:r>
              <a:rPr lang="es-MX" altLang="de-DE" sz="1000">
                <a:solidFill>
                  <a:srgbClr val="950B0A"/>
                </a:solidFill>
                <a:hlinkClick r:id="rId4"/>
              </a:rPr>
              <a:t>www.giz.de</a:t>
            </a:r>
          </a:p>
          <a:p>
            <a:pPr eaLnBrk="1" hangingPunct="1">
              <a:spcBef>
                <a:spcPts val="600"/>
              </a:spcBef>
              <a:spcAft>
                <a:spcPts val="300"/>
              </a:spcAft>
              <a:buClrTx/>
              <a:buFontTx/>
              <a:buNone/>
            </a:pPr>
            <a:r>
              <a:rPr lang="es-MX" altLang="de-DE" sz="1000">
                <a:solidFill>
                  <a:srgbClr val="000000"/>
                </a:solidFill>
              </a:rPr>
              <a:t>Programa de la Protección Climática de GIZ</a:t>
            </a:r>
          </a:p>
          <a:p>
            <a:pPr eaLnBrk="1" hangingPunct="1">
              <a:spcBef>
                <a:spcPts val="600"/>
              </a:spcBef>
              <a:spcAft>
                <a:spcPts val="300"/>
              </a:spcAft>
              <a:buClrTx/>
              <a:buFontTx/>
              <a:buNone/>
            </a:pPr>
            <a:endParaRPr lang="es-MX" altLang="de-DE" sz="100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spcAft>
                <a:spcPts val="300"/>
              </a:spcAft>
              <a:buClrTx/>
              <a:buFontTx/>
              <a:buNone/>
            </a:pPr>
            <a:endParaRPr lang="es-MX" altLang="de-DE" sz="100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spcAft>
                <a:spcPts val="300"/>
              </a:spcAft>
              <a:buClrTx/>
              <a:buFontTx/>
              <a:buNone/>
            </a:pPr>
            <a:endParaRPr lang="es-MX" altLang="de-DE" sz="100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spcAft>
                <a:spcPts val="300"/>
              </a:spcAft>
              <a:buClrTx/>
              <a:buFontTx/>
              <a:buNone/>
            </a:pPr>
            <a:endParaRPr lang="es-MX" altLang="de-DE" sz="100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spcAft>
                <a:spcPts val="300"/>
              </a:spcAft>
              <a:buClrTx/>
              <a:buFontTx/>
              <a:buNone/>
            </a:pPr>
            <a:endParaRPr lang="es-MX" altLang="de-DE" sz="100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spcAft>
                <a:spcPts val="300"/>
              </a:spcAft>
              <a:buClrTx/>
              <a:buFontTx/>
              <a:buNone/>
            </a:pPr>
            <a:endParaRPr lang="es-MX" altLang="de-DE" sz="1000">
              <a:solidFill>
                <a:srgbClr val="000000"/>
              </a:solidFill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4799013" y="2492375"/>
            <a:ext cx="379095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buClr>
                <a:srgbClr val="C80F0F"/>
              </a:buClr>
              <a:buFont typeface="Wingdings" pitchFamily="2" charset="2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§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99999"/>
              </a:buClr>
              <a:buFont typeface="Wingdings" pitchFamily="2" charset="2"/>
              <a:buChar char="§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80F0F"/>
              </a:buClr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fr-FR" altLang="de-DE" sz="900">
                <a:solidFill>
                  <a:srgbClr val="C00000"/>
                </a:solidFill>
              </a:rPr>
              <a:t>Responsable</a:t>
            </a:r>
            <a:r>
              <a:rPr lang="fr-FR" altLang="de-DE" sz="900">
                <a:solidFill>
                  <a:srgbClr val="7F7F7F"/>
                </a:solidFill>
              </a:rPr>
              <a:t/>
            </a:r>
            <a:br>
              <a:rPr lang="fr-FR" altLang="de-DE" sz="900">
                <a:solidFill>
                  <a:srgbClr val="7F7F7F"/>
                </a:solidFill>
              </a:rPr>
            </a:br>
            <a:r>
              <a:rPr lang="fr-FR" altLang="de-DE" sz="900">
                <a:solidFill>
                  <a:srgbClr val="000000"/>
                </a:solidFill>
              </a:rPr>
              <a:t>Ilona Porsché, GIZ; Michael Scholze, GIZ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n-US" altLang="de-DE" sz="900">
                <a:solidFill>
                  <a:srgbClr val="C00000"/>
                </a:solidFill>
              </a:rPr>
              <a:t>Autores</a:t>
            </a:r>
            <a:r>
              <a:rPr lang="en-US" altLang="de-DE" sz="900">
                <a:solidFill>
                  <a:srgbClr val="7F7F7F"/>
                </a:solidFill>
              </a:rPr>
              <a:t/>
            </a:r>
            <a:br>
              <a:rPr lang="en-US" altLang="de-DE" sz="900">
                <a:solidFill>
                  <a:srgbClr val="7F7F7F"/>
                </a:solidFill>
              </a:rPr>
            </a:br>
            <a:r>
              <a:rPr lang="en-US" altLang="de-DE" sz="900">
                <a:solidFill>
                  <a:srgbClr val="000000"/>
                </a:solidFill>
              </a:rPr>
              <a:t>Jennifer Frankel-Reed, Barbara Fröde-Thierfelder, Ilona Porsché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n-US" altLang="de-DE" sz="900">
                <a:solidFill>
                  <a:srgbClr val="C00000"/>
                </a:solidFill>
              </a:rPr>
              <a:t>Contribuciones de </a:t>
            </a:r>
            <a:r>
              <a:rPr lang="en-US" altLang="de-DE" sz="900">
                <a:solidFill>
                  <a:srgbClr val="7F7F7F"/>
                </a:solidFill>
              </a:rPr>
              <a:t/>
            </a:r>
            <a:br>
              <a:rPr lang="en-US" altLang="de-DE" sz="900">
                <a:solidFill>
                  <a:srgbClr val="7F7F7F"/>
                </a:solidFill>
              </a:rPr>
            </a:br>
            <a:r>
              <a:rPr lang="en-US" altLang="de-DE" sz="900">
                <a:solidFill>
                  <a:srgbClr val="000000"/>
                </a:solidFill>
              </a:rPr>
              <a:t>Alfred Eberhardt, Mark Svendsen, Lea Herberg, Martin Baumgart, </a:t>
            </a:r>
            <a:br>
              <a:rPr lang="en-US" altLang="de-DE" sz="900">
                <a:solidFill>
                  <a:srgbClr val="000000"/>
                </a:solidFill>
              </a:rPr>
            </a:br>
            <a:r>
              <a:rPr lang="en-US" altLang="de-DE" sz="900">
                <a:solidFill>
                  <a:srgbClr val="000000"/>
                </a:solidFill>
              </a:rPr>
              <a:t>Udo Höggel, Michael Scholze, Alexander Fröde, Nana Künkel, miembros del Task Team de Cambio Climático y Cooperación para el Desarrollo de la OCDE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n-US" altLang="de-DE" sz="900">
                <a:solidFill>
                  <a:srgbClr val="C00000"/>
                </a:solidFill>
              </a:rPr>
              <a:t>Coordinación</a:t>
            </a:r>
            <a:r>
              <a:rPr lang="en-US" altLang="de-DE" sz="900">
                <a:solidFill>
                  <a:srgbClr val="7F7F7F"/>
                </a:solidFill>
              </a:rPr>
              <a:t/>
            </a:r>
            <a:br>
              <a:rPr lang="en-US" altLang="de-DE" sz="900">
                <a:solidFill>
                  <a:srgbClr val="7F7F7F"/>
                </a:solidFill>
              </a:rPr>
            </a:br>
            <a:r>
              <a:rPr lang="en-US" altLang="de-DE" sz="900">
                <a:solidFill>
                  <a:srgbClr val="000000"/>
                </a:solidFill>
              </a:rPr>
              <a:t>Ilona Porsché, Barbara Fröde-Thierfelder</a:t>
            </a:r>
            <a:br>
              <a:rPr lang="en-US" altLang="de-DE" sz="900">
                <a:solidFill>
                  <a:srgbClr val="000000"/>
                </a:solidFill>
              </a:rPr>
            </a:br>
            <a:endParaRPr lang="en-US" altLang="de-DE" sz="90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n-US" altLang="de-DE" sz="900">
                <a:solidFill>
                  <a:srgbClr val="C00000"/>
                </a:solidFill>
              </a:rPr>
              <a:t>Crédito de fotografías</a:t>
            </a:r>
            <a:r>
              <a:rPr lang="en-US" altLang="de-DE" sz="900">
                <a:solidFill>
                  <a:srgbClr val="595959"/>
                </a:solidFill>
              </a:rPr>
              <a:t/>
            </a:r>
            <a:br>
              <a:rPr lang="en-US" altLang="de-DE" sz="900">
                <a:solidFill>
                  <a:srgbClr val="595959"/>
                </a:solidFill>
              </a:rPr>
            </a:br>
            <a:r>
              <a:rPr lang="en-US" altLang="de-DE" sz="900">
                <a:solidFill>
                  <a:srgbClr val="000000"/>
                </a:solidFill>
              </a:rPr>
              <a:t>© GIZ/Programa de Protección del Clima y </a:t>
            </a:r>
            <a:r>
              <a:rPr lang="de-DE" altLang="de-DE" sz="900">
                <a:solidFill>
                  <a:srgbClr val="000000"/>
                </a:solidFill>
              </a:rPr>
              <a:t>Claudia Altmann, </a:t>
            </a:r>
            <a:br>
              <a:rPr lang="de-DE" altLang="de-DE" sz="900">
                <a:solidFill>
                  <a:srgbClr val="000000"/>
                </a:solidFill>
              </a:rPr>
            </a:br>
            <a:r>
              <a:rPr lang="de-DE" altLang="de-DE" sz="900">
                <a:solidFill>
                  <a:srgbClr val="000000"/>
                </a:solidFill>
              </a:rPr>
              <a:t>Dirk Ostermeier, Florian Kopp, Georg Buchholz, Ira Olaleye, </a:t>
            </a:r>
            <a:br>
              <a:rPr lang="de-DE" altLang="de-DE" sz="900">
                <a:solidFill>
                  <a:srgbClr val="000000"/>
                </a:solidFill>
              </a:rPr>
            </a:br>
            <a:r>
              <a:rPr lang="de-DE" altLang="de-DE" sz="900">
                <a:solidFill>
                  <a:srgbClr val="000000"/>
                </a:solidFill>
              </a:rPr>
              <a:t>Jörg Böthling, Manuel Hauptmann, Markus Kirchgessner, </a:t>
            </a:r>
            <a:br>
              <a:rPr lang="de-DE" altLang="de-DE" sz="900">
                <a:solidFill>
                  <a:srgbClr val="000000"/>
                </a:solidFill>
              </a:rPr>
            </a:br>
            <a:r>
              <a:rPr lang="de-DE" altLang="de-DE" sz="900">
                <a:solidFill>
                  <a:srgbClr val="000000"/>
                </a:solidFill>
              </a:rPr>
              <a:t>Michael Gajo, Michael Netzhammer, Nicole Herzog, Peter Korneffel, Richard Lord, Robert Heine, Rüdiger Behrens, Ulrich Scholz, </a:t>
            </a:r>
            <a:br>
              <a:rPr lang="de-DE" altLang="de-DE" sz="900">
                <a:solidFill>
                  <a:srgbClr val="000000"/>
                </a:solidFill>
              </a:rPr>
            </a:br>
            <a:r>
              <a:rPr lang="de-DE" altLang="de-DE" sz="900">
                <a:solidFill>
                  <a:srgbClr val="000000"/>
                </a:solidFill>
              </a:rPr>
              <a:t>Ursula Meissner, Uwe Rau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de-DE" altLang="de-DE" sz="900">
                <a:solidFill>
                  <a:srgbClr val="C00000"/>
                </a:solidFill>
              </a:rPr>
              <a:t>Diseño</a:t>
            </a:r>
            <a:r>
              <a:rPr lang="de-DE" altLang="de-DE" sz="900">
                <a:solidFill>
                  <a:srgbClr val="000000"/>
                </a:solidFill>
              </a:rPr>
              <a:t/>
            </a:r>
            <a:br>
              <a:rPr lang="de-DE" altLang="de-DE" sz="900">
                <a:solidFill>
                  <a:srgbClr val="000000"/>
                </a:solidFill>
              </a:rPr>
            </a:br>
            <a:r>
              <a:rPr lang="de-DE" altLang="de-DE" sz="900">
                <a:solidFill>
                  <a:srgbClr val="000000"/>
                </a:solidFill>
              </a:rPr>
              <a:t>Ira Olaleye</a:t>
            </a:r>
          </a:p>
          <a:p>
            <a:pPr eaLnBrk="1" hangingPunct="1">
              <a:spcBef>
                <a:spcPct val="0"/>
              </a:spcBef>
              <a:spcAft>
                <a:spcPts val="300"/>
              </a:spcAft>
              <a:buClrTx/>
              <a:buFontTx/>
              <a:buNone/>
            </a:pPr>
            <a:r>
              <a:rPr lang="en-US" altLang="de-DE" sz="900">
                <a:solidFill>
                  <a:srgbClr val="000000"/>
                </a:solidFill>
              </a:rPr>
              <a:t>Los artículos escritos por los autores nombrados no necesariamente representan las opiniones de los editores. </a:t>
            </a:r>
          </a:p>
          <a:p>
            <a:pPr eaLnBrk="1" hangingPunct="1">
              <a:spcBef>
                <a:spcPct val="0"/>
              </a:spcBef>
              <a:spcAft>
                <a:spcPts val="300"/>
              </a:spcAft>
              <a:buClrTx/>
              <a:buFontTx/>
              <a:buNone/>
            </a:pPr>
            <a:endParaRPr lang="en-US" altLang="de-DE" sz="90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spcAft>
                <a:spcPts val="300"/>
              </a:spcAft>
              <a:buClrTx/>
              <a:buFontTx/>
              <a:buNone/>
            </a:pPr>
            <a:r>
              <a:rPr lang="en-US" altLang="de-DE" sz="900"/>
              <a:t/>
            </a:r>
            <a:br>
              <a:rPr lang="en-US" altLang="de-DE" sz="900"/>
            </a:br>
            <a:r>
              <a:rPr lang="en-US" altLang="de-DE" sz="900"/>
              <a:t>Julio 2011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93725" y="811213"/>
            <a:ext cx="7485063" cy="96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Clr>
                <a:srgbClr val="C80F0F"/>
              </a:buClr>
              <a:buFont typeface="Wingdings" pitchFamily="2" charset="2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§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99999"/>
              </a:buClr>
              <a:buFont typeface="Wingdings" pitchFamily="2" charset="2"/>
              <a:buChar char="§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80F0F"/>
              </a:buClr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MX" altLang="de-DE" sz="2400">
                <a:solidFill>
                  <a:srgbClr val="669900"/>
                </a:solidFill>
              </a:rPr>
              <a:t>Nota de impresión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MX" altLang="de-DE" sz="1000">
              <a:solidFill>
                <a:srgbClr val="669900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PE" altLang="de-DE" sz="1500">
                <a:solidFill>
                  <a:srgbClr val="669900"/>
                </a:solidFill>
              </a:rPr>
              <a:t>Integrando la adaptación al cambio climático en la planificación del desarrollo </a:t>
            </a:r>
            <a:r>
              <a:rPr lang="en-GB" altLang="de-DE" sz="1500">
                <a:solidFill>
                  <a:srgbClr val="669900"/>
                </a:solidFill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de-DE" sz="1200">
              <a:solidFill>
                <a:srgbClr val="669900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de-DE" sz="1200">
              <a:solidFill>
                <a:srgbClr val="669900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PE" altLang="de-DE" sz="1200">
                <a:solidFill>
                  <a:srgbClr val="669900"/>
                </a:solidFill>
              </a:rPr>
              <a:t> </a:t>
            </a:r>
            <a:endParaRPr lang="en-GB" altLang="de-DE" sz="1200">
              <a:solidFill>
                <a:srgbClr val="669900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MX" altLang="de-DE" sz="1600"/>
          </a:p>
        </p:txBody>
      </p:sp>
      <p:sp>
        <p:nvSpPr>
          <p:cNvPr id="7173" name="Rechteck 4"/>
          <p:cNvSpPr>
            <a:spLocks noChangeArrowheads="1"/>
          </p:cNvSpPr>
          <p:nvPr/>
        </p:nvSpPr>
        <p:spPr bwMode="auto">
          <a:xfrm>
            <a:off x="611188" y="5114925"/>
            <a:ext cx="3663950" cy="190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C80F0F"/>
              </a:buClr>
              <a:buFont typeface="Wingdings" pitchFamily="2" charset="2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§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99999"/>
              </a:buClr>
              <a:buFont typeface="Wingdings" pitchFamily="2" charset="2"/>
              <a:buChar char="§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80F0F"/>
              </a:buClr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es-MX" altLang="de-DE" sz="900">
                <a:solidFill>
                  <a:srgbClr val="C00000"/>
                </a:solidFill>
              </a:rPr>
              <a:t>Traducción</a:t>
            </a:r>
            <a:r>
              <a:rPr lang="es-MX" altLang="de-DE" sz="1000">
                <a:solidFill>
                  <a:srgbClr val="C00000"/>
                </a:solidFill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BO" altLang="de-DE" sz="900">
                <a:solidFill>
                  <a:srgbClr val="999999"/>
                </a:solidFill>
              </a:rPr>
              <a:t>La versión original de este material de capacitación se publicó en idioma inglés (“Integrating Climate Change Adaptation into Development Planning”). Está disponible en </a:t>
            </a:r>
            <a:r>
              <a:rPr lang="es-BO" altLang="de-DE" sz="900" u="sng">
                <a:solidFill>
                  <a:srgbClr val="999999"/>
                </a:solidFill>
                <a:hlinkClick r:id="rId5"/>
              </a:rPr>
              <a:t>este enlace</a:t>
            </a:r>
            <a:r>
              <a:rPr lang="es-BO" altLang="de-DE" sz="900">
                <a:solidFill>
                  <a:srgbClr val="999999"/>
                </a:solidFill>
              </a:rPr>
              <a:t>.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BO" altLang="de-DE" sz="900">
              <a:solidFill>
                <a:srgbClr val="999999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BO" altLang="de-DE" sz="900">
                <a:solidFill>
                  <a:srgbClr val="999999"/>
                </a:solidFill>
              </a:rPr>
              <a:t>La traducción al español fue realizada por HELVETAS Swiss Intercooperation – PERÚ, y financiada por el Programa de Desarrollo Agropecuario Sustentable (PROAGRO, GIZ - Bolivia, Cooperación Suecia / Alemania) y el Programa Regional Amazonía (BMZ-DGIS-OTCA) – Brasil.</a:t>
            </a:r>
            <a:endParaRPr lang="es-BO" altLang="de-DE" sz="90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BO" altLang="de-DE" sz="90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BO" altLang="de-DE" sz="90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BO" altLang="de-DE" sz="900"/>
          </a:p>
        </p:txBody>
      </p:sp>
      <p:pic>
        <p:nvPicPr>
          <p:cNvPr id="7174" name="Grafik 3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87" r="13206"/>
          <a:stretch>
            <a:fillRect/>
          </a:stretch>
        </p:blipFill>
        <p:spPr bwMode="auto">
          <a:xfrm>
            <a:off x="1706563" y="4349750"/>
            <a:ext cx="1933575" cy="89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de-DE" smtClean="0"/>
              <a:t>Resumen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s-MX" altLang="de-DE" smtClean="0"/>
              <a:t>Acerca de la Guía de la OCDE</a:t>
            </a:r>
          </a:p>
          <a:p>
            <a:pPr lvl="1" eaLnBrk="1" hangingPunct="1"/>
            <a:r>
              <a:rPr lang="es-MX" altLang="de-DE" smtClean="0"/>
              <a:t>Objetivos de la capacitación</a:t>
            </a:r>
          </a:p>
          <a:p>
            <a:pPr lvl="1" eaLnBrk="1" hangingPunct="1"/>
            <a:r>
              <a:rPr lang="es-MX" altLang="de-DE" smtClean="0"/>
              <a:t>Acerca del Método de Caso Harvard</a:t>
            </a:r>
          </a:p>
          <a:p>
            <a:pPr lvl="1" eaLnBrk="1" hangingPunct="1"/>
            <a:r>
              <a:rPr lang="en-US" altLang="de-DE" smtClean="0"/>
              <a:t>Presentaci</a:t>
            </a:r>
            <a:r>
              <a:rPr lang="en-GB" altLang="de-DE" smtClean="0"/>
              <a:t>ón del Material</a:t>
            </a:r>
            <a:endParaRPr lang="en-US" altLang="de-DE" smtClean="0"/>
          </a:p>
          <a:p>
            <a:pPr marL="0" indent="0" eaLnBrk="1" hangingPunct="1">
              <a:tabLst>
                <a:tab pos="2190750" algn="l"/>
              </a:tabLst>
            </a:pPr>
            <a:endParaRPr lang="en-US" altLang="de-DE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1068388"/>
            <a:ext cx="8107363" cy="741362"/>
          </a:xfrm>
        </p:spPr>
        <p:txBody>
          <a:bodyPr/>
          <a:lstStyle/>
          <a:p>
            <a:pPr eaLnBrk="1" hangingPunct="1"/>
            <a:r>
              <a:rPr lang="es-MX" altLang="de-DE" smtClean="0"/>
              <a:t>Guía de Políticas de la OCDE para la Integración del Cambio Climático en la Cooperación del Desarrollo (1)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2008188"/>
            <a:ext cx="6254750" cy="4538662"/>
          </a:xfrm>
        </p:spPr>
        <p:txBody>
          <a:bodyPr/>
          <a:lstStyle/>
          <a:p>
            <a:pPr lvl="1" eaLnBrk="1" hangingPunct="1">
              <a:defRPr/>
            </a:pPr>
            <a:r>
              <a:rPr lang="es-MX" sz="1600" dirty="0" smtClean="0"/>
              <a:t>Conjuntamente desarrollado por los Comités de Cooperación para el Ambiente y Desarrollo de la OCDE en el 2009</a:t>
            </a:r>
          </a:p>
          <a:p>
            <a:pPr lvl="1" eaLnBrk="1" hangingPunct="1">
              <a:defRPr/>
            </a:pPr>
            <a:r>
              <a:rPr lang="es-MX" sz="1600" dirty="0" smtClean="0"/>
              <a:t>Apunta hacia los formuladores de política y profesionales en países donantes y países en desarrollo</a:t>
            </a:r>
          </a:p>
          <a:p>
            <a:pPr lvl="1" eaLnBrk="1" hangingPunct="1">
              <a:defRPr/>
            </a:pPr>
            <a:r>
              <a:rPr lang="es-MX" sz="1600" dirty="0" smtClean="0"/>
              <a:t>En línea con la Declaración de París sobre la Efectividad en la Ayuda, para alinear el apoyo con estrategias, instituciones y procedimientos en países socios</a:t>
            </a:r>
          </a:p>
          <a:p>
            <a:pPr marL="0" indent="0" eaLnBrk="1" hangingPunct="1">
              <a:tabLst>
                <a:tab pos="2190750" algn="l"/>
              </a:tabLst>
              <a:defRPr/>
            </a:pPr>
            <a:r>
              <a:rPr lang="es-MX" sz="1600" dirty="0" smtClean="0">
                <a:solidFill>
                  <a:srgbClr val="CC3300"/>
                </a:solidFill>
              </a:rPr>
              <a:t>Guía de Políticas de la OCDE:</a:t>
            </a:r>
          </a:p>
          <a:p>
            <a:pPr lvl="1" eaLnBrk="1" hangingPunct="1">
              <a:defRPr/>
            </a:pPr>
            <a:r>
              <a:rPr lang="es-MX" sz="1600" dirty="0" smtClean="0"/>
              <a:t>Grupo meta – dirigido a agencias y países en desarrollo, considera la perspectiva de países en desarrollo, en línea con los principios de la declaración de París.</a:t>
            </a:r>
          </a:p>
          <a:p>
            <a:pPr lvl="1" eaLnBrk="1" hangingPunct="1">
              <a:defRPr/>
            </a:pPr>
            <a:r>
              <a:rPr lang="es-MX" sz="1600" dirty="0" smtClean="0"/>
              <a:t>Formato – Guía en dos partes:</a:t>
            </a:r>
          </a:p>
          <a:p>
            <a:pPr marL="0" lvl="1" indent="0" eaLnBrk="1" hangingPunct="1">
              <a:buFont typeface="Wingdings" pitchFamily="2" charset="2"/>
              <a:buNone/>
              <a:defRPr/>
            </a:pPr>
            <a:r>
              <a:rPr lang="en-US" sz="1600" dirty="0" smtClean="0"/>
              <a:t>1) El </a:t>
            </a:r>
            <a:r>
              <a:rPr lang="en-US" sz="1600" dirty="0" err="1" smtClean="0"/>
              <a:t>reto</a:t>
            </a:r>
            <a:r>
              <a:rPr lang="en-US" sz="1600" dirty="0" smtClean="0"/>
              <a:t>, </a:t>
            </a:r>
            <a:br>
              <a:rPr lang="en-US" sz="1600" dirty="0" smtClean="0"/>
            </a:br>
            <a:r>
              <a:rPr lang="en-US" sz="1600" dirty="0" smtClean="0"/>
              <a:t>2) </a:t>
            </a:r>
            <a:r>
              <a:rPr lang="es-MX" sz="1600" dirty="0" smtClean="0"/>
              <a:t>Incorporación</a:t>
            </a:r>
            <a:r>
              <a:rPr lang="en-US" sz="1600" dirty="0" smtClean="0"/>
              <a:t> de la </a:t>
            </a:r>
            <a:r>
              <a:rPr lang="en-US" sz="1600" dirty="0" err="1"/>
              <a:t>G</a:t>
            </a:r>
            <a:r>
              <a:rPr lang="en-US" sz="1600" dirty="0" err="1" smtClean="0"/>
              <a:t>u</a:t>
            </a:r>
            <a:r>
              <a:rPr lang="en-GB" sz="1600" dirty="0" err="1" smtClean="0"/>
              <a:t>ía</a:t>
            </a:r>
            <a:r>
              <a:rPr lang="en-GB" sz="1600" dirty="0" smtClean="0"/>
              <a:t> en </a:t>
            </a:r>
            <a:r>
              <a:rPr lang="en-GB" sz="1600" dirty="0" err="1" smtClean="0"/>
              <a:t>niveles</a:t>
            </a:r>
            <a:r>
              <a:rPr lang="en-GB" sz="1600" dirty="0" smtClean="0"/>
              <a:t> </a:t>
            </a:r>
            <a:r>
              <a:rPr lang="en-US" sz="1600" dirty="0" smtClean="0"/>
              <a:t>a) </a:t>
            </a:r>
            <a:r>
              <a:rPr lang="en-US" sz="1600" dirty="0" err="1" smtClean="0"/>
              <a:t>nacional</a:t>
            </a:r>
            <a:r>
              <a:rPr lang="en-US" sz="1600" dirty="0" smtClean="0"/>
              <a:t>, b) sectorial, c) </a:t>
            </a:r>
            <a:r>
              <a:rPr lang="es-MX" sz="1600" dirty="0" smtClean="0"/>
              <a:t>de proyecto d) procesos locales y de política</a:t>
            </a:r>
            <a:r>
              <a:rPr lang="en-US" sz="1600" dirty="0" smtClean="0"/>
              <a:t>.</a:t>
            </a:r>
          </a:p>
          <a:p>
            <a:pPr marL="0" indent="0" eaLnBrk="1" hangingPunct="1">
              <a:tabLst>
                <a:tab pos="2190750" algn="l"/>
              </a:tabLst>
              <a:defRPr/>
            </a:pPr>
            <a:endParaRPr lang="en-GB" dirty="0" smtClean="0"/>
          </a:p>
          <a:p>
            <a:pPr marL="0" indent="0" eaLnBrk="1" hangingPunct="1">
              <a:tabLst>
                <a:tab pos="2190750" algn="l"/>
              </a:tabLst>
              <a:defRPr/>
            </a:pPr>
            <a:endParaRPr lang="en-GB" dirty="0" smtClean="0"/>
          </a:p>
        </p:txBody>
      </p:sp>
      <p:grpSp>
        <p:nvGrpSpPr>
          <p:cNvPr id="2" name="Gruppieren 5"/>
          <p:cNvGrpSpPr>
            <a:grpSpLocks/>
          </p:cNvGrpSpPr>
          <p:nvPr/>
        </p:nvGrpSpPr>
        <p:grpSpPr bwMode="auto">
          <a:xfrm>
            <a:off x="6788150" y="2014538"/>
            <a:ext cx="2390775" cy="3979862"/>
            <a:chOff x="5492220" y="468177"/>
            <a:chExt cx="3452525" cy="6974957"/>
          </a:xfrm>
        </p:grpSpPr>
        <p:sp>
          <p:nvSpPr>
            <p:cNvPr id="9221" name="Textfeld 5"/>
            <p:cNvSpPr txBox="1">
              <a:spLocks noChangeArrowheads="1"/>
            </p:cNvSpPr>
            <p:nvPr/>
          </p:nvSpPr>
          <p:spPr bwMode="auto">
            <a:xfrm>
              <a:off x="5492220" y="5878582"/>
              <a:ext cx="3452525" cy="15645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80F0F"/>
                </a:buClr>
                <a:buFont typeface="Wingdings" pitchFamily="2" charset="2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00000"/>
                </a:buClr>
                <a:buFont typeface="Wingdings" pitchFamily="2" charset="2"/>
                <a:buChar char="§"/>
                <a:tabLst>
                  <a:tab pos="2190750" algn="l"/>
                </a:tabLst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999999"/>
                </a:buClr>
                <a:buFont typeface="Wingdings" pitchFamily="2" charset="2"/>
                <a:buChar char="§"/>
                <a:tabLst>
                  <a:tab pos="219075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80F0F"/>
                </a:buClr>
                <a:buChar char="-"/>
                <a:tabLst>
                  <a:tab pos="2190750" algn="l"/>
                </a:tabLst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de-DE" sz="1000"/>
                <a:t>Descargar: </a:t>
              </a:r>
              <a:r>
                <a:rPr lang="en-US" altLang="de-DE" sz="1000">
                  <a:hlinkClick r:id="rId3"/>
                </a:rPr>
                <a:t>www.oecd.org/dataoecd/0/9/</a:t>
              </a:r>
              <a:br>
                <a:rPr lang="en-US" altLang="de-DE" sz="1000">
                  <a:hlinkClick r:id="rId3"/>
                </a:rPr>
              </a:br>
              <a:r>
                <a:rPr lang="en-US" altLang="de-DE" sz="1000">
                  <a:hlinkClick r:id="rId3"/>
                </a:rPr>
                <a:t>43652123.pdf</a:t>
              </a:r>
              <a:r>
                <a:rPr lang="en-US" altLang="de-DE" sz="1000"/>
                <a:t> </a:t>
              </a: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endParaRPr lang="de-DE" altLang="de-DE" sz="2200"/>
            </a:p>
          </p:txBody>
        </p:sp>
        <p:pic>
          <p:nvPicPr>
            <p:cNvPr id="6" name="Grafik 5" descr="deckblatt guidance.jp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510560" y="468177"/>
              <a:ext cx="3376873" cy="5197137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1068388"/>
            <a:ext cx="7888288" cy="1050925"/>
          </a:xfrm>
        </p:spPr>
        <p:txBody>
          <a:bodyPr/>
          <a:lstStyle/>
          <a:p>
            <a:pPr eaLnBrk="1" hangingPunct="1"/>
            <a:r>
              <a:rPr lang="es-MX" altLang="de-DE" smtClean="0"/>
              <a:t>Guía de Políticas de la OCDE para la Integración del Cambio Climático en la Cooperación del Desarrollo (2)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2598738"/>
            <a:ext cx="7526338" cy="3622675"/>
          </a:xfrm>
        </p:spPr>
        <p:txBody>
          <a:bodyPr/>
          <a:lstStyle/>
          <a:p>
            <a:pPr marL="0" indent="0" eaLnBrk="1" hangingPunct="1"/>
            <a:r>
              <a:rPr lang="es-MX" altLang="de-DE" smtClean="0">
                <a:solidFill>
                  <a:srgbClr val="C00000"/>
                </a:solidFill>
              </a:rPr>
              <a:t>Objetivos </a:t>
            </a:r>
          </a:p>
          <a:p>
            <a:pPr lvl="1" eaLnBrk="1" hangingPunct="1"/>
            <a:r>
              <a:rPr lang="es-MX" altLang="de-DE" smtClean="0"/>
              <a:t>Promover el entendimiento del cambio climático y sus impactos </a:t>
            </a:r>
          </a:p>
          <a:p>
            <a:pPr lvl="1" eaLnBrk="1" hangingPunct="1"/>
            <a:r>
              <a:rPr lang="es-MX" altLang="de-DE" smtClean="0"/>
              <a:t>Definir los puntos de entrada apropiados para la integración de la adaptación al cambio climático en las actividades de cooperación para el desarrollo</a:t>
            </a:r>
          </a:p>
          <a:p>
            <a:pPr lvl="1" eaLnBrk="1" hangingPunct="1"/>
            <a:r>
              <a:rPr lang="es-MX" altLang="de-DE" smtClean="0"/>
              <a:t>Apoyar a los socios de los países en desarrollo en sus esfuerzos para reducir la vulnerabilidad.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>
          <a:xfrm>
            <a:off x="234950" y="1122363"/>
            <a:ext cx="7526338" cy="741362"/>
          </a:xfrm>
        </p:spPr>
        <p:txBody>
          <a:bodyPr/>
          <a:lstStyle/>
          <a:p>
            <a:pPr eaLnBrk="1" hangingPunct="1"/>
            <a:r>
              <a:rPr lang="en-US" altLang="de-DE" smtClean="0"/>
              <a:t/>
            </a:r>
            <a:br>
              <a:rPr lang="en-US" altLang="de-DE" smtClean="0"/>
            </a:br>
            <a:r>
              <a:rPr lang="en-US" altLang="de-DE" smtClean="0"/>
              <a:t>Guía de la </a:t>
            </a:r>
            <a:br>
              <a:rPr lang="en-US" altLang="de-DE" smtClean="0"/>
            </a:br>
            <a:r>
              <a:rPr lang="en-US" altLang="de-DE" smtClean="0"/>
              <a:t>OCDE (3)</a:t>
            </a:r>
          </a:p>
        </p:txBody>
      </p:sp>
      <p:sp>
        <p:nvSpPr>
          <p:cNvPr id="7172" name="Inhaltsplatzhalter 2"/>
          <p:cNvSpPr>
            <a:spLocks noGrp="1"/>
          </p:cNvSpPr>
          <p:nvPr>
            <p:ph idx="1"/>
          </p:nvPr>
        </p:nvSpPr>
        <p:spPr>
          <a:xfrm>
            <a:off x="3219450" y="6486525"/>
            <a:ext cx="3438525" cy="188913"/>
          </a:xfrm>
        </p:spPr>
        <p:txBody>
          <a:bodyPr/>
          <a:lstStyle/>
          <a:p>
            <a:pPr marL="0" indent="0" eaLnBrk="1" hangingPunct="1">
              <a:defRPr/>
            </a:pPr>
            <a:r>
              <a:rPr lang="en-GB" sz="900" i="1" dirty="0" smtClean="0">
                <a:solidFill>
                  <a:schemeClr val="bg1">
                    <a:lumMod val="50000"/>
                  </a:schemeClr>
                </a:solidFill>
              </a:rPr>
              <a:t>Source: OECD policy guidance</a:t>
            </a:r>
          </a:p>
        </p:txBody>
      </p:sp>
      <p:pic>
        <p:nvPicPr>
          <p:cNvPr id="11268" name="Picture 5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5713" y="752475"/>
            <a:ext cx="6618287" cy="587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/>
              <a:t>La capacitación</a:t>
            </a:r>
          </a:p>
        </p:txBody>
      </p:sp>
      <p:sp>
        <p:nvSpPr>
          <p:cNvPr id="12291" name="Inhaltsplatzhalter 2"/>
          <p:cNvSpPr>
            <a:spLocks noGrp="1"/>
          </p:cNvSpPr>
          <p:nvPr>
            <p:ph idx="1"/>
          </p:nvPr>
        </p:nvSpPr>
        <p:spPr>
          <a:xfrm>
            <a:off x="474663" y="2060575"/>
            <a:ext cx="7789862" cy="4213225"/>
          </a:xfrm>
        </p:spPr>
        <p:txBody>
          <a:bodyPr/>
          <a:lstStyle/>
          <a:p>
            <a:pPr lvl="1" eaLnBrk="1" hangingPunct="1"/>
            <a:r>
              <a:rPr lang="es-MX" altLang="de-DE" smtClean="0"/>
              <a:t>Objetivo: mejorar las capacidades entre los profesionales del desarrollo para la toma de acción en la adaptación al cambio climático</a:t>
            </a:r>
          </a:p>
          <a:p>
            <a:pPr lvl="1" eaLnBrk="1" hangingPunct="1"/>
            <a:r>
              <a:rPr lang="es-MX" altLang="de-DE" smtClean="0"/>
              <a:t>Desarrollada por la “Unidad Especializada” en Cambio Climático de la GIZ a pedido del “Grupo de Trabajo” de la OCDE</a:t>
            </a:r>
          </a:p>
          <a:p>
            <a:pPr lvl="4" eaLnBrk="1" hangingPunct="1">
              <a:tabLst>
                <a:tab pos="2190750" algn="l"/>
              </a:tabLst>
            </a:pPr>
            <a:r>
              <a:rPr lang="es-MX" altLang="de-DE" smtClean="0"/>
              <a:t>Con apoyo del Ministerio para Cooperación Económica y el Desarrollo (Alemania).</a:t>
            </a:r>
          </a:p>
          <a:p>
            <a:pPr lvl="4" eaLnBrk="1" hangingPunct="1">
              <a:tabLst>
                <a:tab pos="2190750" algn="l"/>
              </a:tabLst>
            </a:pPr>
            <a:r>
              <a:rPr lang="es-MX" altLang="de-DE" smtClean="0"/>
              <a:t>En estrecha cooperación con la OCDE y expertos.</a:t>
            </a:r>
          </a:p>
          <a:p>
            <a:pPr lvl="1" eaLnBrk="1" hangingPunct="1"/>
            <a:r>
              <a:rPr lang="es-MX" altLang="de-DE" smtClean="0"/>
              <a:t>Fase de capacitaciones de prueba: Octubre 2009 – Junio 2010</a:t>
            </a:r>
          </a:p>
          <a:p>
            <a:pPr lvl="1" eaLnBrk="1" hangingPunct="1"/>
            <a:r>
              <a:rPr lang="es-MX" altLang="de-DE" smtClean="0"/>
              <a:t>Fase piloto: Julio 2010 – Enero 2011</a:t>
            </a:r>
          </a:p>
          <a:p>
            <a:pPr marL="0" indent="0" eaLnBrk="1" hangingPunct="1">
              <a:tabLst>
                <a:tab pos="2190750" algn="l"/>
              </a:tabLst>
            </a:pPr>
            <a:endParaRPr lang="en-US" altLang="de-DE" smtClean="0"/>
          </a:p>
          <a:p>
            <a:pPr marL="0" indent="0" eaLnBrk="1" hangingPunct="1">
              <a:tabLst>
                <a:tab pos="2190750" algn="l"/>
              </a:tabLst>
            </a:pPr>
            <a:endParaRPr lang="de-DE" altLang="de-DE" smtClean="0"/>
          </a:p>
        </p:txBody>
      </p:sp>
      <p:sp>
        <p:nvSpPr>
          <p:cNvPr id="8196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5741231-97B7-4B30-9C3A-5D0A6970FBAA}" type="datetime1">
              <a:rPr lang="de-DE" smtClean="0"/>
              <a:pPr>
                <a:defRPr/>
              </a:pPr>
              <a:t>11.11.2013</a:t>
            </a:fld>
            <a:endParaRPr lang="de-DE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altLang="de-DE" smtClean="0"/>
              <a:t>Objetivos de aprendizaje de la capacitación</a:t>
            </a:r>
          </a:p>
        </p:txBody>
      </p:sp>
      <p:sp>
        <p:nvSpPr>
          <p:cNvPr id="13315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s-MX" altLang="de-DE" smtClean="0"/>
              <a:t>Entender qué es el cambio climático y cómo está interrelacionado con la cooperación para el desarrollo </a:t>
            </a:r>
          </a:p>
          <a:p>
            <a:pPr lvl="1" eaLnBrk="1" hangingPunct="1"/>
            <a:r>
              <a:rPr lang="en-ZA" altLang="de-DE" smtClean="0"/>
              <a:t>Entender los puntos de entrada para la “adaptación” en la formulaci</a:t>
            </a:r>
            <a:r>
              <a:rPr lang="en-GB" altLang="de-DE" smtClean="0"/>
              <a:t>ón de políticas, planificación y programación</a:t>
            </a:r>
            <a:endParaRPr lang="en-US" altLang="de-DE" smtClean="0"/>
          </a:p>
          <a:p>
            <a:pPr lvl="1" eaLnBrk="1" hangingPunct="1"/>
            <a:r>
              <a:rPr lang="es-MX" altLang="de-DE" smtClean="0"/>
              <a:t>Aprender sobre los pasos sistemáticos orientados a definir opciones concretas de adaptación a niveles nacionales, sectoriales, locales y de proyecto, y de acuerdo con las capacidades institucionales necesarias para llevar a cabo el proceso de cambio</a:t>
            </a:r>
          </a:p>
          <a:p>
            <a:pPr lvl="1" eaLnBrk="1" hangingPunct="1"/>
            <a:r>
              <a:rPr lang="es-MX" altLang="de-DE" smtClean="0"/>
              <a:t>Aprender sobre la información climática relevante</a:t>
            </a:r>
          </a:p>
          <a:p>
            <a:pPr marL="0" indent="0" eaLnBrk="1" hangingPunct="1">
              <a:tabLst>
                <a:tab pos="2190750" algn="l"/>
              </a:tabLst>
            </a:pPr>
            <a:endParaRPr lang="en-GB" altLang="de-DE" smtClean="0"/>
          </a:p>
          <a:p>
            <a:pPr marL="0" indent="0" eaLnBrk="1" hangingPunct="1">
              <a:tabLst>
                <a:tab pos="2190750" algn="l"/>
              </a:tabLst>
            </a:pPr>
            <a:endParaRPr lang="en-GB" altLang="de-DE" smtClean="0"/>
          </a:p>
          <a:p>
            <a:pPr marL="0" indent="0" eaLnBrk="1" hangingPunct="1">
              <a:tabLst>
                <a:tab pos="2190750" algn="l"/>
              </a:tabLst>
            </a:pPr>
            <a:endParaRPr lang="de-DE" altLang="de-DE" smtClean="0"/>
          </a:p>
        </p:txBody>
      </p:sp>
      <p:sp>
        <p:nvSpPr>
          <p:cNvPr id="9220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BEDB603-15BC-4938-9D98-0211C2BE6231}" type="datetime1">
              <a:rPr lang="de-DE" smtClean="0"/>
              <a:pPr>
                <a:defRPr/>
              </a:pPr>
              <a:t>11.11.2013</a:t>
            </a:fld>
            <a:endParaRPr lang="de-DE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/>
              <a:t>Los módulos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971675"/>
            <a:ext cx="8143875" cy="4249738"/>
          </a:xfrm>
        </p:spPr>
        <p:txBody>
          <a:bodyPr/>
          <a:lstStyle/>
          <a:p>
            <a:pPr lvl="1" eaLnBrk="1" hangingPunct="1">
              <a:tabLst>
                <a:tab pos="715963" algn="l"/>
                <a:tab pos="982663" algn="l"/>
                <a:tab pos="2190750" algn="l"/>
              </a:tabLst>
            </a:pPr>
            <a:r>
              <a:rPr lang="en-GB" altLang="de-DE" smtClean="0"/>
              <a:t>M 1	–	Aplicar los “lentes climáticos”</a:t>
            </a:r>
            <a:endParaRPr lang="de-DE" altLang="de-DE" smtClean="0"/>
          </a:p>
          <a:p>
            <a:pPr lvl="1" eaLnBrk="1" hangingPunct="1">
              <a:tabLst>
                <a:tab pos="715963" algn="l"/>
                <a:tab pos="982663" algn="l"/>
                <a:tab pos="2190750" algn="l"/>
              </a:tabLst>
            </a:pPr>
            <a:r>
              <a:rPr lang="en-GB" altLang="de-DE" smtClean="0"/>
              <a:t>M 2	–	Interpretar los datos climáticos</a:t>
            </a:r>
            <a:endParaRPr lang="de-DE" altLang="de-DE" smtClean="0"/>
          </a:p>
          <a:p>
            <a:pPr lvl="1" eaLnBrk="1" hangingPunct="1">
              <a:tabLst>
                <a:tab pos="715963" algn="l"/>
                <a:tab pos="982663" algn="l"/>
                <a:tab pos="2190750" algn="l"/>
              </a:tabLst>
            </a:pPr>
            <a:r>
              <a:rPr lang="en-GB" altLang="de-DE" smtClean="0"/>
              <a:t>M 3	–	Evaluar la vulnerabilidad</a:t>
            </a:r>
            <a:endParaRPr lang="de-DE" altLang="de-DE" smtClean="0"/>
          </a:p>
          <a:p>
            <a:pPr lvl="1" eaLnBrk="1" hangingPunct="1">
              <a:tabLst>
                <a:tab pos="715963" algn="l"/>
                <a:tab pos="982663" algn="l"/>
                <a:tab pos="2190750" algn="l"/>
              </a:tabLst>
            </a:pPr>
            <a:r>
              <a:rPr lang="en-GB" altLang="de-DE" smtClean="0"/>
              <a:t>M 4	–	Identificar las opciones de adaptación</a:t>
            </a:r>
            <a:endParaRPr lang="de-DE" altLang="de-DE" smtClean="0"/>
          </a:p>
          <a:p>
            <a:pPr lvl="1" eaLnBrk="1" hangingPunct="1">
              <a:tabLst>
                <a:tab pos="715963" algn="l"/>
                <a:tab pos="982663" algn="l"/>
                <a:tab pos="2190750" algn="l"/>
              </a:tabLst>
            </a:pPr>
            <a:r>
              <a:rPr lang="en-GB" altLang="de-DE" smtClean="0"/>
              <a:t>M 5	–	Seleccionar las medidas de adaptación</a:t>
            </a:r>
            <a:endParaRPr lang="de-DE" altLang="de-DE" smtClean="0"/>
          </a:p>
          <a:p>
            <a:pPr lvl="1" eaLnBrk="1" hangingPunct="1">
              <a:tabLst>
                <a:tab pos="715963" algn="l"/>
                <a:tab pos="982663" algn="l"/>
                <a:tab pos="2190750" algn="l"/>
              </a:tabLst>
            </a:pPr>
            <a:r>
              <a:rPr lang="en-GB" altLang="de-DE" smtClean="0"/>
              <a:t>M 6	–	Desarrollar de un marco de </a:t>
            </a:r>
            <a:r>
              <a:rPr lang="es-MX" altLang="de-DE" smtClean="0"/>
              <a:t>Monitoreo y Evaluación</a:t>
            </a:r>
            <a:endParaRPr lang="de-DE" altLang="de-DE" smtClean="0"/>
          </a:p>
          <a:p>
            <a:pPr lvl="1" eaLnBrk="1" hangingPunct="1">
              <a:tabLst>
                <a:tab pos="715963" algn="l"/>
                <a:tab pos="982663" algn="l"/>
                <a:tab pos="2190750" algn="l"/>
              </a:tabLst>
            </a:pPr>
            <a:r>
              <a:rPr lang="en-GB" altLang="de-DE" smtClean="0"/>
              <a:t>M 7	–	Construir de capacidades institucionales</a:t>
            </a:r>
            <a:endParaRPr lang="de-DE" altLang="de-DE" smtClean="0"/>
          </a:p>
          <a:p>
            <a:pPr lvl="1" eaLnBrk="1" hangingPunct="1">
              <a:tabLst>
                <a:tab pos="715963" algn="l"/>
                <a:tab pos="982663" algn="l"/>
                <a:tab pos="2190750" algn="l"/>
              </a:tabLst>
            </a:pPr>
            <a:r>
              <a:rPr lang="en-GB" altLang="de-DE" smtClean="0"/>
              <a:t>M 8	–	Presiones climáticas locales, vulnerabilidad, resiliencia</a:t>
            </a:r>
            <a:endParaRPr lang="de-DE" altLang="de-DE" smtClean="0"/>
          </a:p>
          <a:p>
            <a:pPr lvl="1" eaLnBrk="1" hangingPunct="1">
              <a:tabLst>
                <a:tab pos="715963" algn="l"/>
                <a:tab pos="982663" algn="l"/>
                <a:tab pos="2190750" algn="l"/>
              </a:tabLst>
            </a:pPr>
            <a:r>
              <a:rPr lang="en-GB" altLang="de-DE" smtClean="0"/>
              <a:t>M 9	–	Tomar acción local</a:t>
            </a:r>
            <a:endParaRPr lang="de-DE" altLang="de-DE" smtClean="0"/>
          </a:p>
          <a:p>
            <a:pPr lvl="1" eaLnBrk="1" hangingPunct="1">
              <a:tabLst>
                <a:tab pos="715963" algn="l"/>
                <a:tab pos="982663" algn="l"/>
                <a:tab pos="2190750" algn="l"/>
              </a:tabLst>
            </a:pPr>
            <a:r>
              <a:rPr lang="en-GB" altLang="de-DE" smtClean="0"/>
              <a:t>M 10	–	Integrar la adaptación en el ciclo del proyecto</a:t>
            </a:r>
            <a:endParaRPr lang="de-DE" altLang="de-DE" smtClean="0"/>
          </a:p>
          <a:p>
            <a:pPr lvl="1" eaLnBrk="1" hangingPunct="1">
              <a:tabLst>
                <a:tab pos="715963" algn="l"/>
                <a:tab pos="982663" algn="l"/>
                <a:tab pos="2190750" algn="l"/>
              </a:tabLst>
            </a:pPr>
            <a:r>
              <a:rPr lang="en-GB" altLang="de-DE" smtClean="0"/>
              <a:t>Ejercicios de Aprendizaje en Acción</a:t>
            </a:r>
            <a:endParaRPr lang="de-DE" altLang="de-DE" smtClean="0"/>
          </a:p>
          <a:p>
            <a:pPr marL="0" indent="0" eaLnBrk="1" hangingPunct="1">
              <a:tabLst>
                <a:tab pos="715963" algn="l"/>
                <a:tab pos="982663" algn="l"/>
                <a:tab pos="2190750" algn="l"/>
              </a:tabLst>
            </a:pPr>
            <a:endParaRPr lang="de-DE" altLang="de-DE" smtClean="0"/>
          </a:p>
        </p:txBody>
      </p:sp>
      <p:grpSp>
        <p:nvGrpSpPr>
          <p:cNvPr id="2" name="Gruppieren 9"/>
          <p:cNvGrpSpPr>
            <a:grpSpLocks/>
          </p:cNvGrpSpPr>
          <p:nvPr/>
        </p:nvGrpSpPr>
        <p:grpSpPr bwMode="auto">
          <a:xfrm>
            <a:off x="7137400" y="2646363"/>
            <a:ext cx="1862138" cy="1268412"/>
            <a:chOff x="5686486" y="2688392"/>
            <a:chExt cx="1862077" cy="1268412"/>
          </a:xfrm>
        </p:grpSpPr>
        <p:sp>
          <p:nvSpPr>
            <p:cNvPr id="14345" name="Geschweifte Klammer rechts 3"/>
            <p:cNvSpPr>
              <a:spLocks/>
            </p:cNvSpPr>
            <p:nvPr/>
          </p:nvSpPr>
          <p:spPr bwMode="auto">
            <a:xfrm>
              <a:off x="5686486" y="2688392"/>
              <a:ext cx="438150" cy="1268412"/>
            </a:xfrm>
            <a:prstGeom prst="rightBrace">
              <a:avLst>
                <a:gd name="adj1" fmla="val 8336"/>
                <a:gd name="adj2" fmla="val 50000"/>
              </a:avLst>
            </a:prstGeom>
            <a:noFill/>
            <a:ln w="38100" algn="ctr">
              <a:solidFill>
                <a:srgbClr val="66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rgbClr val="C80F0F"/>
                </a:buClr>
                <a:buFont typeface="Wingdings" pitchFamily="2" charset="2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00000"/>
                </a:buClr>
                <a:buFont typeface="Wingdings" pitchFamily="2" charset="2"/>
                <a:buChar char="§"/>
                <a:tabLst>
                  <a:tab pos="2190750" algn="l"/>
                </a:tabLst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999999"/>
                </a:buClr>
                <a:buFont typeface="Wingdings" pitchFamily="2" charset="2"/>
                <a:buChar char="§"/>
                <a:tabLst>
                  <a:tab pos="219075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80F0F"/>
                </a:buClr>
                <a:buChar char="-"/>
                <a:tabLst>
                  <a:tab pos="2190750" algn="l"/>
                </a:tabLst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de-DE" sz="2200">
                <a:solidFill>
                  <a:srgbClr val="669900"/>
                </a:solidFill>
              </a:endParaRPr>
            </a:p>
          </p:txBody>
        </p:sp>
        <p:sp>
          <p:nvSpPr>
            <p:cNvPr id="14346" name="Textfeld 4"/>
            <p:cNvSpPr txBox="1">
              <a:spLocks noChangeArrowheads="1"/>
            </p:cNvSpPr>
            <p:nvPr/>
          </p:nvSpPr>
          <p:spPr bwMode="auto">
            <a:xfrm>
              <a:off x="6241597" y="2768600"/>
              <a:ext cx="1306966" cy="11079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80F0F"/>
                </a:buClr>
                <a:buFont typeface="Wingdings" pitchFamily="2" charset="2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00000"/>
                </a:buClr>
                <a:buFont typeface="Wingdings" pitchFamily="2" charset="2"/>
                <a:buChar char="§"/>
                <a:tabLst>
                  <a:tab pos="2190750" algn="l"/>
                </a:tabLst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999999"/>
                </a:buClr>
                <a:buFont typeface="Wingdings" pitchFamily="2" charset="2"/>
                <a:buChar char="§"/>
                <a:tabLst>
                  <a:tab pos="219075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80F0F"/>
                </a:buClr>
                <a:buChar char="-"/>
                <a:tabLst>
                  <a:tab pos="2190750" algn="l"/>
                </a:tabLst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de-DE" altLang="de-DE" sz="2200">
                  <a:solidFill>
                    <a:srgbClr val="669900"/>
                  </a:solidFill>
                </a:rPr>
                <a:t>Enfoque de 4 pasos</a:t>
              </a:r>
            </a:p>
          </p:txBody>
        </p:sp>
      </p:grpSp>
      <p:grpSp>
        <p:nvGrpSpPr>
          <p:cNvPr id="4" name="Gruppieren 11"/>
          <p:cNvGrpSpPr>
            <a:grpSpLocks/>
          </p:cNvGrpSpPr>
          <p:nvPr/>
        </p:nvGrpSpPr>
        <p:grpSpPr bwMode="auto">
          <a:xfrm>
            <a:off x="457200" y="1809750"/>
            <a:ext cx="8223250" cy="2406650"/>
            <a:chOff x="457200" y="1809750"/>
            <a:chExt cx="8223627" cy="2407312"/>
          </a:xfrm>
        </p:grpSpPr>
        <p:cxnSp>
          <p:nvCxnSpPr>
            <p:cNvPr id="14342" name="Gerade Verbindung 7"/>
            <p:cNvCxnSpPr>
              <a:cxnSpLocks noChangeShapeType="1"/>
            </p:cNvCxnSpPr>
            <p:nvPr/>
          </p:nvCxnSpPr>
          <p:spPr bwMode="auto">
            <a:xfrm flipV="1">
              <a:off x="457200" y="2596542"/>
              <a:ext cx="3692275" cy="2492"/>
            </a:xfrm>
            <a:prstGeom prst="line">
              <a:avLst/>
            </a:prstGeom>
            <a:noFill/>
            <a:ln w="28575" algn="ctr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43" name="Gerade Verbindung 8"/>
            <p:cNvCxnSpPr>
              <a:cxnSpLocks noChangeShapeType="1"/>
            </p:cNvCxnSpPr>
            <p:nvPr/>
          </p:nvCxnSpPr>
          <p:spPr bwMode="auto">
            <a:xfrm>
              <a:off x="457200" y="4217062"/>
              <a:ext cx="4343400" cy="0"/>
            </a:xfrm>
            <a:prstGeom prst="line">
              <a:avLst/>
            </a:prstGeom>
            <a:noFill/>
            <a:ln w="28575" algn="ctr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44" name="Textfeld 10"/>
            <p:cNvSpPr txBox="1">
              <a:spLocks noChangeArrowheads="1"/>
            </p:cNvSpPr>
            <p:nvPr/>
          </p:nvSpPr>
          <p:spPr bwMode="auto">
            <a:xfrm>
              <a:off x="6032877" y="1809750"/>
              <a:ext cx="2647950" cy="3694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80F0F"/>
                </a:buClr>
                <a:buFont typeface="Wingdings" pitchFamily="2" charset="2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00000"/>
                </a:buClr>
                <a:buFont typeface="Wingdings" pitchFamily="2" charset="2"/>
                <a:buChar char="§"/>
                <a:tabLst>
                  <a:tab pos="2190750" algn="l"/>
                </a:tabLst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999999"/>
                </a:buClr>
                <a:buFont typeface="Wingdings" pitchFamily="2" charset="2"/>
                <a:buChar char="§"/>
                <a:tabLst>
                  <a:tab pos="219075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80F0F"/>
                </a:buClr>
                <a:buChar char="-"/>
                <a:tabLst>
                  <a:tab pos="2190750" algn="l"/>
                </a:tabLst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-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de-DE" altLang="de-DE" sz="1800">
                  <a:solidFill>
                    <a:srgbClr val="C00000"/>
                  </a:solidFill>
                </a:rPr>
                <a:t>Adicional a la Guía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GTZ-EN">
  <a:themeElements>
    <a:clrScheme name="Benutzerdefiniert 11">
      <a:dk1>
        <a:srgbClr val="000000"/>
      </a:dk1>
      <a:lt1>
        <a:srgbClr val="FFFFFF"/>
      </a:lt1>
      <a:dk2>
        <a:srgbClr val="727272"/>
      </a:dk2>
      <a:lt2>
        <a:srgbClr val="D9D9D9"/>
      </a:lt2>
      <a:accent1>
        <a:srgbClr val="B7D1DD"/>
      </a:accent1>
      <a:accent2>
        <a:srgbClr val="C80F0E"/>
      </a:accent2>
      <a:accent3>
        <a:srgbClr val="DEDEAF"/>
      </a:accent3>
      <a:accent4>
        <a:srgbClr val="939393"/>
      </a:accent4>
      <a:accent5>
        <a:srgbClr val="9AB0BA"/>
      </a:accent5>
      <a:accent6>
        <a:srgbClr val="BABA93"/>
      </a:accent6>
      <a:hlink>
        <a:srgbClr val="950B0A"/>
      </a:hlink>
      <a:folHlink>
        <a:srgbClr val="950B0A"/>
      </a:folHlink>
    </a:clrScheme>
    <a:fontScheme name="gtz-leerfolie-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tz-leerfolie-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tz-leerfolie-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tz-leerfolie-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tz-leerfolie-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tz-leerfolie-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tz-leerfolie-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tz-leerfolie-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tz-leerfolie-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tz-leerfolie-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tz-leerfolie-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tz-leerfolie-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tz-leerfolie-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tz-leerfolie-de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EFEDE6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6F4F0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7352</TotalTime>
  <Words>1132</Words>
  <Application>Microsoft Office PowerPoint</Application>
  <PresentationFormat>On-screen Show (4:3)</PresentationFormat>
  <Paragraphs>177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Wingdings</vt:lpstr>
      <vt:lpstr>Adobe Fangsong Std R</vt:lpstr>
      <vt:lpstr>Times</vt:lpstr>
      <vt:lpstr>GTZ-EN</vt:lpstr>
      <vt:lpstr>Integrando la adaptación al cambio climático en la planificación del desarrollo</vt:lpstr>
      <vt:lpstr>PowerPoint Presentation</vt:lpstr>
      <vt:lpstr>Resumen</vt:lpstr>
      <vt:lpstr>Guía de Políticas de la OCDE para la Integración del Cambio Climático en la Cooperación del Desarrollo (1)</vt:lpstr>
      <vt:lpstr>Guía de Políticas de la OCDE para la Integración del Cambio Climático en la Cooperación del Desarrollo (2)</vt:lpstr>
      <vt:lpstr> Guía de la  OCDE (3)</vt:lpstr>
      <vt:lpstr>La capacitación</vt:lpstr>
      <vt:lpstr>Objetivos de aprendizaje de la capacitación</vt:lpstr>
      <vt:lpstr>Los módulos</vt:lpstr>
      <vt:lpstr>El Método “Harvard” de Casos</vt:lpstr>
      <vt:lpstr>Secuencia de la capacitación por módulo</vt:lpstr>
      <vt:lpstr>Material de capacitación</vt:lpstr>
      <vt:lpstr>Agenda</vt:lpstr>
    </vt:vector>
  </TitlesOfParts>
  <Company>Deutsche Gesellschaft für Internationale Zusammenarbeit (GIZ) GmbH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Integrating Climate Change Adaptation into Development Planning. A Practice-Oriented Training based on the OECD Policy Guidance</dc:title>
  <dc:subject>Climate Change</dc:subject>
  <dc:creator>GIZ</dc:creator>
  <cp:keywords>Climate Change, development cooperation, development planning</cp:keywords>
  <cp:lastModifiedBy>Benjamin Greiner</cp:lastModifiedBy>
  <cp:revision>247</cp:revision>
  <cp:lastPrinted>2005-12-21T12:33:01Z</cp:lastPrinted>
  <dcterms:created xsi:type="dcterms:W3CDTF">2009-01-02T12:52:23Z</dcterms:created>
  <dcterms:modified xsi:type="dcterms:W3CDTF">2013-11-11T16:16:49Z</dcterms:modified>
</cp:coreProperties>
</file>