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9"/>
  </p:notesMasterIdLst>
  <p:handoutMasterIdLst>
    <p:handoutMasterId r:id="rId30"/>
  </p:handoutMasterIdLst>
  <p:sldIdLst>
    <p:sldId id="274" r:id="rId2"/>
    <p:sldId id="338" r:id="rId3"/>
    <p:sldId id="336" r:id="rId4"/>
    <p:sldId id="276" r:id="rId5"/>
    <p:sldId id="304" r:id="rId6"/>
    <p:sldId id="307" r:id="rId7"/>
    <p:sldId id="305" r:id="rId8"/>
    <p:sldId id="308" r:id="rId9"/>
    <p:sldId id="310" r:id="rId10"/>
    <p:sldId id="322" r:id="rId11"/>
    <p:sldId id="323" r:id="rId12"/>
    <p:sldId id="324" r:id="rId13"/>
    <p:sldId id="328" r:id="rId14"/>
    <p:sldId id="329" r:id="rId15"/>
    <p:sldId id="330" r:id="rId16"/>
    <p:sldId id="331" r:id="rId17"/>
    <p:sldId id="332" r:id="rId18"/>
    <p:sldId id="333" r:id="rId19"/>
    <p:sldId id="334" r:id="rId20"/>
    <p:sldId id="335" r:id="rId21"/>
    <p:sldId id="314" r:id="rId22"/>
    <p:sldId id="313" r:id="rId23"/>
    <p:sldId id="316" r:id="rId24"/>
    <p:sldId id="318" r:id="rId25"/>
    <p:sldId id="319" r:id="rId26"/>
    <p:sldId id="309" r:id="rId27"/>
    <p:sldId id="337" r:id="rId28"/>
  </p:sldIdLst>
  <p:sldSz cx="9144000" cy="6858000" type="screen4x3"/>
  <p:notesSz cx="6662738"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Fröde-Thierfelder" initials="bft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00000"/>
    <a:srgbClr val="E25B1E"/>
    <a:srgbClr val="CC3300"/>
    <a:srgbClr val="646464"/>
    <a:srgbClr val="595959"/>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68891" autoAdjust="0"/>
  </p:normalViewPr>
  <p:slideViewPr>
    <p:cSldViewPr snapToGrid="0">
      <p:cViewPr>
        <p:scale>
          <a:sx n="80" d="100"/>
          <a:sy n="80" d="100"/>
        </p:scale>
        <p:origin x="-1794" y="-90"/>
      </p:cViewPr>
      <p:guideLst>
        <p:guide orient="horz" pos="3935"/>
        <p:guide orient="horz"/>
        <p:guide orient="horz" pos="151"/>
        <p:guide orient="horz" pos="1269"/>
        <p:guide orient="horz" pos="1140"/>
        <p:guide orient="horz" pos="1265"/>
        <p:guide pos="288"/>
        <p:guide pos="5029"/>
        <p:guide pos="4192"/>
      </p:guideLst>
    </p:cSldViewPr>
  </p:slideViewPr>
  <p:outlineViewPr>
    <p:cViewPr>
      <p:scale>
        <a:sx n="33" d="100"/>
        <a:sy n="33" d="100"/>
      </p:scale>
      <p:origin x="0" y="0"/>
    </p:cViewPr>
  </p:outlineViewPr>
  <p:notesTextViewPr>
    <p:cViewPr>
      <p:scale>
        <a:sx n="100" d="100"/>
        <a:sy n="100" d="100"/>
      </p:scale>
      <p:origin x="0" y="690"/>
    </p:cViewPr>
  </p:notesTextViewPr>
  <p:sorterViewPr>
    <p:cViewPr>
      <p:scale>
        <a:sx n="100" d="100"/>
        <a:sy n="100" d="100"/>
      </p:scale>
      <p:origin x="0" y="0"/>
    </p:cViewPr>
  </p:sorterViewPr>
  <p:notesViewPr>
    <p:cSldViewPr snapToGrid="0">
      <p:cViewPr>
        <p:scale>
          <a:sx n="100" d="100"/>
          <a:sy n="100" d="100"/>
        </p:scale>
        <p:origin x="-2748" y="2346"/>
      </p:cViewPr>
      <p:guideLst>
        <p:guide orient="horz" pos="3126"/>
        <p:guide pos="122"/>
        <p:guide pos="40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EDBEE-728E-4497-B4BA-96C2B1E6FA6B}"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de-DE"/>
        </a:p>
      </dgm:t>
    </dgm:pt>
    <dgm:pt modelId="{F45D1355-7F03-4A2C-85E8-7C5CA5A05A2C}">
      <dgm:prSet phldrT="[Text]" custT="1"/>
      <dgm:spPr>
        <a:solidFill>
          <a:schemeClr val="bg1">
            <a:lumMod val="50000"/>
          </a:schemeClr>
        </a:solidFill>
      </dgm:spPr>
      <dgm:t>
        <a:bodyPr/>
        <a:lstStyle/>
        <a:p>
          <a:r>
            <a:rPr lang="en-GB" sz="2400" b="0" noProof="0" dirty="0" smtClean="0"/>
            <a:t>Situation</a:t>
          </a:r>
          <a:endParaRPr lang="en-GB" sz="2400" b="0" noProof="0" dirty="0"/>
        </a:p>
      </dgm:t>
    </dgm:pt>
    <dgm:pt modelId="{B0A29AE4-31B2-4D7D-969A-10B780F0EA77}" type="parTrans" cxnId="{3BC42DB8-B3E8-40D4-8186-3241D87C63C2}">
      <dgm:prSet/>
      <dgm:spPr/>
      <dgm:t>
        <a:bodyPr/>
        <a:lstStyle/>
        <a:p>
          <a:endParaRPr lang="de-DE"/>
        </a:p>
      </dgm:t>
    </dgm:pt>
    <dgm:pt modelId="{E6D0A20E-6F26-4882-97EE-50C158CECEE7}" type="sibTrans" cxnId="{3BC42DB8-B3E8-40D4-8186-3241D87C63C2}">
      <dgm:prSet/>
      <dgm:spPr/>
      <dgm:t>
        <a:bodyPr/>
        <a:lstStyle/>
        <a:p>
          <a:endParaRPr lang="de-DE"/>
        </a:p>
      </dgm:t>
    </dgm:pt>
    <dgm:pt modelId="{2C6F313C-2DBE-4095-96F0-66C02B8D9254}">
      <dgm:prSet phldrT="[Text]" custT="1"/>
      <dgm:spPr>
        <a:solidFill>
          <a:schemeClr val="bg1">
            <a:lumMod val="85000"/>
            <a:alpha val="90000"/>
          </a:schemeClr>
        </a:solidFill>
        <a:ln>
          <a:noFill/>
        </a:ln>
      </dgm:spPr>
      <dgm:t>
        <a:bodyPr/>
        <a:lstStyle/>
        <a:p>
          <a:r>
            <a:rPr lang="en-US" sz="1600" dirty="0" smtClean="0"/>
            <a:t>Knowledge for climate change adaptation is available but not structured and not easily accessible</a:t>
          </a:r>
          <a:endParaRPr lang="de-DE" sz="1600" dirty="0"/>
        </a:p>
      </dgm:t>
    </dgm:pt>
    <dgm:pt modelId="{336FF2C6-10D5-4941-90A0-DC1E0827DF60}" type="parTrans" cxnId="{7102936B-E341-4159-B88F-F592CC559997}">
      <dgm:prSet/>
      <dgm:spPr/>
      <dgm:t>
        <a:bodyPr/>
        <a:lstStyle/>
        <a:p>
          <a:endParaRPr lang="de-DE"/>
        </a:p>
      </dgm:t>
    </dgm:pt>
    <dgm:pt modelId="{000DA3C1-D9BC-4733-BFF2-28B3B7E11842}" type="sibTrans" cxnId="{7102936B-E341-4159-B88F-F592CC559997}">
      <dgm:prSet/>
      <dgm:spPr/>
      <dgm:t>
        <a:bodyPr/>
        <a:lstStyle/>
        <a:p>
          <a:endParaRPr lang="de-DE"/>
        </a:p>
      </dgm:t>
    </dgm:pt>
    <dgm:pt modelId="{A28C8578-39CE-48FB-8266-B8913900FA2F}">
      <dgm:prSet phldrT="[Text]" custT="1"/>
      <dgm:spPr>
        <a:solidFill>
          <a:schemeClr val="bg1">
            <a:lumMod val="85000"/>
            <a:alpha val="90000"/>
          </a:schemeClr>
        </a:solidFill>
        <a:ln>
          <a:noFill/>
        </a:ln>
      </dgm:spPr>
      <dgm:t>
        <a:bodyPr/>
        <a:lstStyle/>
        <a:p>
          <a:r>
            <a:rPr lang="en-GB" sz="1600" b="1" dirty="0" smtClean="0">
              <a:solidFill>
                <a:srgbClr val="C80F0E"/>
              </a:solidFill>
            </a:rPr>
            <a:t>ci:grasp</a:t>
          </a:r>
          <a:r>
            <a:rPr lang="en-GB" sz="1600" dirty="0" smtClean="0"/>
            <a:t> operates as an open and interactive information system; it </a:t>
          </a:r>
          <a:r>
            <a:rPr lang="en-US" sz="1600" dirty="0" smtClean="0"/>
            <a:t>assists in </a:t>
          </a:r>
          <a:r>
            <a:rPr lang="en-US" sz="1600" dirty="0" err="1" smtClean="0"/>
            <a:t>prioritising</a:t>
          </a:r>
          <a:r>
            <a:rPr lang="en-US" sz="1600" dirty="0" smtClean="0"/>
            <a:t> </a:t>
          </a:r>
          <a:r>
            <a:rPr lang="en-US" sz="1600" dirty="0" smtClean="0"/>
            <a:t>adaptation needs, and in planning and implementing appropriate adaptation measures</a:t>
          </a:r>
          <a:r>
            <a:rPr lang="en-GB" sz="1600" noProof="0" dirty="0" smtClean="0"/>
            <a:t> </a:t>
          </a:r>
          <a:endParaRPr lang="en-GB" sz="1600" dirty="0"/>
        </a:p>
      </dgm:t>
    </dgm:pt>
    <dgm:pt modelId="{2DF5EF9C-EE2A-44D4-8653-F330769E8210}" type="parTrans" cxnId="{09B232F9-FEF5-41A8-8F1F-D64B4AD2D72A}">
      <dgm:prSet/>
      <dgm:spPr/>
      <dgm:t>
        <a:bodyPr/>
        <a:lstStyle/>
        <a:p>
          <a:endParaRPr lang="de-DE"/>
        </a:p>
      </dgm:t>
    </dgm:pt>
    <dgm:pt modelId="{D289D8E5-19CA-4B9C-90D1-4D76736B95F1}" type="sibTrans" cxnId="{09B232F9-FEF5-41A8-8F1F-D64B4AD2D72A}">
      <dgm:prSet/>
      <dgm:spPr/>
      <dgm:t>
        <a:bodyPr/>
        <a:lstStyle/>
        <a:p>
          <a:endParaRPr lang="de-DE"/>
        </a:p>
      </dgm:t>
    </dgm:pt>
    <dgm:pt modelId="{63E2DBA5-5344-4B2A-B517-661DBD656CD1}">
      <dgm:prSet phldrT="[Text]" custT="1"/>
      <dgm:spPr>
        <a:solidFill>
          <a:schemeClr val="bg1">
            <a:lumMod val="50000"/>
          </a:schemeClr>
        </a:solidFill>
      </dgm:spPr>
      <dgm:t>
        <a:bodyPr/>
        <a:lstStyle/>
        <a:p>
          <a:r>
            <a:rPr lang="de-DE" sz="2400" b="0" dirty="0" smtClean="0"/>
            <a:t>Target Group</a:t>
          </a:r>
          <a:endParaRPr lang="de-DE" sz="2400" b="0" dirty="0"/>
        </a:p>
      </dgm:t>
    </dgm:pt>
    <dgm:pt modelId="{AAADC339-6D1F-4279-A7A7-428CD0BA2366}" type="parTrans" cxnId="{8DAB6319-7EB8-4DE0-8B7F-0A94B6536132}">
      <dgm:prSet/>
      <dgm:spPr/>
      <dgm:t>
        <a:bodyPr/>
        <a:lstStyle/>
        <a:p>
          <a:endParaRPr lang="de-DE"/>
        </a:p>
      </dgm:t>
    </dgm:pt>
    <dgm:pt modelId="{5698B958-A138-43F8-A5E9-0768E61447B5}" type="sibTrans" cxnId="{8DAB6319-7EB8-4DE0-8B7F-0A94B6536132}">
      <dgm:prSet/>
      <dgm:spPr/>
      <dgm:t>
        <a:bodyPr/>
        <a:lstStyle/>
        <a:p>
          <a:endParaRPr lang="de-DE"/>
        </a:p>
      </dgm:t>
    </dgm:pt>
    <dgm:pt modelId="{ABB418EC-3966-40F2-BFBA-28A95F6102B9}">
      <dgm:prSet phldrT="[Text]" custT="1"/>
      <dgm:spPr>
        <a:solidFill>
          <a:schemeClr val="bg1">
            <a:lumMod val="85000"/>
            <a:alpha val="90000"/>
          </a:schemeClr>
        </a:solidFill>
        <a:ln>
          <a:noFill/>
        </a:ln>
      </dgm:spPr>
      <dgm:t>
        <a:bodyPr/>
        <a:lstStyle/>
        <a:p>
          <a:r>
            <a:rPr lang="en-GB" sz="1600" b="1" noProof="0" dirty="0" smtClean="0">
              <a:solidFill>
                <a:srgbClr val="C80F0E"/>
              </a:solidFill>
            </a:rPr>
            <a:t>ci:grasp</a:t>
          </a:r>
          <a:r>
            <a:rPr lang="en-GB" sz="1600" noProof="0" dirty="0" smtClean="0"/>
            <a:t> </a:t>
          </a:r>
          <a:r>
            <a:rPr lang="en-US" sz="1600" dirty="0" smtClean="0"/>
            <a:t>targets decision makers and their advisors as well as consultants, research institutions, NGOs and international development agencies</a:t>
          </a:r>
          <a:endParaRPr lang="en-GB" sz="1600" noProof="0" dirty="0"/>
        </a:p>
      </dgm:t>
    </dgm:pt>
    <dgm:pt modelId="{4EE9C6CE-2DFA-4DF4-A815-835B962A018D}" type="parTrans" cxnId="{7487DA07-F5A6-4EC3-A26F-9A5100AF0A22}">
      <dgm:prSet/>
      <dgm:spPr/>
      <dgm:t>
        <a:bodyPr/>
        <a:lstStyle/>
        <a:p>
          <a:endParaRPr lang="de-DE"/>
        </a:p>
      </dgm:t>
    </dgm:pt>
    <dgm:pt modelId="{678B9752-74A6-4E41-9DE5-EA25A924867E}" type="sibTrans" cxnId="{7487DA07-F5A6-4EC3-A26F-9A5100AF0A22}">
      <dgm:prSet/>
      <dgm:spPr/>
      <dgm:t>
        <a:bodyPr/>
        <a:lstStyle/>
        <a:p>
          <a:endParaRPr lang="de-DE"/>
        </a:p>
      </dgm:t>
    </dgm:pt>
    <dgm:pt modelId="{B980EF8D-F0F5-46B8-AB9B-AAA6D8BC8A1E}">
      <dgm:prSet phldrT="[Text]" custT="1"/>
      <dgm:spPr>
        <a:solidFill>
          <a:schemeClr val="bg1">
            <a:lumMod val="50000"/>
          </a:schemeClr>
        </a:solidFill>
      </dgm:spPr>
      <dgm:t>
        <a:bodyPr/>
        <a:lstStyle/>
        <a:p>
          <a:r>
            <a:rPr lang="de-DE" sz="2400" b="0" dirty="0" smtClean="0"/>
            <a:t>Goal</a:t>
          </a:r>
          <a:endParaRPr lang="de-DE" sz="2400" b="0" dirty="0"/>
        </a:p>
      </dgm:t>
    </dgm:pt>
    <dgm:pt modelId="{39C4214D-20D0-42FB-A169-E775F6E7F70B}" type="sibTrans" cxnId="{36F0BAF2-828F-44D0-8534-FE23652E71BB}">
      <dgm:prSet/>
      <dgm:spPr/>
      <dgm:t>
        <a:bodyPr/>
        <a:lstStyle/>
        <a:p>
          <a:endParaRPr lang="de-DE"/>
        </a:p>
      </dgm:t>
    </dgm:pt>
    <dgm:pt modelId="{704E0F5B-37EE-4E9D-8F3F-162D6D8CCACD}" type="parTrans" cxnId="{36F0BAF2-828F-44D0-8534-FE23652E71BB}">
      <dgm:prSet/>
      <dgm:spPr/>
      <dgm:t>
        <a:bodyPr/>
        <a:lstStyle/>
        <a:p>
          <a:endParaRPr lang="de-DE"/>
        </a:p>
      </dgm:t>
    </dgm:pt>
    <dgm:pt modelId="{CCABA439-2516-2742-ABB9-6E079CD0CD09}">
      <dgm:prSet custT="1"/>
      <dgm:spPr>
        <a:solidFill>
          <a:schemeClr val="bg1">
            <a:lumMod val="85000"/>
            <a:alpha val="90000"/>
          </a:schemeClr>
        </a:solidFill>
        <a:ln>
          <a:noFill/>
        </a:ln>
      </dgm:spPr>
      <dgm:t>
        <a:bodyPr/>
        <a:lstStyle/>
        <a:p>
          <a:r>
            <a:rPr lang="en-US" sz="1600" dirty="0" smtClean="0"/>
            <a:t>An </a:t>
          </a:r>
          <a:r>
            <a:rPr lang="en-US" sz="1600" b="1" dirty="0" smtClean="0">
              <a:solidFill>
                <a:srgbClr val="C80F0E"/>
              </a:solidFill>
            </a:rPr>
            <a:t>“information problem” </a:t>
          </a:r>
          <a:r>
            <a:rPr lang="en-US" sz="1600" dirty="0" smtClean="0"/>
            <a:t>at least as much as a </a:t>
          </a:r>
          <a:r>
            <a:rPr lang="en-US" sz="1600" b="1" dirty="0" smtClean="0">
              <a:solidFill>
                <a:srgbClr val="C80F0E"/>
              </a:solidFill>
            </a:rPr>
            <a:t>“knowledge problem”</a:t>
          </a:r>
          <a:endParaRPr lang="de-DE" sz="1600" b="1" dirty="0">
            <a:solidFill>
              <a:srgbClr val="C80F0E"/>
            </a:solidFill>
          </a:endParaRPr>
        </a:p>
      </dgm:t>
    </dgm:pt>
    <dgm:pt modelId="{4E437ED1-D405-0B4F-974A-49DB6D6226A5}" type="parTrans" cxnId="{3BEB1D2A-9F7F-4748-B252-81F79C3E7015}">
      <dgm:prSet/>
      <dgm:spPr/>
      <dgm:t>
        <a:bodyPr/>
        <a:lstStyle/>
        <a:p>
          <a:endParaRPr lang="de-DE"/>
        </a:p>
      </dgm:t>
    </dgm:pt>
    <dgm:pt modelId="{BAC4CA93-6D46-F34A-AA9E-F6B52EB561BD}" type="sibTrans" cxnId="{3BEB1D2A-9F7F-4748-B252-81F79C3E7015}">
      <dgm:prSet/>
      <dgm:spPr/>
      <dgm:t>
        <a:bodyPr/>
        <a:lstStyle/>
        <a:p>
          <a:endParaRPr lang="de-DE"/>
        </a:p>
      </dgm:t>
    </dgm:pt>
    <dgm:pt modelId="{5C296423-0ABF-4D43-A1DB-D1AB0C4053E7}" type="pres">
      <dgm:prSet presAssocID="{A44EDBEE-728E-4497-B4BA-96C2B1E6FA6B}" presName="Name0" presStyleCnt="0">
        <dgm:presLayoutVars>
          <dgm:dir/>
          <dgm:animLvl val="lvl"/>
          <dgm:resizeHandles val="exact"/>
        </dgm:presLayoutVars>
      </dgm:prSet>
      <dgm:spPr/>
      <dgm:t>
        <a:bodyPr/>
        <a:lstStyle/>
        <a:p>
          <a:endParaRPr lang="de-DE"/>
        </a:p>
      </dgm:t>
    </dgm:pt>
    <dgm:pt modelId="{98BF3E0A-E746-442C-A085-31AD8B653CE1}" type="pres">
      <dgm:prSet presAssocID="{F45D1355-7F03-4A2C-85E8-7C5CA5A05A2C}" presName="linNode" presStyleCnt="0"/>
      <dgm:spPr/>
      <dgm:t>
        <a:bodyPr/>
        <a:lstStyle/>
        <a:p>
          <a:endParaRPr lang="de-DE"/>
        </a:p>
      </dgm:t>
    </dgm:pt>
    <dgm:pt modelId="{CE13DA37-9199-46B2-ACAD-C478A5B493FE}" type="pres">
      <dgm:prSet presAssocID="{F45D1355-7F03-4A2C-85E8-7C5CA5A05A2C}" presName="parentText" presStyleLbl="node1" presStyleIdx="0" presStyleCnt="3" custScaleX="60301">
        <dgm:presLayoutVars>
          <dgm:chMax val="1"/>
          <dgm:bulletEnabled val="1"/>
        </dgm:presLayoutVars>
      </dgm:prSet>
      <dgm:spPr/>
      <dgm:t>
        <a:bodyPr/>
        <a:lstStyle/>
        <a:p>
          <a:endParaRPr lang="de-DE"/>
        </a:p>
      </dgm:t>
    </dgm:pt>
    <dgm:pt modelId="{D3ABCDD1-E709-4D6F-8000-C0F9D0DD3170}" type="pres">
      <dgm:prSet presAssocID="{F45D1355-7F03-4A2C-85E8-7C5CA5A05A2C}" presName="descendantText" presStyleLbl="alignAccFollowNode1" presStyleIdx="0" presStyleCnt="3" custScaleX="109682">
        <dgm:presLayoutVars>
          <dgm:bulletEnabled val="1"/>
        </dgm:presLayoutVars>
      </dgm:prSet>
      <dgm:spPr/>
      <dgm:t>
        <a:bodyPr/>
        <a:lstStyle/>
        <a:p>
          <a:endParaRPr lang="de-DE"/>
        </a:p>
      </dgm:t>
    </dgm:pt>
    <dgm:pt modelId="{666EF9ED-2C14-40F0-AEF1-DC65FCC70E9B}" type="pres">
      <dgm:prSet presAssocID="{E6D0A20E-6F26-4882-97EE-50C158CECEE7}" presName="sp" presStyleCnt="0"/>
      <dgm:spPr/>
      <dgm:t>
        <a:bodyPr/>
        <a:lstStyle/>
        <a:p>
          <a:endParaRPr lang="de-DE"/>
        </a:p>
      </dgm:t>
    </dgm:pt>
    <dgm:pt modelId="{FC7858C8-37B1-4E79-8861-E4CCED515D90}" type="pres">
      <dgm:prSet presAssocID="{B980EF8D-F0F5-46B8-AB9B-AAA6D8BC8A1E}" presName="linNode" presStyleCnt="0"/>
      <dgm:spPr/>
      <dgm:t>
        <a:bodyPr/>
        <a:lstStyle/>
        <a:p>
          <a:endParaRPr lang="de-DE"/>
        </a:p>
      </dgm:t>
    </dgm:pt>
    <dgm:pt modelId="{EE788506-D445-4A80-80F6-DA1DE984F4CF}" type="pres">
      <dgm:prSet presAssocID="{B980EF8D-F0F5-46B8-AB9B-AAA6D8BC8A1E}" presName="parentText" presStyleLbl="node1" presStyleIdx="1" presStyleCnt="3" custScaleX="60301">
        <dgm:presLayoutVars>
          <dgm:chMax val="1"/>
          <dgm:bulletEnabled val="1"/>
        </dgm:presLayoutVars>
      </dgm:prSet>
      <dgm:spPr/>
      <dgm:t>
        <a:bodyPr/>
        <a:lstStyle/>
        <a:p>
          <a:endParaRPr lang="de-DE"/>
        </a:p>
      </dgm:t>
    </dgm:pt>
    <dgm:pt modelId="{20B38337-5881-4939-BC49-D2F676BDAB1C}" type="pres">
      <dgm:prSet presAssocID="{B980EF8D-F0F5-46B8-AB9B-AAA6D8BC8A1E}" presName="descendantText" presStyleLbl="alignAccFollowNode1" presStyleIdx="1" presStyleCnt="3" custScaleX="109682">
        <dgm:presLayoutVars>
          <dgm:bulletEnabled val="1"/>
        </dgm:presLayoutVars>
      </dgm:prSet>
      <dgm:spPr/>
      <dgm:t>
        <a:bodyPr/>
        <a:lstStyle/>
        <a:p>
          <a:endParaRPr lang="de-DE"/>
        </a:p>
      </dgm:t>
    </dgm:pt>
    <dgm:pt modelId="{9328ADD0-AF3F-4527-BA3B-FFA2F0A5E9B1}" type="pres">
      <dgm:prSet presAssocID="{39C4214D-20D0-42FB-A169-E775F6E7F70B}" presName="sp" presStyleCnt="0"/>
      <dgm:spPr/>
      <dgm:t>
        <a:bodyPr/>
        <a:lstStyle/>
        <a:p>
          <a:endParaRPr lang="de-DE"/>
        </a:p>
      </dgm:t>
    </dgm:pt>
    <dgm:pt modelId="{0C936DB1-C7C9-4EE2-B0D0-1191ABAA539B}" type="pres">
      <dgm:prSet presAssocID="{63E2DBA5-5344-4B2A-B517-661DBD656CD1}" presName="linNode" presStyleCnt="0"/>
      <dgm:spPr/>
      <dgm:t>
        <a:bodyPr/>
        <a:lstStyle/>
        <a:p>
          <a:endParaRPr lang="de-DE"/>
        </a:p>
      </dgm:t>
    </dgm:pt>
    <dgm:pt modelId="{9570FCDD-9D58-4085-AD4E-8CE14DDDBEAF}" type="pres">
      <dgm:prSet presAssocID="{63E2DBA5-5344-4B2A-B517-661DBD656CD1}" presName="parentText" presStyleLbl="node1" presStyleIdx="2" presStyleCnt="3" custScaleX="60301">
        <dgm:presLayoutVars>
          <dgm:chMax val="1"/>
          <dgm:bulletEnabled val="1"/>
        </dgm:presLayoutVars>
      </dgm:prSet>
      <dgm:spPr/>
      <dgm:t>
        <a:bodyPr/>
        <a:lstStyle/>
        <a:p>
          <a:endParaRPr lang="de-DE"/>
        </a:p>
      </dgm:t>
    </dgm:pt>
    <dgm:pt modelId="{C05A05E9-BBFA-4511-B94C-7A308753538C}" type="pres">
      <dgm:prSet presAssocID="{63E2DBA5-5344-4B2A-B517-661DBD656CD1}" presName="descendantText" presStyleLbl="alignAccFollowNode1" presStyleIdx="2" presStyleCnt="3" custScaleX="109682">
        <dgm:presLayoutVars>
          <dgm:bulletEnabled val="1"/>
        </dgm:presLayoutVars>
      </dgm:prSet>
      <dgm:spPr/>
      <dgm:t>
        <a:bodyPr/>
        <a:lstStyle/>
        <a:p>
          <a:endParaRPr lang="de-DE"/>
        </a:p>
      </dgm:t>
    </dgm:pt>
  </dgm:ptLst>
  <dgm:cxnLst>
    <dgm:cxn modelId="{7487DA07-F5A6-4EC3-A26F-9A5100AF0A22}" srcId="{63E2DBA5-5344-4B2A-B517-661DBD656CD1}" destId="{ABB418EC-3966-40F2-BFBA-28A95F6102B9}" srcOrd="0" destOrd="0" parTransId="{4EE9C6CE-2DFA-4DF4-A815-835B962A018D}" sibTransId="{678B9752-74A6-4E41-9DE5-EA25A924867E}"/>
    <dgm:cxn modelId="{9DD8805A-7ED4-4797-A08B-CA5D77154393}" type="presOf" srcId="{CCABA439-2516-2742-ABB9-6E079CD0CD09}" destId="{D3ABCDD1-E709-4D6F-8000-C0F9D0DD3170}" srcOrd="0" destOrd="1" presId="urn:microsoft.com/office/officeart/2005/8/layout/vList5"/>
    <dgm:cxn modelId="{36F0BAF2-828F-44D0-8534-FE23652E71BB}" srcId="{A44EDBEE-728E-4497-B4BA-96C2B1E6FA6B}" destId="{B980EF8D-F0F5-46B8-AB9B-AAA6D8BC8A1E}" srcOrd="1" destOrd="0" parTransId="{704E0F5B-37EE-4E9D-8F3F-162D6D8CCACD}" sibTransId="{39C4214D-20D0-42FB-A169-E775F6E7F70B}"/>
    <dgm:cxn modelId="{09B232F9-FEF5-41A8-8F1F-D64B4AD2D72A}" srcId="{B980EF8D-F0F5-46B8-AB9B-AAA6D8BC8A1E}" destId="{A28C8578-39CE-48FB-8266-B8913900FA2F}" srcOrd="0" destOrd="0" parTransId="{2DF5EF9C-EE2A-44D4-8653-F330769E8210}" sibTransId="{D289D8E5-19CA-4B9C-90D1-4D76736B95F1}"/>
    <dgm:cxn modelId="{49D7BAF2-DB3E-4A84-B344-B326BBB338EB}" type="presOf" srcId="{B980EF8D-F0F5-46B8-AB9B-AAA6D8BC8A1E}" destId="{EE788506-D445-4A80-80F6-DA1DE984F4CF}" srcOrd="0" destOrd="0" presId="urn:microsoft.com/office/officeart/2005/8/layout/vList5"/>
    <dgm:cxn modelId="{3BC42DB8-B3E8-40D4-8186-3241D87C63C2}" srcId="{A44EDBEE-728E-4497-B4BA-96C2B1E6FA6B}" destId="{F45D1355-7F03-4A2C-85E8-7C5CA5A05A2C}" srcOrd="0" destOrd="0" parTransId="{B0A29AE4-31B2-4D7D-969A-10B780F0EA77}" sibTransId="{E6D0A20E-6F26-4882-97EE-50C158CECEE7}"/>
    <dgm:cxn modelId="{3BEB1D2A-9F7F-4748-B252-81F79C3E7015}" srcId="{F45D1355-7F03-4A2C-85E8-7C5CA5A05A2C}" destId="{CCABA439-2516-2742-ABB9-6E079CD0CD09}" srcOrd="1" destOrd="0" parTransId="{4E437ED1-D405-0B4F-974A-49DB6D6226A5}" sibTransId="{BAC4CA93-6D46-F34A-AA9E-F6B52EB561BD}"/>
    <dgm:cxn modelId="{AD676DE2-6FAC-4864-9040-7C454D8E1CD9}" type="presOf" srcId="{F45D1355-7F03-4A2C-85E8-7C5CA5A05A2C}" destId="{CE13DA37-9199-46B2-ACAD-C478A5B493FE}" srcOrd="0" destOrd="0" presId="urn:microsoft.com/office/officeart/2005/8/layout/vList5"/>
    <dgm:cxn modelId="{32A2DDDC-AF0D-4DE0-8A5E-0356EDC9436A}" type="presOf" srcId="{A28C8578-39CE-48FB-8266-B8913900FA2F}" destId="{20B38337-5881-4939-BC49-D2F676BDAB1C}" srcOrd="0" destOrd="0" presId="urn:microsoft.com/office/officeart/2005/8/layout/vList5"/>
    <dgm:cxn modelId="{8DAB6319-7EB8-4DE0-8B7F-0A94B6536132}" srcId="{A44EDBEE-728E-4497-B4BA-96C2B1E6FA6B}" destId="{63E2DBA5-5344-4B2A-B517-661DBD656CD1}" srcOrd="2" destOrd="0" parTransId="{AAADC339-6D1F-4279-A7A7-428CD0BA2366}" sibTransId="{5698B958-A138-43F8-A5E9-0768E61447B5}"/>
    <dgm:cxn modelId="{FBB4BFC6-2727-4B08-9918-A7D73B3FE034}" type="presOf" srcId="{63E2DBA5-5344-4B2A-B517-661DBD656CD1}" destId="{9570FCDD-9D58-4085-AD4E-8CE14DDDBEAF}" srcOrd="0" destOrd="0" presId="urn:microsoft.com/office/officeart/2005/8/layout/vList5"/>
    <dgm:cxn modelId="{7102936B-E341-4159-B88F-F592CC559997}" srcId="{F45D1355-7F03-4A2C-85E8-7C5CA5A05A2C}" destId="{2C6F313C-2DBE-4095-96F0-66C02B8D9254}" srcOrd="0" destOrd="0" parTransId="{336FF2C6-10D5-4941-90A0-DC1E0827DF60}" sibTransId="{000DA3C1-D9BC-4733-BFF2-28B3B7E11842}"/>
    <dgm:cxn modelId="{517E0899-3A7A-4BF6-95C5-52E7F6912CB5}" type="presOf" srcId="{2C6F313C-2DBE-4095-96F0-66C02B8D9254}" destId="{D3ABCDD1-E709-4D6F-8000-C0F9D0DD3170}" srcOrd="0" destOrd="0" presId="urn:microsoft.com/office/officeart/2005/8/layout/vList5"/>
    <dgm:cxn modelId="{C19A60D3-5971-47E5-896C-14BAD64AD941}" type="presOf" srcId="{ABB418EC-3966-40F2-BFBA-28A95F6102B9}" destId="{C05A05E9-BBFA-4511-B94C-7A308753538C}" srcOrd="0" destOrd="0" presId="urn:microsoft.com/office/officeart/2005/8/layout/vList5"/>
    <dgm:cxn modelId="{55DB18C1-EFBC-4F78-9AE2-9916744461B7}" type="presOf" srcId="{A44EDBEE-728E-4497-B4BA-96C2B1E6FA6B}" destId="{5C296423-0ABF-4D43-A1DB-D1AB0C4053E7}" srcOrd="0" destOrd="0" presId="urn:microsoft.com/office/officeart/2005/8/layout/vList5"/>
    <dgm:cxn modelId="{6D65AF84-89F3-4FA8-A73A-559C1E88F46C}" type="presParOf" srcId="{5C296423-0ABF-4D43-A1DB-D1AB0C4053E7}" destId="{98BF3E0A-E746-442C-A085-31AD8B653CE1}" srcOrd="0" destOrd="0" presId="urn:microsoft.com/office/officeart/2005/8/layout/vList5"/>
    <dgm:cxn modelId="{F287BD06-2513-40D5-9237-0233B79E2A7C}" type="presParOf" srcId="{98BF3E0A-E746-442C-A085-31AD8B653CE1}" destId="{CE13DA37-9199-46B2-ACAD-C478A5B493FE}" srcOrd="0" destOrd="0" presId="urn:microsoft.com/office/officeart/2005/8/layout/vList5"/>
    <dgm:cxn modelId="{035794FD-2E9A-4B7B-851A-962AE02ECDEA}" type="presParOf" srcId="{98BF3E0A-E746-442C-A085-31AD8B653CE1}" destId="{D3ABCDD1-E709-4D6F-8000-C0F9D0DD3170}" srcOrd="1" destOrd="0" presId="urn:microsoft.com/office/officeart/2005/8/layout/vList5"/>
    <dgm:cxn modelId="{14DCC6A7-FDD3-411F-AC85-9453891290C0}" type="presParOf" srcId="{5C296423-0ABF-4D43-A1DB-D1AB0C4053E7}" destId="{666EF9ED-2C14-40F0-AEF1-DC65FCC70E9B}" srcOrd="1" destOrd="0" presId="urn:microsoft.com/office/officeart/2005/8/layout/vList5"/>
    <dgm:cxn modelId="{AF5A3E43-7FF2-456A-8706-44E2EC10B3F8}" type="presParOf" srcId="{5C296423-0ABF-4D43-A1DB-D1AB0C4053E7}" destId="{FC7858C8-37B1-4E79-8861-E4CCED515D90}" srcOrd="2" destOrd="0" presId="urn:microsoft.com/office/officeart/2005/8/layout/vList5"/>
    <dgm:cxn modelId="{6C94CD45-67F1-4FCF-821D-DA65494D3013}" type="presParOf" srcId="{FC7858C8-37B1-4E79-8861-E4CCED515D90}" destId="{EE788506-D445-4A80-80F6-DA1DE984F4CF}" srcOrd="0" destOrd="0" presId="urn:microsoft.com/office/officeart/2005/8/layout/vList5"/>
    <dgm:cxn modelId="{DF24367F-0106-4DFB-B6CE-D9913409E914}" type="presParOf" srcId="{FC7858C8-37B1-4E79-8861-E4CCED515D90}" destId="{20B38337-5881-4939-BC49-D2F676BDAB1C}" srcOrd="1" destOrd="0" presId="urn:microsoft.com/office/officeart/2005/8/layout/vList5"/>
    <dgm:cxn modelId="{60B894FB-FAB6-4036-81E8-9CEFE33D2BAE}" type="presParOf" srcId="{5C296423-0ABF-4D43-A1DB-D1AB0C4053E7}" destId="{9328ADD0-AF3F-4527-BA3B-FFA2F0A5E9B1}" srcOrd="3" destOrd="0" presId="urn:microsoft.com/office/officeart/2005/8/layout/vList5"/>
    <dgm:cxn modelId="{F0B62E42-9B9D-456F-B0B9-84A56CF0A95E}" type="presParOf" srcId="{5C296423-0ABF-4D43-A1DB-D1AB0C4053E7}" destId="{0C936DB1-C7C9-4EE2-B0D0-1191ABAA539B}" srcOrd="4" destOrd="0" presId="urn:microsoft.com/office/officeart/2005/8/layout/vList5"/>
    <dgm:cxn modelId="{337F7BF9-460E-47E4-B2B9-777EEA2072FE}" type="presParOf" srcId="{0C936DB1-C7C9-4EE2-B0D0-1191ABAA539B}" destId="{9570FCDD-9D58-4085-AD4E-8CE14DDDBEAF}" srcOrd="0" destOrd="0" presId="urn:microsoft.com/office/officeart/2005/8/layout/vList5"/>
    <dgm:cxn modelId="{5C1D9193-BA8A-4C42-B335-783780D85384}" type="presParOf" srcId="{0C936DB1-C7C9-4EE2-B0D0-1191ABAA539B}" destId="{C05A05E9-BBFA-4511-B94C-7A30875353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BCDD1-E709-4D6F-8000-C0F9D0DD3170}">
      <dsp:nvSpPr>
        <dsp:cNvPr id="0" name=""/>
        <dsp:cNvSpPr/>
      </dsp:nvSpPr>
      <dsp:spPr>
        <a:xfrm rot="5400000">
          <a:off x="5054236" y="-2569612"/>
          <a:ext cx="1020539" cy="6418766"/>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Knowledge for climate change adaptation is available but not structured and not easily accessible</a:t>
          </a:r>
          <a:endParaRPr lang="de-DE" sz="1600" kern="1200" dirty="0"/>
        </a:p>
        <a:p>
          <a:pPr marL="171450" lvl="1" indent="-171450" algn="l" defTabSz="711200">
            <a:lnSpc>
              <a:spcPct val="90000"/>
            </a:lnSpc>
            <a:spcBef>
              <a:spcPct val="0"/>
            </a:spcBef>
            <a:spcAft>
              <a:spcPct val="15000"/>
            </a:spcAft>
            <a:buChar char="••"/>
          </a:pPr>
          <a:r>
            <a:rPr lang="en-US" sz="1600" kern="1200" dirty="0" smtClean="0"/>
            <a:t>An </a:t>
          </a:r>
          <a:r>
            <a:rPr lang="en-US" sz="1600" b="1" kern="1200" dirty="0" smtClean="0">
              <a:solidFill>
                <a:srgbClr val="C80F0E"/>
              </a:solidFill>
            </a:rPr>
            <a:t>“information problem” </a:t>
          </a:r>
          <a:r>
            <a:rPr lang="en-US" sz="1600" kern="1200" dirty="0" smtClean="0"/>
            <a:t>at least as much as a </a:t>
          </a:r>
          <a:r>
            <a:rPr lang="en-US" sz="1600" b="1" kern="1200" dirty="0" smtClean="0">
              <a:solidFill>
                <a:srgbClr val="C80F0E"/>
              </a:solidFill>
            </a:rPr>
            <a:t>“knowledge problem”</a:t>
          </a:r>
          <a:endParaRPr lang="de-DE" sz="1600" b="1" kern="1200" dirty="0">
            <a:solidFill>
              <a:srgbClr val="C80F0E"/>
            </a:solidFill>
          </a:endParaRPr>
        </a:p>
      </dsp:txBody>
      <dsp:txXfrm rot="-5400000">
        <a:off x="2355123" y="179320"/>
        <a:ext cx="6368947" cy="920901"/>
      </dsp:txXfrm>
    </dsp:sp>
    <dsp:sp modelId="{CE13DA37-9199-46B2-ACAD-C478A5B493FE}">
      <dsp:nvSpPr>
        <dsp:cNvPr id="0" name=""/>
        <dsp:cNvSpPr/>
      </dsp:nvSpPr>
      <dsp:spPr>
        <a:xfrm>
          <a:off x="370110" y="1932"/>
          <a:ext cx="1985012" cy="127567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0" kern="1200" noProof="0" dirty="0" smtClean="0"/>
            <a:t>Situation</a:t>
          </a:r>
          <a:endParaRPr lang="en-GB" sz="2400" b="0" kern="1200" noProof="0" dirty="0"/>
        </a:p>
      </dsp:txBody>
      <dsp:txXfrm>
        <a:off x="432383" y="64205"/>
        <a:ext cx="1860466" cy="1151128"/>
      </dsp:txXfrm>
    </dsp:sp>
    <dsp:sp modelId="{20B38337-5881-4939-BC49-D2F676BDAB1C}">
      <dsp:nvSpPr>
        <dsp:cNvPr id="0" name=""/>
        <dsp:cNvSpPr/>
      </dsp:nvSpPr>
      <dsp:spPr>
        <a:xfrm rot="5400000">
          <a:off x="5054236" y="-1230154"/>
          <a:ext cx="1020539" cy="6418766"/>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solidFill>
                <a:srgbClr val="C80F0E"/>
              </a:solidFill>
            </a:rPr>
            <a:t>ci:grasp</a:t>
          </a:r>
          <a:r>
            <a:rPr lang="en-GB" sz="1600" kern="1200" dirty="0" smtClean="0"/>
            <a:t> operates as an open and interactive information system; it </a:t>
          </a:r>
          <a:r>
            <a:rPr lang="en-US" sz="1600" kern="1200" dirty="0" smtClean="0"/>
            <a:t>assists in </a:t>
          </a:r>
          <a:r>
            <a:rPr lang="en-US" sz="1600" kern="1200" dirty="0" err="1" smtClean="0"/>
            <a:t>prioritising</a:t>
          </a:r>
          <a:r>
            <a:rPr lang="en-US" sz="1600" kern="1200" dirty="0" smtClean="0"/>
            <a:t> </a:t>
          </a:r>
          <a:r>
            <a:rPr lang="en-US" sz="1600" kern="1200" dirty="0" smtClean="0"/>
            <a:t>adaptation needs, and in planning and implementing appropriate adaptation measures</a:t>
          </a:r>
          <a:r>
            <a:rPr lang="en-GB" sz="1600" kern="1200" noProof="0" dirty="0" smtClean="0"/>
            <a:t> </a:t>
          </a:r>
          <a:endParaRPr lang="en-GB" sz="1600" kern="1200" dirty="0"/>
        </a:p>
      </dsp:txBody>
      <dsp:txXfrm rot="-5400000">
        <a:off x="2355123" y="1518778"/>
        <a:ext cx="6368947" cy="920901"/>
      </dsp:txXfrm>
    </dsp:sp>
    <dsp:sp modelId="{EE788506-D445-4A80-80F6-DA1DE984F4CF}">
      <dsp:nvSpPr>
        <dsp:cNvPr id="0" name=""/>
        <dsp:cNvSpPr/>
      </dsp:nvSpPr>
      <dsp:spPr>
        <a:xfrm>
          <a:off x="370110" y="1341391"/>
          <a:ext cx="1985012" cy="127567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0" kern="1200" dirty="0" smtClean="0"/>
            <a:t>Goal</a:t>
          </a:r>
          <a:endParaRPr lang="de-DE" sz="2400" b="0" kern="1200" dirty="0"/>
        </a:p>
      </dsp:txBody>
      <dsp:txXfrm>
        <a:off x="432383" y="1403664"/>
        <a:ext cx="1860466" cy="1151128"/>
      </dsp:txXfrm>
    </dsp:sp>
    <dsp:sp modelId="{C05A05E9-BBFA-4511-B94C-7A308753538C}">
      <dsp:nvSpPr>
        <dsp:cNvPr id="0" name=""/>
        <dsp:cNvSpPr/>
      </dsp:nvSpPr>
      <dsp:spPr>
        <a:xfrm rot="5400000">
          <a:off x="5054236" y="109304"/>
          <a:ext cx="1020539" cy="6418766"/>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noProof="0" dirty="0" smtClean="0">
              <a:solidFill>
                <a:srgbClr val="C80F0E"/>
              </a:solidFill>
            </a:rPr>
            <a:t>ci:grasp</a:t>
          </a:r>
          <a:r>
            <a:rPr lang="en-GB" sz="1600" kern="1200" noProof="0" dirty="0" smtClean="0"/>
            <a:t> </a:t>
          </a:r>
          <a:r>
            <a:rPr lang="en-US" sz="1600" kern="1200" dirty="0" smtClean="0"/>
            <a:t>targets decision makers and their advisors as well as consultants, research institutions, NGOs and international development agencies</a:t>
          </a:r>
          <a:endParaRPr lang="en-GB" sz="1600" kern="1200" noProof="0" dirty="0"/>
        </a:p>
      </dsp:txBody>
      <dsp:txXfrm rot="-5400000">
        <a:off x="2355123" y="2858237"/>
        <a:ext cx="6368947" cy="920901"/>
      </dsp:txXfrm>
    </dsp:sp>
    <dsp:sp modelId="{9570FCDD-9D58-4085-AD4E-8CE14DDDBEAF}">
      <dsp:nvSpPr>
        <dsp:cNvPr id="0" name=""/>
        <dsp:cNvSpPr/>
      </dsp:nvSpPr>
      <dsp:spPr>
        <a:xfrm>
          <a:off x="370110" y="2680850"/>
          <a:ext cx="1985012" cy="127567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0" kern="1200" dirty="0" smtClean="0"/>
            <a:t>Target Group</a:t>
          </a:r>
          <a:endParaRPr lang="de-DE" sz="2400" b="0" kern="1200" dirty="0"/>
        </a:p>
      </dsp:txBody>
      <dsp:txXfrm>
        <a:off x="432383" y="2743123"/>
        <a:ext cx="1860466" cy="11511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887186" cy="495936"/>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775552" y="0"/>
            <a:ext cx="2887186" cy="495936"/>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0702"/>
            <a:ext cx="2887186" cy="495936"/>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775552" y="9430702"/>
            <a:ext cx="2887186" cy="495936"/>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fld id="{F7A2D402-23C5-4592-A54D-82DEE6A29063}" type="slidenum">
              <a:rPr lang="de-DE"/>
              <a:pPr>
                <a:defRPr/>
              </a:pPr>
              <a:t>‹Nr.›</a:t>
            </a:fld>
            <a:endParaRPr lang="de-DE"/>
          </a:p>
        </p:txBody>
      </p:sp>
    </p:spTree>
    <p:extLst>
      <p:ext uri="{BB962C8B-B14F-4D97-AF65-F5344CB8AC3E}">
        <p14:creationId xmlns:p14="http://schemas.microsoft.com/office/powerpoint/2010/main" val="23192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9687384"/>
            <a:ext cx="6662738" cy="229747"/>
          </a:xfrm>
          <a:prstGeom prst="rect">
            <a:avLst/>
          </a:prstGeom>
          <a:solidFill>
            <a:srgbClr val="669900"/>
          </a:solidFill>
          <a:ln w="9525">
            <a:noFill/>
            <a:miter lim="800000"/>
            <a:headEnd/>
            <a:tailEnd/>
          </a:ln>
          <a:effectLst/>
        </p:spPr>
        <p:txBody>
          <a:bodyPr vert="horz" wrap="square" lIns="90270" tIns="45135" rIns="90270" bIns="45135" numCol="1" anchor="b" anchorCtr="0" compatLnSpc="1">
            <a:prstTxWarp prst="textNoShape">
              <a:avLst/>
            </a:prstTxWarp>
          </a:bodyPr>
          <a:lstStyle>
            <a:lvl1pPr algn="r" eaLnBrk="0" hangingPunct="0">
              <a:defRPr lang="de-DE" sz="1000" b="1" kern="1200">
                <a:solidFill>
                  <a:schemeClr val="bg1"/>
                </a:solidFill>
                <a:latin typeface="Arial" pitchFamily="34" charset="0"/>
                <a:ea typeface="+mn-ea"/>
                <a:cs typeface="Arial" pitchFamily="34" charset="0"/>
              </a:defRPr>
            </a:lvl1pPr>
          </a:lstStyle>
          <a:p>
            <a:pPr>
              <a:defRPr/>
            </a:pPr>
            <a:fld id="{4443DEF8-AB96-403B-BAE6-6C884E5BB8A5}" type="slidenum">
              <a:rPr/>
              <a:pPr>
                <a:defRPr/>
              </a:pPr>
              <a:t>‹Nr.›</a:t>
            </a:fld>
            <a:endParaRPr dirty="0"/>
          </a:p>
        </p:txBody>
      </p:sp>
      <p:sp>
        <p:nvSpPr>
          <p:cNvPr id="8194" name="Rectangle 2"/>
          <p:cNvSpPr>
            <a:spLocks noGrp="1" noChangeArrowheads="1"/>
          </p:cNvSpPr>
          <p:nvPr>
            <p:ph type="hdr" sz="quarter"/>
          </p:nvPr>
        </p:nvSpPr>
        <p:spPr bwMode="auto">
          <a:xfrm>
            <a:off x="0" y="1"/>
            <a:ext cx="2887186" cy="263020"/>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eaLnBrk="0" hangingPunct="0">
              <a:defRPr sz="1000" b="1">
                <a:solidFill>
                  <a:schemeClr val="tx1"/>
                </a:solidFill>
                <a:latin typeface="Arial" pitchFamily="34" charset="0"/>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3775552" y="1"/>
            <a:ext cx="2887186" cy="263020"/>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algn="r" eaLnBrk="0" hangingPunct="0">
              <a:defRPr sz="1000" b="1">
                <a:solidFill>
                  <a:schemeClr val="tx1"/>
                </a:solidFill>
                <a:latin typeface="Arial" pitchFamily="34" charset="0"/>
                <a:cs typeface="Arial" pitchFamily="34" charset="0"/>
              </a:defRPr>
            </a:lvl1pPr>
          </a:lstStyle>
          <a:p>
            <a:pPr>
              <a:defRPr/>
            </a:pPr>
            <a:endParaRPr lang="de-DE"/>
          </a:p>
        </p:txBody>
      </p:sp>
      <p:sp>
        <p:nvSpPr>
          <p:cNvPr id="19461" name="Rectangle 4"/>
          <p:cNvSpPr>
            <a:spLocks noGrp="1" noRot="1" noChangeAspect="1" noChangeArrowheads="1" noTextEdit="1"/>
          </p:cNvSpPr>
          <p:nvPr>
            <p:ph type="sldImg" idx="2"/>
          </p:nvPr>
        </p:nvSpPr>
        <p:spPr bwMode="auto">
          <a:xfrm>
            <a:off x="455613" y="312738"/>
            <a:ext cx="5716587" cy="4287837"/>
          </a:xfrm>
          <a:prstGeom prst="rect">
            <a:avLst/>
          </a:prstGeom>
          <a:noFill/>
          <a:ln w="9525">
            <a:solidFill>
              <a:srgbClr val="000000"/>
            </a:solidFill>
            <a:miter lim="800000"/>
            <a:headEnd/>
            <a:tailEnd/>
          </a:ln>
        </p:spPr>
      </p:sp>
      <p:sp>
        <p:nvSpPr>
          <p:cNvPr id="2" name="Rectangle 5"/>
          <p:cNvSpPr>
            <a:spLocks noGrp="1" noChangeArrowheads="1"/>
          </p:cNvSpPr>
          <p:nvPr>
            <p:ph type="body" sz="quarter" idx="3"/>
          </p:nvPr>
        </p:nvSpPr>
        <p:spPr bwMode="auto">
          <a:xfrm>
            <a:off x="206668" y="4715351"/>
            <a:ext cx="6230894" cy="4935591"/>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9" name="Rectangle 6"/>
          <p:cNvSpPr>
            <a:spLocks noGrp="1" noChangeArrowheads="1"/>
          </p:cNvSpPr>
          <p:nvPr>
            <p:ph type="ftr" sz="quarter" idx="4"/>
          </p:nvPr>
        </p:nvSpPr>
        <p:spPr bwMode="auto">
          <a:xfrm>
            <a:off x="0" y="9687384"/>
            <a:ext cx="5968703" cy="229747"/>
          </a:xfrm>
          <a:prstGeom prst="rect">
            <a:avLst/>
          </a:prstGeom>
          <a:solidFill>
            <a:srgbClr val="669900"/>
          </a:solidFill>
          <a:ln w="9525">
            <a:noFill/>
            <a:miter lim="800000"/>
            <a:headEnd/>
            <a:tailEnd/>
          </a:ln>
          <a:effectLst/>
        </p:spPr>
        <p:txBody>
          <a:bodyPr vert="horz" wrap="square" lIns="90270" tIns="45135" rIns="90270" bIns="45135" numCol="1" anchor="b" anchorCtr="0" compatLnSpc="1">
            <a:prstTxWarp prst="textNoShape">
              <a:avLst/>
            </a:prstTxWarp>
          </a:bodyPr>
          <a:lstStyle>
            <a:lvl1pPr eaLnBrk="0" hangingPunct="0">
              <a:defRPr lang="de-DE" sz="1000" b="1" kern="1200">
                <a:solidFill>
                  <a:schemeClr val="bg1"/>
                </a:solidFill>
                <a:latin typeface="Arial" pitchFamily="34" charset="0"/>
                <a:ea typeface="+mn-ea"/>
                <a:cs typeface="Arial" pitchFamily="34" charset="0"/>
              </a:defRPr>
            </a:lvl1pPr>
          </a:lstStyle>
          <a:p>
            <a:pPr>
              <a:defRPr/>
            </a:pPr>
            <a:endParaRPr/>
          </a:p>
        </p:txBody>
      </p:sp>
    </p:spTree>
    <p:extLst>
      <p:ext uri="{BB962C8B-B14F-4D97-AF65-F5344CB8AC3E}">
        <p14:creationId xmlns:p14="http://schemas.microsoft.com/office/powerpoint/2010/main" val="508515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5"/>
          </p:nvPr>
        </p:nvSpPr>
        <p:spPr/>
        <p:txBody>
          <a:bodyPr/>
          <a:lstStyle/>
          <a:p>
            <a:fld id="{0F219F58-6868-402C-86F3-C5CB20BE99C9}" type="slidenum">
              <a:rPr smtClean="0">
                <a:latin typeface="Arial" charset="0"/>
                <a:cs typeface="Arial" charset="0"/>
              </a:rPr>
              <a:pPr/>
              <a:t>1</a:t>
            </a:fld>
            <a:endParaRPr dirty="0" smtClean="0">
              <a:latin typeface="Arial" charset="0"/>
              <a:cs typeface="Arial" charset="0"/>
            </a:endParaRPr>
          </a:p>
        </p:txBody>
      </p:sp>
      <p:sp>
        <p:nvSpPr>
          <p:cNvPr id="20483" name="Folienbildplatzhalter 5"/>
          <p:cNvSpPr>
            <a:spLocks noGrp="1" noRot="1" noChangeAspect="1" noTextEdit="1"/>
          </p:cNvSpPr>
          <p:nvPr>
            <p:ph type="sldImg"/>
          </p:nvPr>
        </p:nvSpPr>
        <p:spPr>
          <a:xfrm>
            <a:off x="455613" y="312738"/>
            <a:ext cx="5716587" cy="4287837"/>
          </a:xfrm>
          <a:ln/>
        </p:spPr>
      </p:sp>
      <p:sp>
        <p:nvSpPr>
          <p:cNvPr id="20484" name="Notizenplatzhalter 6"/>
          <p:cNvSpPr>
            <a:spLocks noGrp="1"/>
          </p:cNvSpPr>
          <p:nvPr>
            <p:ph type="body" idx="1"/>
          </p:nvPr>
        </p:nvSpPr>
        <p:spPr>
          <a:noFill/>
          <a:ln/>
        </p:spPr>
        <p:txBody>
          <a:bodyPr/>
          <a:lstStyle/>
          <a:p>
            <a:endParaRPr lang="en-GB"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defTabSz="875073" eaLnBrk="1" hangingPunct="1">
              <a:defRPr/>
            </a:pPr>
            <a:r>
              <a:rPr lang="en-US" b="0" u="sng" dirty="0" smtClean="0">
                <a:solidFill>
                  <a:srgbClr val="000000"/>
                </a:solidFill>
                <a:latin typeface="Calibri" pitchFamily="34"/>
                <a:ea typeface="Arial Unicode MS" pitchFamily="2"/>
                <a:cs typeface="Tahoma" pitchFamily="2"/>
              </a:rPr>
              <a:t> Explain</a:t>
            </a:r>
            <a:r>
              <a:rPr lang="en-US" b="0" dirty="0" smtClean="0">
                <a:solidFill>
                  <a:srgbClr val="000000"/>
                </a:solidFill>
                <a:latin typeface="Calibri" pitchFamily="34"/>
                <a:ea typeface="Arial Unicode MS" pitchFamily="2"/>
                <a:cs typeface="Tahoma" pitchFamily="2"/>
              </a:rPr>
              <a:t> </a:t>
            </a:r>
          </a:p>
          <a:p>
            <a:pPr defTabSz="875073" eaLnBrk="1" hangingPunct="1">
              <a:buFont typeface="Arial"/>
              <a:buChar char="•"/>
              <a:defRPr/>
            </a:pPr>
            <a:r>
              <a:rPr lang="en-US" b="0" dirty="0" smtClean="0">
                <a:solidFill>
                  <a:srgbClr val="000000"/>
                </a:solidFill>
                <a:latin typeface="Calibri" pitchFamily="34"/>
                <a:ea typeface="Arial Unicode MS" pitchFamily="2"/>
                <a:cs typeface="Tahoma" pitchFamily="2"/>
              </a:rPr>
              <a:t> Structure of the platform addresses the challenge that climate information and knowledge is not always available in a structured way.</a:t>
            </a:r>
          </a:p>
          <a:p>
            <a:pPr defTabSz="875073" eaLnBrk="1" hangingPunct="1">
              <a:buFont typeface="Arial"/>
              <a:buChar char="•"/>
              <a:defRPr/>
            </a:pPr>
            <a:r>
              <a:rPr lang="en-US" b="0" dirty="0" smtClean="0">
                <a:solidFill>
                  <a:srgbClr val="000000"/>
                </a:solidFill>
                <a:latin typeface="Calibri" pitchFamily="34"/>
                <a:ea typeface="Arial Unicode MS" pitchFamily="2"/>
                <a:cs typeface="Tahoma" pitchFamily="2"/>
              </a:rPr>
              <a:t> Information is structured along three main categories… </a:t>
            </a:r>
          </a:p>
          <a:p>
            <a:pPr defTabSz="875073" eaLnBrk="1" hangingPunct="1">
              <a:buFont typeface="Arial"/>
              <a:buChar char="•"/>
              <a:defRPr/>
            </a:pPr>
            <a:r>
              <a:rPr lang="en-US" b="0" dirty="0" smtClean="0">
                <a:solidFill>
                  <a:srgbClr val="000000"/>
                </a:solidFill>
                <a:latin typeface="Calibri" pitchFamily="34"/>
                <a:ea typeface="Arial Unicode MS" pitchFamily="2"/>
                <a:cs typeface="Tahoma" pitchFamily="2"/>
              </a:rPr>
              <a:t> </a:t>
            </a:r>
            <a:r>
              <a:rPr lang="en-US" b="0" i="1" dirty="0" smtClean="0">
                <a:solidFill>
                  <a:srgbClr val="000000"/>
                </a:solidFill>
                <a:latin typeface="Calibri" pitchFamily="34"/>
                <a:ea typeface="Arial Unicode MS" pitchFamily="2"/>
                <a:cs typeface="Tahoma" pitchFamily="2"/>
              </a:rPr>
              <a:t>PIK  – with its expertise in climate science – provides climate data and maps and ensures that all information are scientifically robust</a:t>
            </a:r>
          </a:p>
          <a:p>
            <a:pPr defTabSz="875073" eaLnBrk="1" hangingPunct="1">
              <a:buFont typeface="Arial"/>
              <a:buChar char="•"/>
              <a:defRPr/>
            </a:pPr>
            <a:r>
              <a:rPr lang="en-US" sz="1100" b="0" i="1" dirty="0" smtClean="0">
                <a:solidFill>
                  <a:srgbClr val="000000"/>
                </a:solidFill>
                <a:ea typeface="Arial Unicode MS" pitchFamily="2"/>
              </a:rPr>
              <a:t> GIZ contributes its portfolio of adaptation projects and </a:t>
            </a:r>
            <a:r>
              <a:rPr lang="en-GB" sz="1100" b="0" i="1" baseline="0" noProof="0" dirty="0" smtClean="0">
                <a:solidFill>
                  <a:schemeClr val="tx1"/>
                </a:solidFill>
              </a:rPr>
              <a:t>connections to further projects within international development cooperation and ensures that the user perspective is adequately taken into consideration</a:t>
            </a:r>
            <a:r>
              <a:rPr lang="en-GB" sz="1000" b="0" i="1" baseline="0" noProof="0" dirty="0" smtClean="0">
                <a:solidFill>
                  <a:schemeClr val="tx1"/>
                </a:solidFill>
              </a:rPr>
              <a:t>.</a:t>
            </a:r>
            <a:endParaRPr lang="en-US" sz="1000" b="0" i="1" dirty="0" smtClean="0">
              <a:solidFill>
                <a:srgbClr val="000000"/>
              </a:solidFill>
              <a:ea typeface="Arial Unicode MS" pitchFamily="2"/>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a:buFont typeface="Arial" pitchFamily="34" charset="0"/>
              <a:buNone/>
            </a:pPr>
            <a:r>
              <a:rPr lang="en-GB" b="0" u="sng" noProof="0" dirty="0" smtClean="0"/>
              <a:t>Explain</a:t>
            </a:r>
          </a:p>
          <a:p>
            <a:pPr>
              <a:buFont typeface="Arial" pitchFamily="34" charset="0"/>
              <a:buNone/>
            </a:pPr>
            <a:r>
              <a:rPr lang="en-GB" b="0" noProof="0" dirty="0" smtClean="0"/>
              <a:t>T</a:t>
            </a:r>
            <a:r>
              <a:rPr lang="en-GB" b="0" baseline="0" noProof="0" dirty="0" smtClean="0"/>
              <a:t>he</a:t>
            </a:r>
            <a:r>
              <a:rPr lang="en-GB" b="0" noProof="0" dirty="0" smtClean="0"/>
              <a:t> main features of</a:t>
            </a:r>
            <a:r>
              <a:rPr lang="en-GB" b="0" baseline="0" noProof="0" dirty="0" smtClean="0"/>
              <a:t> the </a:t>
            </a:r>
            <a:r>
              <a:rPr lang="en-GB" b="0" baseline="0" noProof="0" dirty="0" err="1" smtClean="0"/>
              <a:t>ci:grasp</a:t>
            </a:r>
            <a:r>
              <a:rPr lang="en-GB" b="0" baseline="0" noProof="0" dirty="0" smtClean="0"/>
              <a:t> platform</a:t>
            </a:r>
            <a:r>
              <a:rPr lang="en-GB" b="0" noProof="0" dirty="0" smtClean="0"/>
              <a:t>:</a:t>
            </a:r>
            <a:endParaRPr lang="en-GB" b="0" baseline="0" noProof="0" dirty="0" smtClean="0"/>
          </a:p>
          <a:p>
            <a:pPr defTabSz="875073" eaLnBrk="1" hangingPunct="1">
              <a:buFont typeface="Arial"/>
              <a:buChar char="•"/>
              <a:defRPr/>
            </a:pPr>
            <a:r>
              <a:rPr lang="en-GB" b="0" dirty="0" smtClean="0">
                <a:solidFill>
                  <a:srgbClr val="595959"/>
                </a:solidFill>
              </a:rPr>
              <a:t> Background Information provide users with an introduction to the scientific concepts (Climate stimuli, impacts and impact chains) and information on the terminology of climate science</a:t>
            </a:r>
          </a:p>
          <a:p>
            <a:pPr>
              <a:spcAft>
                <a:spcPts val="1148"/>
              </a:spcAft>
              <a:buFont typeface="Arial"/>
              <a:buChar char="•"/>
            </a:pPr>
            <a:r>
              <a:rPr lang="en-GB" b="0" dirty="0" smtClean="0">
                <a:solidFill>
                  <a:srgbClr val="595959"/>
                </a:solidFill>
              </a:rPr>
              <a:t> Interactive world map is the centrepiece of the platform: it allows the user to display all climate maps on a world map and zoom in for specific regional information</a:t>
            </a:r>
          </a:p>
          <a:p>
            <a:pPr>
              <a:spcAft>
                <a:spcPts val="1148"/>
              </a:spcAft>
              <a:buFont typeface="Arial"/>
              <a:buChar char="•"/>
            </a:pPr>
            <a:r>
              <a:rPr lang="en-GB" b="0" dirty="0" smtClean="0">
                <a:solidFill>
                  <a:srgbClr val="595959"/>
                </a:solidFill>
              </a:rPr>
              <a:t> </a:t>
            </a:r>
            <a:r>
              <a:rPr lang="en-GB" b="0" dirty="0" err="1" smtClean="0">
                <a:solidFill>
                  <a:srgbClr val="595959"/>
                </a:solidFill>
              </a:rPr>
              <a:t>ci:grasp</a:t>
            </a:r>
            <a:r>
              <a:rPr lang="en-GB" b="0" dirty="0" smtClean="0">
                <a:solidFill>
                  <a:srgbClr val="595959"/>
                </a:solidFill>
              </a:rPr>
              <a:t> provides stimuli, impact, and emission maps which can all be displayed in a static form or on the interactive world map</a:t>
            </a:r>
          </a:p>
          <a:p>
            <a:pPr>
              <a:spcAft>
                <a:spcPts val="1148"/>
              </a:spcAft>
              <a:buFont typeface="Arial"/>
              <a:buChar char="•"/>
            </a:pPr>
            <a:r>
              <a:rPr lang="en-GB" b="0" dirty="0" smtClean="0">
                <a:solidFill>
                  <a:srgbClr val="595959"/>
                </a:solidFill>
              </a:rPr>
              <a:t> A climate diagram generator enables comparisons between different scenarios and timeframes</a:t>
            </a:r>
          </a:p>
          <a:p>
            <a:pPr defTabSz="875073" eaLnBrk="1" hangingPunct="1">
              <a:spcAft>
                <a:spcPts val="1148"/>
              </a:spcAft>
              <a:buFont typeface="Arial"/>
              <a:buChar char="•"/>
              <a:defRPr/>
            </a:pPr>
            <a:r>
              <a:rPr lang="en-GB" b="0" dirty="0" smtClean="0">
                <a:solidFill>
                  <a:srgbClr val="595959"/>
                </a:solidFill>
              </a:rPr>
              <a:t> Finally, the adaptation database provides information on concrete projects and allows users to share adaptation experience with a global community by contributing their adaptation projects to the database.</a:t>
            </a:r>
          </a:p>
          <a:p>
            <a:pPr>
              <a:spcAft>
                <a:spcPts val="1148"/>
              </a:spcAft>
            </a:pPr>
            <a:endParaRPr lang="en-GB" b="0" dirty="0" smtClean="0">
              <a:solidFill>
                <a:srgbClr val="595959"/>
              </a:solidFill>
            </a:endParaRPr>
          </a:p>
          <a:p>
            <a:pPr>
              <a:spcAft>
                <a:spcPts val="1148"/>
              </a:spcAft>
              <a:buFont typeface="Arial"/>
              <a:buChar char="•"/>
            </a:pPr>
            <a:endParaRPr lang="en-GB" b="0" dirty="0" smtClean="0">
              <a:solidFill>
                <a:srgbClr val="595959"/>
              </a:solidFill>
            </a:endParaRPr>
          </a:p>
          <a:p>
            <a:pPr>
              <a:spcAft>
                <a:spcPts val="1148"/>
              </a:spcAft>
            </a:pPr>
            <a:endParaRPr lang="en-GB" b="0" dirty="0" smtClean="0">
              <a:solidFill>
                <a:srgbClr val="595959"/>
              </a:solidFill>
            </a:endParaRPr>
          </a:p>
          <a:p>
            <a:pPr>
              <a:spcAft>
                <a:spcPts val="1148"/>
              </a:spcAft>
              <a:buFont typeface="Arial"/>
              <a:buChar char="•"/>
            </a:pPr>
            <a:endParaRPr lang="en-GB" b="0" dirty="0" smtClean="0">
              <a:solidFill>
                <a:srgbClr val="595959"/>
              </a:solidFill>
            </a:endParaRPr>
          </a:p>
          <a:p>
            <a:pPr defTabSz="875073" eaLnBrk="1" hangingPunct="1">
              <a:buFont typeface="Arial"/>
              <a:buChar char="•"/>
              <a:defRPr/>
            </a:pPr>
            <a:endParaRPr lang="en-GB" b="0" dirty="0" smtClean="0">
              <a:solidFill>
                <a:srgbClr val="595959"/>
              </a:solidFill>
            </a:endParaRPr>
          </a:p>
          <a:p>
            <a:pPr defTabSz="875073" eaLnBrk="1" hangingPunct="1">
              <a:buFont typeface="Arial"/>
              <a:buChar char="•"/>
              <a:defRPr/>
            </a:pPr>
            <a:endParaRPr lang="en-GB" baseline="0" noProof="0" dirty="0" smtClean="0"/>
          </a:p>
        </p:txBody>
      </p:sp>
      <p:sp>
        <p:nvSpPr>
          <p:cNvPr id="4" name="Foliennummernplatzhalter 3"/>
          <p:cNvSpPr>
            <a:spLocks noGrp="1"/>
          </p:cNvSpPr>
          <p:nvPr>
            <p:ph type="sldNum" sz="quarter" idx="10"/>
          </p:nvPr>
        </p:nvSpPr>
        <p:spPr/>
        <p:txBody>
          <a:bodyPr/>
          <a:lstStyle/>
          <a:p>
            <a:fld id="{8EFB2C6A-E588-4863-9124-CD6862B4C69D}" type="slidenum">
              <a:rPr lang="de-DE" smtClean="0"/>
              <a:pPr/>
              <a:t>13</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a:buFont typeface="Arial" pitchFamily="34" charset="0"/>
              <a:buNone/>
            </a:pPr>
            <a:r>
              <a:rPr lang="en-GB" b="0" u="sng" noProof="0" dirty="0" smtClean="0"/>
              <a:t>Explain</a:t>
            </a:r>
          </a:p>
          <a:p>
            <a:pPr>
              <a:buFont typeface="Arial" pitchFamily="34" charset="0"/>
              <a:buNone/>
            </a:pPr>
            <a:r>
              <a:rPr lang="en-GB" b="0" noProof="0" dirty="0" smtClean="0"/>
              <a:t>A more detailed</a:t>
            </a:r>
            <a:r>
              <a:rPr lang="en-GB" b="0" baseline="0" noProof="0" dirty="0" smtClean="0"/>
              <a:t> look at the features:</a:t>
            </a:r>
            <a:r>
              <a:rPr lang="en-GB" b="0" noProof="0" dirty="0" smtClean="0"/>
              <a:t> </a:t>
            </a:r>
          </a:p>
          <a:p>
            <a:pPr>
              <a:buFont typeface="Arial" pitchFamily="34" charset="0"/>
              <a:buChar char="•"/>
            </a:pPr>
            <a:r>
              <a:rPr lang="en-GB" b="0" noProof="0" dirty="0" smtClean="0"/>
              <a:t>The</a:t>
            </a:r>
            <a:r>
              <a:rPr lang="en-GB" b="0" baseline="0" noProof="0" dirty="0" smtClean="0"/>
              <a:t> interactive world map is the centrepiece of </a:t>
            </a:r>
            <a:r>
              <a:rPr lang="en-GB" b="0" baseline="0" noProof="0" dirty="0" err="1" smtClean="0"/>
              <a:t>ci:grasp</a:t>
            </a:r>
            <a:r>
              <a:rPr lang="en-GB" b="0" baseline="0" noProof="0" dirty="0" smtClean="0"/>
              <a:t>.</a:t>
            </a:r>
          </a:p>
          <a:p>
            <a:pPr>
              <a:buFont typeface="Arial" pitchFamily="34" charset="0"/>
              <a:buChar char="•"/>
            </a:pPr>
            <a:r>
              <a:rPr lang="en-GB" b="0" baseline="0" noProof="0" dirty="0" smtClean="0"/>
              <a:t> Free text search allows to search for countries, impacts or stimuli.</a:t>
            </a:r>
          </a:p>
          <a:p>
            <a:pPr>
              <a:buFont typeface="Arial" pitchFamily="34" charset="0"/>
              <a:buChar char="•"/>
            </a:pPr>
            <a:r>
              <a:rPr lang="en-GB" b="0" baseline="0" noProof="0" dirty="0" smtClean="0"/>
              <a:t> The search for maps can be specified by time period (e.g. annual scale or a specific quarter of the year), temporal aggregation (30-year periods from baseline 1961 until 2098), Climate Model (5 are available) and Scenario (3 SRES scenarios are available – best and worst case, in between those two).</a:t>
            </a:r>
            <a:endParaRPr lang="en-GB" b="0" noProof="0" dirty="0" smtClean="0"/>
          </a:p>
          <a:p>
            <a:pPr>
              <a:buFont typeface="Arial" pitchFamily="34" charset="0"/>
              <a:buChar char="•"/>
            </a:pPr>
            <a:r>
              <a:rPr lang="en-GB" b="0" baseline="0" noProof="0" dirty="0" smtClean="0"/>
              <a:t> Example chosen here: sea-level rise in Indonesia. Let’s now have a look at this map.</a:t>
            </a:r>
            <a:endParaRPr lang="en-GB" b="0" noProof="0" dirty="0"/>
          </a:p>
        </p:txBody>
      </p:sp>
      <p:sp>
        <p:nvSpPr>
          <p:cNvPr id="4" name="Foliennummernplatzhalter 3"/>
          <p:cNvSpPr>
            <a:spLocks noGrp="1"/>
          </p:cNvSpPr>
          <p:nvPr>
            <p:ph type="sldNum" sz="quarter" idx="10"/>
          </p:nvPr>
        </p:nvSpPr>
        <p:spPr/>
        <p:txBody>
          <a:bodyPr/>
          <a:lstStyle/>
          <a:p>
            <a:fld id="{8EFB2C6A-E588-4863-9124-CD6862B4C69D}" type="slidenum">
              <a:rPr lang="de-DE" smtClean="0"/>
              <a:pPr/>
              <a:t>14</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r>
              <a:rPr lang="en-GB" b="0" u="sng" noProof="0" dirty="0" smtClean="0"/>
              <a:t>Explain</a:t>
            </a:r>
          </a:p>
          <a:p>
            <a:r>
              <a:rPr lang="en-GB" b="0" noProof="0" dirty="0" smtClean="0"/>
              <a:t>Selected</a:t>
            </a:r>
            <a:r>
              <a:rPr lang="en-GB" b="0" baseline="0" noProof="0" dirty="0" smtClean="0"/>
              <a:t> map shows potential land loss in Indonesia in ha with an expected sea-level rise of 1 metre. </a:t>
            </a:r>
          </a:p>
          <a:p>
            <a:pPr>
              <a:buFont typeface="Arial"/>
              <a:buChar char="•"/>
            </a:pPr>
            <a:r>
              <a:rPr lang="en-GB" b="0" noProof="0" dirty="0" smtClean="0"/>
              <a:t> Impact maps are available for all partner countries (</a:t>
            </a:r>
            <a:r>
              <a:rPr lang="en-GB" sz="1200" b="0" kern="1200" dirty="0" smtClean="0">
                <a:solidFill>
                  <a:schemeClr val="tx1"/>
                </a:solidFill>
                <a:latin typeface="Times" charset="0"/>
                <a:ea typeface="+mn-ea"/>
                <a:cs typeface="Arial" pitchFamily="34" charset="0"/>
              </a:rPr>
              <a:t>Brazil, Chile, China, India, Indonesia, Philippines, Peru, South Africa, Tunisia).</a:t>
            </a:r>
          </a:p>
          <a:p>
            <a:pPr>
              <a:buFont typeface="Arial"/>
              <a:buChar char="•"/>
            </a:pPr>
            <a:r>
              <a:rPr lang="en-GB" sz="1200" b="0" kern="1200" dirty="0" smtClean="0">
                <a:solidFill>
                  <a:schemeClr val="tx1"/>
                </a:solidFill>
                <a:latin typeface="Times" charset="0"/>
                <a:ea typeface="+mn-ea"/>
                <a:cs typeface="Arial" pitchFamily="34" charset="0"/>
              </a:rPr>
              <a:t> Stimulus maps (</a:t>
            </a:r>
            <a:r>
              <a:rPr lang="en-GB" b="0" dirty="0" smtClean="0"/>
              <a:t>temperature, precipitation, drought, water availability, sea-level rise) are available on a global scale.</a:t>
            </a:r>
          </a:p>
          <a:p>
            <a:pPr>
              <a:buFont typeface="Arial"/>
              <a:buChar char="•"/>
            </a:pPr>
            <a:r>
              <a:rPr lang="en-GB" b="0" dirty="0" smtClean="0"/>
              <a:t> By clicking on the Map Info (highlighted on the slide) users get more information on the map and on how to interpret the results.</a:t>
            </a:r>
            <a:endParaRPr lang="en-GB" b="0" noProof="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15</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r>
              <a:rPr lang="en-GB" b="0" u="sng" noProof="0" dirty="0" smtClean="0"/>
              <a:t>Explain</a:t>
            </a:r>
          </a:p>
          <a:p>
            <a:pPr marL="169255" indent="-169255">
              <a:buFont typeface="Arial" pitchFamily="34" charset="0"/>
              <a:buChar char="•"/>
            </a:pPr>
            <a:r>
              <a:rPr lang="en-GB" b="0" noProof="0" dirty="0" smtClean="0"/>
              <a:t>This is another example of an impact map for Indonesia: Potential</a:t>
            </a:r>
            <a:r>
              <a:rPr lang="en-GB" b="0" baseline="0" noProof="0" dirty="0" smtClean="0"/>
              <a:t> rice production loss in tonnes with an expected sea-level rise of 1 metre. On this example, we will analyse the impact chain related to this climate impact.</a:t>
            </a:r>
          </a:p>
          <a:p>
            <a:pPr marL="169255" indent="-169255">
              <a:buFont typeface="Arial" pitchFamily="34" charset="0"/>
              <a:buChar char="•"/>
            </a:pPr>
            <a:r>
              <a:rPr lang="en-GB" b="0" baseline="0" noProof="0" dirty="0" smtClean="0"/>
              <a:t>The respective impact chain and additional information can be accessed by clicking on the impact chain icon. All elements of the impact chains lead to impact details, related maps and adaptation projects.</a:t>
            </a:r>
            <a:endParaRPr lang="en-GB" b="0" noProof="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16</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a:buFont typeface="Arial"/>
              <a:buNone/>
            </a:pPr>
            <a:r>
              <a:rPr lang="en-GB" b="0" u="sng" noProof="0" dirty="0" smtClean="0"/>
              <a:t>Explain</a:t>
            </a:r>
            <a:r>
              <a:rPr lang="en-GB" noProof="0" dirty="0" smtClean="0"/>
              <a:t> </a:t>
            </a:r>
          </a:p>
          <a:p>
            <a:pPr>
              <a:buFont typeface="Arial"/>
              <a:buChar char="•"/>
            </a:pPr>
            <a:r>
              <a:rPr lang="en-GB" b="1" noProof="0" dirty="0" smtClean="0"/>
              <a:t> </a:t>
            </a:r>
            <a:r>
              <a:rPr lang="en-GB" b="0" noProof="0" dirty="0" smtClean="0"/>
              <a:t>Another way of</a:t>
            </a:r>
            <a:r>
              <a:rPr lang="en-GB" b="0" baseline="0" noProof="0" dirty="0" smtClean="0"/>
              <a:t> entering </a:t>
            </a:r>
            <a:r>
              <a:rPr lang="en-GB" b="0" baseline="0" noProof="0" dirty="0" err="1" smtClean="0"/>
              <a:t>ci:grasp</a:t>
            </a:r>
            <a:r>
              <a:rPr lang="en-GB" b="0" baseline="0" noProof="0" dirty="0" smtClean="0"/>
              <a:t> is to access background information on climate stimuli or climate impacts in the Background navigation point.</a:t>
            </a:r>
          </a:p>
          <a:p>
            <a:pPr>
              <a:buFont typeface="Arial"/>
              <a:buChar char="•"/>
            </a:pPr>
            <a:r>
              <a:rPr lang="en-GB" b="0" baseline="0" noProof="0" dirty="0" smtClean="0"/>
              <a:t> This is very helpful when users already identified climate risks for their region and want t</a:t>
            </a:r>
            <a:r>
              <a:rPr lang="en-GB" b="0" noProof="0" dirty="0" smtClean="0"/>
              <a:t>o get</a:t>
            </a:r>
            <a:r>
              <a:rPr lang="en-GB" b="0" baseline="0" noProof="0" dirty="0" smtClean="0"/>
              <a:t> detailed information on specific stimuli or a climate impact.</a:t>
            </a:r>
          </a:p>
          <a:p>
            <a:pPr>
              <a:buFont typeface="Arial"/>
              <a:buChar char="•"/>
            </a:pPr>
            <a:r>
              <a:rPr lang="en-GB" b="0" baseline="0" noProof="0" dirty="0" smtClean="0"/>
              <a:t> Here, climate Impacts are chosen as an example (list of impacts on the website is longer). </a:t>
            </a:r>
          </a:p>
          <a:p>
            <a:pPr>
              <a:buFont typeface="Arial"/>
              <a:buChar char="•"/>
            </a:pPr>
            <a:r>
              <a:rPr lang="en-GB" b="0" baseline="0" noProof="0" dirty="0" smtClean="0"/>
              <a:t> By clicking on the impact of interest, e.g. food loss, users receive impact details, the respective impact chain, and a list of related maps and adaptation projects, which can directly be accessed from here.</a:t>
            </a:r>
            <a:endParaRPr lang="en-GB" b="0" noProof="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17</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a:buFont typeface="Arial"/>
              <a:buNone/>
            </a:pPr>
            <a:r>
              <a:rPr lang="en-GB" sz="1200" b="0" u="sng" kern="1200" dirty="0" smtClean="0">
                <a:solidFill>
                  <a:schemeClr val="tx1"/>
                </a:solidFill>
                <a:latin typeface="Times" charset="0"/>
                <a:ea typeface="+mn-ea"/>
                <a:cs typeface="Arial" pitchFamily="34" charset="0"/>
              </a:rPr>
              <a:t>Explain</a:t>
            </a:r>
            <a:r>
              <a:rPr lang="en-GB" sz="1200" b="1" kern="1200" dirty="0" smtClean="0">
                <a:solidFill>
                  <a:schemeClr val="tx1"/>
                </a:solidFill>
                <a:latin typeface="Times" charset="0"/>
                <a:ea typeface="+mn-ea"/>
                <a:cs typeface="Arial" pitchFamily="34" charset="0"/>
              </a:rPr>
              <a:t> </a:t>
            </a:r>
          </a:p>
          <a:p>
            <a:pPr>
              <a:buFont typeface="Arial"/>
              <a:buChar char="•"/>
            </a:pPr>
            <a:r>
              <a:rPr lang="en-GB" sz="1200" b="0" kern="1200" dirty="0" smtClean="0">
                <a:solidFill>
                  <a:schemeClr val="tx1"/>
                </a:solidFill>
                <a:latin typeface="Times" charset="0"/>
                <a:ea typeface="+mn-ea"/>
                <a:cs typeface="Arial" pitchFamily="34" charset="0"/>
              </a:rPr>
              <a:t>The climate diagram generator is a very helpful tool for a </a:t>
            </a:r>
            <a:r>
              <a:rPr lang="en-GB" sz="1200" b="0" kern="1200" dirty="0" smtClean="0">
                <a:solidFill>
                  <a:srgbClr val="000000"/>
                </a:solidFill>
                <a:latin typeface="Times" charset="0"/>
                <a:ea typeface="+mn-ea"/>
                <a:cs typeface="Arial" pitchFamily="34" charset="0"/>
              </a:rPr>
              <a:t>detailed analysis of the climate change stimuli temperature and precipitation</a:t>
            </a:r>
            <a:r>
              <a:rPr lang="en-GB" sz="1200" b="0" kern="1200" dirty="0" smtClean="0">
                <a:solidFill>
                  <a:schemeClr val="tx1"/>
                </a:solidFill>
                <a:latin typeface="Times" charset="0"/>
                <a:ea typeface="+mn-ea"/>
                <a:cs typeface="Arial" pitchFamily="34" charset="0"/>
              </a:rPr>
              <a:t>.</a:t>
            </a:r>
          </a:p>
          <a:p>
            <a:pPr>
              <a:buFont typeface="Arial"/>
              <a:buChar char="•"/>
            </a:pPr>
            <a:r>
              <a:rPr lang="en-GB" sz="1200" b="0" kern="1200" dirty="0" smtClean="0">
                <a:solidFill>
                  <a:schemeClr val="tx1"/>
                </a:solidFill>
                <a:latin typeface="Times" charset="0"/>
                <a:ea typeface="+mn-ea"/>
                <a:cs typeface="Arial" pitchFamily="34" charset="0"/>
              </a:rPr>
              <a:t> Two climate models, time frames or emission scenarios can be compared for every location worldwide (example here: Bangladesh). </a:t>
            </a:r>
          </a:p>
          <a:p>
            <a:pPr>
              <a:buFont typeface="Arial"/>
              <a:buChar char="•"/>
            </a:pPr>
            <a:r>
              <a:rPr lang="en-GB" sz="1200" b="0" kern="1200" dirty="0" smtClean="0">
                <a:solidFill>
                  <a:schemeClr val="tx1"/>
                </a:solidFill>
                <a:latin typeface="Times" charset="0"/>
                <a:ea typeface="+mn-ea"/>
                <a:cs typeface="Arial" pitchFamily="34" charset="0"/>
              </a:rPr>
              <a:t> You can also analyse the average and range over multiple climate models and identify the </a:t>
            </a:r>
            <a:r>
              <a:rPr lang="en-GB" sz="1200" b="0" kern="1200" dirty="0" smtClean="0">
                <a:solidFill>
                  <a:srgbClr val="000000"/>
                </a:solidFill>
                <a:latin typeface="Times" charset="0"/>
                <a:ea typeface="+mn-ea"/>
                <a:cs typeface="Arial" pitchFamily="34" charset="0"/>
              </a:rPr>
              <a:t>level of uncertainty </a:t>
            </a:r>
            <a:r>
              <a:rPr lang="en-GB" sz="1200" b="0" kern="1200" dirty="0" smtClean="0">
                <a:solidFill>
                  <a:schemeClr val="tx1"/>
                </a:solidFill>
                <a:latin typeface="Times" charset="0"/>
                <a:ea typeface="+mn-ea"/>
                <a:cs typeface="Arial" pitchFamily="34" charset="0"/>
              </a:rPr>
              <a:t>and the range of predictions.</a:t>
            </a:r>
          </a:p>
          <a:p>
            <a:pPr>
              <a:buFont typeface="Arial"/>
              <a:buChar char="•"/>
            </a:pPr>
            <a:r>
              <a:rPr lang="en-GB" sz="1200" b="0" kern="1200" dirty="0" smtClean="0">
                <a:solidFill>
                  <a:schemeClr val="tx1"/>
                </a:solidFill>
                <a:latin typeface="Times" charset="0"/>
                <a:ea typeface="+mn-ea"/>
                <a:cs typeface="Arial" pitchFamily="34" charset="0"/>
              </a:rPr>
              <a:t> Diagrams: in the back comparing two timeframes, in the front average over all five climate models.</a:t>
            </a:r>
            <a:endParaRPr lang="en-GB" sz="1200" b="0" kern="1200" dirty="0" smtClean="0">
              <a:solidFill>
                <a:schemeClr val="tx1"/>
              </a:solidFill>
              <a:latin typeface="Times" charset="0"/>
              <a:ea typeface="+mn-ea"/>
              <a:cs typeface="Arial" pitchFamily="34" charset="0"/>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18</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a:buFont typeface="Arial"/>
              <a:buNone/>
            </a:pPr>
            <a:r>
              <a:rPr lang="en-GB" sz="1200" b="0" u="sng" kern="1200" dirty="0" smtClean="0">
                <a:solidFill>
                  <a:schemeClr val="tx1"/>
                </a:solidFill>
                <a:latin typeface="Times" charset="0"/>
                <a:ea typeface="+mn-ea"/>
                <a:cs typeface="Arial" pitchFamily="34" charset="0"/>
              </a:rPr>
              <a:t>Explain</a:t>
            </a:r>
            <a:r>
              <a:rPr lang="en-GB" sz="1200" b="1" kern="1200" dirty="0" smtClean="0">
                <a:solidFill>
                  <a:schemeClr val="tx1"/>
                </a:solidFill>
                <a:latin typeface="Times" charset="0"/>
                <a:ea typeface="+mn-ea"/>
                <a:cs typeface="Arial" pitchFamily="34" charset="0"/>
              </a:rPr>
              <a:t> </a:t>
            </a:r>
          </a:p>
          <a:p>
            <a:pPr>
              <a:buFont typeface="Arial"/>
              <a:buChar char="•"/>
            </a:pPr>
            <a:r>
              <a:rPr lang="en-GB" sz="1200" b="0" kern="1200" dirty="0" smtClean="0">
                <a:solidFill>
                  <a:schemeClr val="tx1"/>
                </a:solidFill>
                <a:latin typeface="Times" charset="0"/>
                <a:ea typeface="+mn-ea"/>
                <a:cs typeface="Arial" pitchFamily="34" charset="0"/>
              </a:rPr>
              <a:t>In the adaptation project database users can search for peer-reviewed adaptation measures, which can help adaptation practitioners to identify and design appropriate adaptation measures. </a:t>
            </a:r>
          </a:p>
          <a:p>
            <a:pPr>
              <a:buFont typeface="Arial"/>
              <a:buChar char="•"/>
            </a:pPr>
            <a:r>
              <a:rPr lang="en-GB" sz="1200" b="0" kern="1200" dirty="0" smtClean="0">
                <a:solidFill>
                  <a:schemeClr val="tx1"/>
                </a:solidFill>
                <a:latin typeface="Times" charset="0"/>
                <a:ea typeface="+mn-ea"/>
                <a:cs typeface="Arial" pitchFamily="34" charset="0"/>
              </a:rPr>
              <a:t> Projects can be searched by project type (e.g. building/installing structure or natural resource management), status (e.g. implemented or planned) and geographical scale, or by using the full text search.</a:t>
            </a:r>
          </a:p>
          <a:p>
            <a:pPr>
              <a:buFont typeface="Arial"/>
              <a:buChar char="•"/>
            </a:pPr>
            <a:r>
              <a:rPr lang="en-GB" sz="1200" b="0" kern="1200" dirty="0" smtClean="0">
                <a:solidFill>
                  <a:schemeClr val="tx1"/>
                </a:solidFill>
                <a:latin typeface="Times" charset="0"/>
                <a:ea typeface="+mn-ea"/>
                <a:cs typeface="Arial" pitchFamily="34" charset="0"/>
              </a:rPr>
              <a:t> Example here: Search for a regional and implemented natural resource management project in Tunisia.</a:t>
            </a:r>
            <a:endParaRPr lang="en-GB" sz="1200" b="0" kern="1200" dirty="0" smtClean="0">
              <a:solidFill>
                <a:schemeClr val="tx1"/>
              </a:solidFill>
              <a:latin typeface="Times" charset="0"/>
              <a:ea typeface="+mn-ea"/>
              <a:cs typeface="Arial" pitchFamily="34" charset="0"/>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19</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a:buFont typeface="Arial"/>
              <a:buNone/>
            </a:pPr>
            <a:r>
              <a:rPr lang="en-GB" sz="1200" b="0" u="sng" kern="1200" dirty="0" smtClean="0">
                <a:solidFill>
                  <a:schemeClr val="tx1"/>
                </a:solidFill>
                <a:latin typeface="Times" charset="0"/>
                <a:ea typeface="+mn-ea"/>
                <a:cs typeface="Arial" pitchFamily="34" charset="0"/>
              </a:rPr>
              <a:t>Explain</a:t>
            </a:r>
            <a:r>
              <a:rPr lang="en-GB" sz="1200" b="1" kern="1200" dirty="0" smtClean="0">
                <a:solidFill>
                  <a:schemeClr val="tx1"/>
                </a:solidFill>
                <a:latin typeface="Times" charset="0"/>
                <a:ea typeface="+mn-ea"/>
                <a:cs typeface="Arial" pitchFamily="34" charset="0"/>
              </a:rPr>
              <a:t> </a:t>
            </a:r>
          </a:p>
          <a:p>
            <a:pPr>
              <a:buFont typeface="Arial"/>
              <a:buChar char="•"/>
            </a:pPr>
            <a:r>
              <a:rPr lang="en-GB" sz="1200" b="0" kern="1200" dirty="0" smtClean="0">
                <a:solidFill>
                  <a:schemeClr val="tx1"/>
                </a:solidFill>
                <a:latin typeface="Times" charset="0"/>
                <a:ea typeface="+mn-ea"/>
                <a:cs typeface="Arial" pitchFamily="34" charset="0"/>
              </a:rPr>
              <a:t>Project Example chosen here: agriculture development in Tunisia.</a:t>
            </a:r>
          </a:p>
          <a:p>
            <a:pPr defTabSz="875073" eaLnBrk="1" hangingPunct="1">
              <a:buFont typeface="Arial"/>
              <a:buChar char="•"/>
              <a:defRPr/>
            </a:pPr>
            <a:r>
              <a:rPr lang="en-GB" sz="1200" b="0" kern="1200" dirty="0" smtClean="0">
                <a:solidFill>
                  <a:schemeClr val="tx1"/>
                </a:solidFill>
                <a:latin typeface="Times" charset="0"/>
                <a:ea typeface="+mn-ea"/>
                <a:cs typeface="Arial" pitchFamily="34" charset="0"/>
              </a:rPr>
              <a:t> All projects are </a:t>
            </a:r>
            <a:r>
              <a:rPr lang="en-GB" sz="1200" b="0" kern="1200" dirty="0" err="1" smtClean="0">
                <a:solidFill>
                  <a:schemeClr val="tx1"/>
                </a:solidFill>
                <a:latin typeface="Times" charset="0"/>
                <a:ea typeface="+mn-ea"/>
                <a:cs typeface="Arial" pitchFamily="34" charset="0"/>
              </a:rPr>
              <a:t>geotagged</a:t>
            </a:r>
            <a:r>
              <a:rPr lang="en-GB" sz="1200" b="0" kern="1200" dirty="0" smtClean="0">
                <a:solidFill>
                  <a:schemeClr val="tx1"/>
                </a:solidFill>
                <a:latin typeface="Times" charset="0"/>
                <a:ea typeface="+mn-ea"/>
                <a:cs typeface="Arial" pitchFamily="34" charset="0"/>
              </a:rPr>
              <a:t> and information provided on the projects is structured along predefined categories allowing to compare different adaptation alternatives.</a:t>
            </a:r>
          </a:p>
          <a:p>
            <a:pPr defTabSz="875073" eaLnBrk="1" hangingPunct="1">
              <a:buFont typeface="Arial"/>
              <a:buChar char="•"/>
              <a:defRPr/>
            </a:pPr>
            <a:r>
              <a:rPr lang="en-GB" sz="1200" b="0" kern="1200" dirty="0" smtClean="0">
                <a:solidFill>
                  <a:schemeClr val="tx1"/>
                </a:solidFill>
                <a:latin typeface="Times" charset="0"/>
                <a:ea typeface="+mn-ea"/>
                <a:cs typeface="Arial" pitchFamily="34" charset="0"/>
              </a:rPr>
              <a:t> Project details include a classification of the project (type, status, spatial scale </a:t>
            </a:r>
            <a:r>
              <a:rPr lang="en-GB" sz="1200" b="0" kern="1200" dirty="0" err="1" smtClean="0">
                <a:solidFill>
                  <a:schemeClr val="tx1"/>
                </a:solidFill>
                <a:latin typeface="Times" charset="0"/>
                <a:ea typeface="+mn-ea"/>
                <a:cs typeface="Arial" pitchFamily="34" charset="0"/>
              </a:rPr>
              <a:t>etc</a:t>
            </a:r>
            <a:r>
              <a:rPr lang="en-GB" sz="1200" b="0" kern="1200" dirty="0" smtClean="0">
                <a:solidFill>
                  <a:schemeClr val="tx1"/>
                </a:solidFill>
                <a:latin typeface="Times" charset="0"/>
                <a:ea typeface="+mn-ea"/>
                <a:cs typeface="Arial" pitchFamily="34" charset="0"/>
              </a:rPr>
              <a:t>), project costs, evaluative information (such as success and limiting factors) as well as contact information of the responsible organisation.</a:t>
            </a:r>
          </a:p>
          <a:p>
            <a:endParaRPr lang="en-GB" dirty="0" smtClean="0">
              <a:latin typeface="Times" charset="0"/>
              <a:cs typeface="+mn-cs"/>
            </a:endParaRPr>
          </a:p>
          <a:p>
            <a:r>
              <a:rPr lang="en-GB" dirty="0" smtClean="0">
                <a:latin typeface="Times" charset="0"/>
                <a:cs typeface="+mn-cs"/>
              </a:rPr>
              <a:t> </a:t>
            </a:r>
            <a:endParaRPr lang="en-GB" noProof="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20</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xfrm>
            <a:off x="455613" y="312738"/>
            <a:ext cx="5716587" cy="4287837"/>
          </a:xfrm>
          <a:ln/>
        </p:spPr>
      </p:sp>
      <p:sp>
        <p:nvSpPr>
          <p:cNvPr id="3" name="Notizenplatzhalter 2"/>
          <p:cNvSpPr>
            <a:spLocks noGrp="1"/>
          </p:cNvSpPr>
          <p:nvPr>
            <p:ph type="body" idx="1"/>
          </p:nvPr>
        </p:nvSpPr>
        <p:spPr/>
        <p:txBody>
          <a:bodyPr>
            <a:normAutofit fontScale="92500"/>
          </a:bodyPr>
          <a:lstStyle/>
          <a:p>
            <a:pPr>
              <a:defRPr/>
            </a:pPr>
            <a:r>
              <a:rPr lang="en-GB" i="1" dirty="0" smtClean="0"/>
              <a:t>How to run the exercise </a:t>
            </a:r>
          </a:p>
          <a:p>
            <a:pPr>
              <a:buFont typeface="Arial" pitchFamily="34" charset="0"/>
              <a:buChar char="•"/>
              <a:defRPr/>
            </a:pPr>
            <a:r>
              <a:rPr lang="en-GB" b="0" i="1" dirty="0" smtClean="0"/>
              <a:t>  Distribute the information (see separate file)</a:t>
            </a:r>
          </a:p>
          <a:p>
            <a:pPr>
              <a:buFont typeface="Arial" pitchFamily="34" charset="0"/>
              <a:buChar char="•"/>
              <a:defRPr/>
            </a:pPr>
            <a:r>
              <a:rPr lang="en-GB" b="0" i="1" dirty="0" smtClean="0"/>
              <a:t> Ask participants to find their group and to organise themselves in an impact chain</a:t>
            </a:r>
          </a:p>
          <a:p>
            <a:pPr>
              <a:buFont typeface="Arial" pitchFamily="34" charset="0"/>
              <a:buChar char="•"/>
              <a:defRPr/>
            </a:pPr>
            <a:r>
              <a:rPr lang="en-GB" b="0" i="1" dirty="0" smtClean="0"/>
              <a:t> Once, both groups are organised, ask the other group look at the impact chain: Do they see other ways of organising the factors? How can they explain them?</a:t>
            </a:r>
          </a:p>
          <a:p>
            <a:pPr>
              <a:buFont typeface="Arial" pitchFamily="34" charset="0"/>
              <a:buChar char="•"/>
              <a:defRPr/>
            </a:pPr>
            <a:r>
              <a:rPr lang="en-GB" b="0" i="1" dirty="0" smtClean="0"/>
              <a:t>Make sure that participants understand the value of an impact chain : the logical connection of causes and effects. An impact chain is an expert tool, i.e. it is not cast in stone but has to be adapted according to the circumstances of the assessment (exposure unit).</a:t>
            </a:r>
          </a:p>
          <a:p>
            <a:pPr>
              <a:buFont typeface="Arial" pitchFamily="34" charset="0"/>
              <a:buChar char="•"/>
              <a:defRPr/>
            </a:pPr>
            <a:r>
              <a:rPr lang="en-GB" b="0" i="1" dirty="0" smtClean="0"/>
              <a:t>At the end of the exercise show participants where to find impact maps on </a:t>
            </a:r>
            <a:r>
              <a:rPr lang="en-GB" b="0" i="1" dirty="0" err="1" smtClean="0"/>
              <a:t>ci:grasp</a:t>
            </a:r>
            <a:endParaRPr lang="en-GB" b="0" i="1" dirty="0" smtClean="0"/>
          </a:p>
          <a:p>
            <a:pPr>
              <a:buFont typeface="Arial" pitchFamily="34" charset="0"/>
              <a:buNone/>
              <a:defRPr/>
            </a:pPr>
            <a:endParaRPr lang="de-DE" b="0" i="1" dirty="0"/>
          </a:p>
        </p:txBody>
      </p:sp>
      <p:sp>
        <p:nvSpPr>
          <p:cNvPr id="27652" name="Foliennummernplatzhalter 3"/>
          <p:cNvSpPr>
            <a:spLocks noGrp="1"/>
          </p:cNvSpPr>
          <p:nvPr>
            <p:ph type="sldNum" sz="quarter" idx="5"/>
          </p:nvPr>
        </p:nvSpPr>
        <p:spPr/>
        <p:txBody>
          <a:bodyPr/>
          <a:lstStyle/>
          <a:p>
            <a:fld id="{554E64E9-FF1B-4618-B603-4B20B141BF5D}" type="slidenum">
              <a:rPr smtClean="0">
                <a:latin typeface="Arial" charset="0"/>
                <a:cs typeface="Arial" charset="0"/>
              </a:rPr>
              <a:pPr/>
              <a:t>21</a:t>
            </a:fld>
            <a:endParaRP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3"/>
          <p:cNvSpPr>
            <a:spLocks noGrp="1"/>
          </p:cNvSpPr>
          <p:nvPr>
            <p:ph type="sldNum" sz="quarter" idx="5"/>
          </p:nvPr>
        </p:nvSpPr>
        <p:spPr/>
        <p:txBody>
          <a:bodyPr/>
          <a:lstStyle/>
          <a:p>
            <a:fld id="{2C0BA146-329F-4D5E-AFDA-879812D7B693}" type="slidenum">
              <a:rPr smtClean="0">
                <a:latin typeface="Arial" charset="0"/>
                <a:cs typeface="Arial" charset="0"/>
              </a:rPr>
              <a:pPr/>
              <a:t>2</a:t>
            </a:fld>
            <a:endParaRPr smtClean="0">
              <a:latin typeface="Arial" charset="0"/>
              <a:cs typeface="Arial" charset="0"/>
            </a:endParaRPr>
          </a:p>
        </p:txBody>
      </p:sp>
      <p:sp>
        <p:nvSpPr>
          <p:cNvPr id="45059" name="Folienbildplatzhalter 5"/>
          <p:cNvSpPr>
            <a:spLocks noGrp="1" noRot="1" noChangeAspect="1" noTextEdit="1"/>
          </p:cNvSpPr>
          <p:nvPr>
            <p:ph type="sldImg"/>
          </p:nvPr>
        </p:nvSpPr>
        <p:spPr>
          <a:xfrm>
            <a:off x="455613" y="312738"/>
            <a:ext cx="5716587" cy="4287837"/>
          </a:xfrm>
          <a:ln/>
        </p:spPr>
      </p:sp>
      <p:sp>
        <p:nvSpPr>
          <p:cNvPr id="45060"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455613" y="312738"/>
            <a:ext cx="5716587" cy="4287837"/>
          </a:xfrm>
          <a:ln/>
        </p:spPr>
      </p:sp>
      <p:sp>
        <p:nvSpPr>
          <p:cNvPr id="3" name="Notizenplatzhalter 2"/>
          <p:cNvSpPr>
            <a:spLocks noGrp="1"/>
          </p:cNvSpPr>
          <p:nvPr>
            <p:ph type="body" idx="1"/>
          </p:nvPr>
        </p:nvSpPr>
        <p:spPr/>
        <p:txBody>
          <a:bodyPr>
            <a:normAutofit fontScale="92500"/>
          </a:bodyPr>
          <a:lstStyle/>
          <a:p>
            <a:pPr>
              <a:buFont typeface="Arial" pitchFamily="34" charset="0"/>
              <a:buNone/>
              <a:defRPr/>
            </a:pPr>
            <a:endParaRPr lang="de-DE" b="0" i="1" dirty="0"/>
          </a:p>
        </p:txBody>
      </p:sp>
      <p:sp>
        <p:nvSpPr>
          <p:cNvPr id="28676" name="Foliennummernplatzhalter 3"/>
          <p:cNvSpPr>
            <a:spLocks noGrp="1"/>
          </p:cNvSpPr>
          <p:nvPr>
            <p:ph type="sldNum" sz="quarter" idx="5"/>
          </p:nvPr>
        </p:nvSpPr>
        <p:spPr/>
        <p:txBody>
          <a:bodyPr/>
          <a:lstStyle/>
          <a:p>
            <a:fld id="{56260304-49BF-4CEF-80C6-0E5B3EC77FDB}" type="slidenum">
              <a:rPr smtClean="0">
                <a:latin typeface="Arial" charset="0"/>
                <a:cs typeface="Arial" charset="0"/>
              </a:rPr>
              <a:pPr/>
              <a:t>22</a:t>
            </a:fld>
            <a:endParaRPr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3"/>
          <p:cNvSpPr>
            <a:spLocks noGrp="1" noRot="1" noChangeAspect="1" noTextEdit="1"/>
          </p:cNvSpPr>
          <p:nvPr>
            <p:ph type="sldImg"/>
          </p:nvPr>
        </p:nvSpPr>
        <p:spPr>
          <a:xfrm>
            <a:off x="455613" y="312738"/>
            <a:ext cx="5716587" cy="4287837"/>
          </a:xfrm>
          <a:ln/>
        </p:spPr>
      </p:sp>
      <p:sp>
        <p:nvSpPr>
          <p:cNvPr id="29699" name="Notizenplatzhalter 4"/>
          <p:cNvSpPr>
            <a:spLocks noGrp="1"/>
          </p:cNvSpPr>
          <p:nvPr>
            <p:ph type="body" idx="1"/>
          </p:nvPr>
        </p:nvSpPr>
        <p:spPr>
          <a:noFill/>
          <a:ln/>
        </p:spPr>
        <p:txBody>
          <a:bodyPr/>
          <a:lstStyle/>
          <a:p>
            <a:r>
              <a:rPr lang="de-DE" i="1" dirty="0" err="1" smtClean="0">
                <a:latin typeface="Arial" charset="0"/>
                <a:cs typeface="Arial" charset="0"/>
              </a:rPr>
              <a:t>How</a:t>
            </a:r>
            <a:r>
              <a:rPr lang="de-DE" i="1" dirty="0" smtClean="0">
                <a:latin typeface="Arial" charset="0"/>
                <a:cs typeface="Arial" charset="0"/>
              </a:rPr>
              <a:t> </a:t>
            </a:r>
            <a:r>
              <a:rPr lang="de-DE" i="1" dirty="0" err="1" smtClean="0">
                <a:latin typeface="Arial" charset="0"/>
                <a:cs typeface="Arial" charset="0"/>
              </a:rPr>
              <a:t>to</a:t>
            </a:r>
            <a:r>
              <a:rPr lang="de-DE" i="1" dirty="0" smtClean="0">
                <a:latin typeface="Arial" charset="0"/>
                <a:cs typeface="Arial" charset="0"/>
              </a:rPr>
              <a:t> </a:t>
            </a:r>
            <a:r>
              <a:rPr lang="de-DE" i="1" dirty="0" err="1" smtClean="0">
                <a:latin typeface="Arial" charset="0"/>
                <a:cs typeface="Arial" charset="0"/>
              </a:rPr>
              <a:t>run</a:t>
            </a:r>
            <a:r>
              <a:rPr lang="de-DE" i="1" dirty="0" smtClean="0">
                <a:latin typeface="Arial" charset="0"/>
                <a:cs typeface="Arial" charset="0"/>
              </a:rPr>
              <a:t> </a:t>
            </a:r>
            <a:r>
              <a:rPr lang="de-DE" i="1" dirty="0" err="1" smtClean="0">
                <a:latin typeface="Arial" charset="0"/>
                <a:cs typeface="Arial" charset="0"/>
              </a:rPr>
              <a:t>the</a:t>
            </a:r>
            <a:r>
              <a:rPr lang="de-DE" i="1" dirty="0" smtClean="0">
                <a:latin typeface="Arial" charset="0"/>
                <a:cs typeface="Arial" charset="0"/>
              </a:rPr>
              <a:t> </a:t>
            </a:r>
            <a:r>
              <a:rPr lang="de-DE" i="1" dirty="0" err="1" smtClean="0">
                <a:latin typeface="Arial" charset="0"/>
                <a:cs typeface="Arial" charset="0"/>
              </a:rPr>
              <a:t>exercise</a:t>
            </a:r>
            <a:endParaRPr lang="de-DE" i="1" dirty="0" smtClean="0">
              <a:latin typeface="Arial" charset="0"/>
              <a:cs typeface="Arial" charset="0"/>
            </a:endParaRPr>
          </a:p>
          <a:p>
            <a:pPr>
              <a:buFontTx/>
              <a:buChar char="•"/>
            </a:pPr>
            <a:r>
              <a:rPr lang="de-DE" b="0" i="1" dirty="0" err="1" smtClean="0">
                <a:latin typeface="Arial" charset="0"/>
                <a:cs typeface="Arial" charset="0"/>
              </a:rPr>
              <a:t>Make</a:t>
            </a:r>
            <a:r>
              <a:rPr lang="de-DE" b="0" i="1" dirty="0" smtClean="0">
                <a:latin typeface="Arial" charset="0"/>
                <a:cs typeface="Arial" charset="0"/>
              </a:rPr>
              <a:t> </a:t>
            </a:r>
            <a:r>
              <a:rPr lang="de-DE" b="0" i="1" dirty="0" err="1" smtClean="0">
                <a:latin typeface="Arial" charset="0"/>
                <a:cs typeface="Arial" charset="0"/>
              </a:rPr>
              <a:t>sure</a:t>
            </a:r>
            <a:r>
              <a:rPr lang="de-DE" b="0" i="1" dirty="0" smtClean="0">
                <a:latin typeface="Arial" charset="0"/>
                <a:cs typeface="Arial" charset="0"/>
              </a:rPr>
              <a:t> </a:t>
            </a:r>
            <a:r>
              <a:rPr lang="de-DE" b="0" i="1" dirty="0" err="1" smtClean="0">
                <a:latin typeface="Arial" charset="0"/>
                <a:cs typeface="Arial" charset="0"/>
              </a:rPr>
              <a:t>that</a:t>
            </a:r>
            <a:r>
              <a:rPr lang="de-DE" b="0" i="1" dirty="0" smtClean="0">
                <a:latin typeface="Arial" charset="0"/>
                <a:cs typeface="Arial" charset="0"/>
              </a:rPr>
              <a:t>  all </a:t>
            </a:r>
            <a:r>
              <a:rPr lang="de-DE" b="0" i="1" dirty="0" err="1" smtClean="0">
                <a:latin typeface="Arial" charset="0"/>
                <a:cs typeface="Arial" charset="0"/>
              </a:rPr>
              <a:t>participants</a:t>
            </a:r>
            <a:r>
              <a:rPr lang="de-DE" b="0" i="1" dirty="0" smtClean="0">
                <a:latin typeface="Arial" charset="0"/>
                <a:cs typeface="Arial" charset="0"/>
              </a:rPr>
              <a:t> </a:t>
            </a:r>
            <a:r>
              <a:rPr lang="de-DE" b="0" i="1" dirty="0" err="1" smtClean="0">
                <a:latin typeface="Arial" charset="0"/>
                <a:cs typeface="Arial" charset="0"/>
              </a:rPr>
              <a:t>have</a:t>
            </a:r>
            <a:r>
              <a:rPr lang="de-DE" b="0" i="1" dirty="0" smtClean="0">
                <a:latin typeface="Arial" charset="0"/>
                <a:cs typeface="Arial" charset="0"/>
              </a:rPr>
              <a:t> </a:t>
            </a:r>
            <a:r>
              <a:rPr lang="de-DE" b="0" i="1" dirty="0" err="1" smtClean="0">
                <a:latin typeface="Arial" charset="0"/>
                <a:cs typeface="Arial" charset="0"/>
              </a:rPr>
              <a:t>access</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ci:grasp</a:t>
            </a:r>
            <a:r>
              <a:rPr lang="de-DE" b="0" i="1" dirty="0" smtClean="0">
                <a:latin typeface="Arial" charset="0"/>
                <a:cs typeface="Arial" charset="0"/>
              </a:rPr>
              <a:t> </a:t>
            </a:r>
            <a:r>
              <a:rPr lang="de-DE" b="0" i="1" dirty="0" err="1" smtClean="0">
                <a:latin typeface="Arial" charset="0"/>
                <a:cs typeface="Arial" charset="0"/>
              </a:rPr>
              <a:t>website</a:t>
            </a:r>
            <a:endParaRPr lang="de-DE" b="0" i="1" dirty="0" smtClean="0">
              <a:latin typeface="Arial" charset="0"/>
              <a:cs typeface="Arial" charset="0"/>
            </a:endParaRPr>
          </a:p>
          <a:p>
            <a:pPr>
              <a:buFontTx/>
              <a:buChar char="•"/>
            </a:pPr>
            <a:r>
              <a:rPr lang="de-DE" b="0" i="1" dirty="0" smtClean="0">
                <a:latin typeface="Arial" charset="0"/>
                <a:cs typeface="Arial" charset="0"/>
              </a:rPr>
              <a:t> </a:t>
            </a:r>
            <a:r>
              <a:rPr lang="de-DE" b="0" i="1" dirty="0" err="1" smtClean="0">
                <a:latin typeface="Arial" charset="0"/>
                <a:cs typeface="Arial" charset="0"/>
              </a:rPr>
              <a:t>Explain</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first</a:t>
            </a:r>
            <a:r>
              <a:rPr lang="de-DE" b="0" i="1" dirty="0" smtClean="0">
                <a:latin typeface="Arial" charset="0"/>
                <a:cs typeface="Arial" charset="0"/>
              </a:rPr>
              <a:t> </a:t>
            </a:r>
            <a:r>
              <a:rPr lang="de-DE" b="0" i="1" dirty="0" err="1" smtClean="0">
                <a:latin typeface="Arial" charset="0"/>
                <a:cs typeface="Arial" charset="0"/>
              </a:rPr>
              <a:t>task</a:t>
            </a:r>
            <a:r>
              <a:rPr lang="de-DE" b="0" i="1" dirty="0" smtClean="0">
                <a:latin typeface="Arial" charset="0"/>
                <a:cs typeface="Arial" charset="0"/>
              </a:rPr>
              <a:t> </a:t>
            </a:r>
          </a:p>
          <a:p>
            <a:pPr>
              <a:buFontTx/>
              <a:buChar char="•"/>
            </a:pPr>
            <a:r>
              <a:rPr lang="de-DE" b="0" i="1" dirty="0" smtClean="0">
                <a:latin typeface="Arial" charset="0"/>
                <a:cs typeface="Arial" charset="0"/>
              </a:rPr>
              <a:t> </a:t>
            </a:r>
            <a:r>
              <a:rPr lang="de-DE" b="0" i="1" dirty="0" err="1" smtClean="0">
                <a:latin typeface="Arial" charset="0"/>
                <a:cs typeface="Arial" charset="0"/>
              </a:rPr>
              <a:t>Let</a:t>
            </a:r>
            <a:r>
              <a:rPr lang="de-DE" b="0" i="1" dirty="0" smtClean="0">
                <a:latin typeface="Arial" charset="0"/>
                <a:cs typeface="Arial" charset="0"/>
              </a:rPr>
              <a:t> </a:t>
            </a:r>
            <a:r>
              <a:rPr lang="de-DE" b="0" i="1" dirty="0" err="1" smtClean="0">
                <a:latin typeface="Arial" charset="0"/>
                <a:cs typeface="Arial" charset="0"/>
              </a:rPr>
              <a:t>participants</a:t>
            </a:r>
            <a:r>
              <a:rPr lang="de-DE" b="0" i="1" dirty="0" smtClean="0">
                <a:latin typeface="Arial" charset="0"/>
                <a:cs typeface="Arial" charset="0"/>
              </a:rPr>
              <a:t> </a:t>
            </a:r>
            <a:r>
              <a:rPr lang="de-DE" b="0" i="1" dirty="0" err="1" smtClean="0">
                <a:latin typeface="Arial" charset="0"/>
                <a:cs typeface="Arial" charset="0"/>
              </a:rPr>
              <a:t>work</a:t>
            </a:r>
            <a:r>
              <a:rPr lang="de-DE" b="0" i="1" dirty="0" smtClean="0">
                <a:latin typeface="Arial" charset="0"/>
                <a:cs typeface="Arial" charset="0"/>
              </a:rPr>
              <a:t>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take</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time </a:t>
            </a:r>
            <a:r>
              <a:rPr lang="de-DE" b="0" i="1" dirty="0" err="1" smtClean="0">
                <a:latin typeface="Arial" charset="0"/>
                <a:cs typeface="Arial" charset="0"/>
              </a:rPr>
              <a:t>they</a:t>
            </a:r>
            <a:r>
              <a:rPr lang="de-DE" b="0" i="1" dirty="0" smtClean="0">
                <a:latin typeface="Arial" charset="0"/>
                <a:cs typeface="Arial" charset="0"/>
              </a:rPr>
              <a:t> </a:t>
            </a:r>
            <a:r>
              <a:rPr lang="de-DE" b="0" i="1" dirty="0" err="1" smtClean="0">
                <a:latin typeface="Arial" charset="0"/>
                <a:cs typeface="Arial" charset="0"/>
              </a:rPr>
              <a:t>need</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complete</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tasks</a:t>
            </a:r>
            <a:endParaRPr lang="de-DE" b="0" i="1" dirty="0" smtClean="0">
              <a:latin typeface="Arial" charset="0"/>
              <a:cs typeface="Arial" charset="0"/>
            </a:endParaRPr>
          </a:p>
          <a:p>
            <a:pPr>
              <a:buFontTx/>
              <a:buChar char="•"/>
            </a:pPr>
            <a:r>
              <a:rPr lang="de-DE" b="0" i="1" dirty="0" smtClean="0">
                <a:latin typeface="Arial" charset="0"/>
                <a:cs typeface="Arial" charset="0"/>
              </a:rPr>
              <a:t> </a:t>
            </a:r>
            <a:r>
              <a:rPr lang="de-DE" b="0" i="1" dirty="0" err="1" smtClean="0">
                <a:latin typeface="Arial" charset="0"/>
                <a:cs typeface="Arial" charset="0"/>
              </a:rPr>
              <a:t>Discuss</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results</a:t>
            </a:r>
            <a:endParaRPr lang="de-DE" b="0" i="1" dirty="0" smtClean="0">
              <a:latin typeface="Arial" charset="0"/>
              <a:cs typeface="Arial" charset="0"/>
            </a:endParaRPr>
          </a:p>
          <a:p>
            <a:pPr>
              <a:buFontTx/>
              <a:buChar char="•"/>
            </a:pPr>
            <a:r>
              <a:rPr lang="de-DE" b="0" i="1" dirty="0" smtClean="0">
                <a:latin typeface="Arial" charset="0"/>
                <a:cs typeface="Arial" charset="0"/>
              </a:rPr>
              <a:t> </a:t>
            </a:r>
            <a:r>
              <a:rPr lang="de-DE" b="0" i="1" dirty="0" err="1" smtClean="0">
                <a:latin typeface="Arial" charset="0"/>
                <a:cs typeface="Arial" charset="0"/>
              </a:rPr>
              <a:t>Then</a:t>
            </a:r>
            <a:r>
              <a:rPr lang="de-DE" b="0" i="1" dirty="0" smtClean="0">
                <a:latin typeface="Arial" charset="0"/>
                <a:cs typeface="Arial" charset="0"/>
              </a:rPr>
              <a:t> </a:t>
            </a:r>
            <a:r>
              <a:rPr lang="de-DE" b="0" i="1" dirty="0" err="1" smtClean="0">
                <a:latin typeface="Arial" charset="0"/>
                <a:cs typeface="Arial" charset="0"/>
              </a:rPr>
              <a:t>explain</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second</a:t>
            </a:r>
            <a:r>
              <a:rPr lang="de-DE" b="0" i="1" dirty="0" smtClean="0">
                <a:latin typeface="Arial" charset="0"/>
                <a:cs typeface="Arial" charset="0"/>
              </a:rPr>
              <a:t> </a:t>
            </a:r>
            <a:r>
              <a:rPr lang="de-DE" b="0" i="1" dirty="0" err="1" smtClean="0">
                <a:latin typeface="Arial" charset="0"/>
                <a:cs typeface="Arial" charset="0"/>
              </a:rPr>
              <a:t>task</a:t>
            </a:r>
            <a:r>
              <a:rPr lang="de-DE" b="0" i="1" dirty="0" smtClean="0">
                <a:latin typeface="Arial" charset="0"/>
                <a:cs typeface="Arial" charset="0"/>
              </a:rPr>
              <a:t> </a:t>
            </a:r>
          </a:p>
          <a:p>
            <a:pPr>
              <a:buFontTx/>
              <a:buChar char="•"/>
            </a:pPr>
            <a:r>
              <a:rPr lang="de-DE" b="0" i="1" dirty="0" smtClean="0">
                <a:latin typeface="Arial" charset="0"/>
                <a:cs typeface="Arial" charset="0"/>
              </a:rPr>
              <a:t> </a:t>
            </a:r>
            <a:r>
              <a:rPr lang="de-DE" b="0" i="1" dirty="0" err="1" smtClean="0">
                <a:latin typeface="Arial" charset="0"/>
                <a:cs typeface="Arial" charset="0"/>
              </a:rPr>
              <a:t>Let</a:t>
            </a:r>
            <a:r>
              <a:rPr lang="de-DE" b="0" i="1" dirty="0" smtClean="0">
                <a:latin typeface="Arial" charset="0"/>
                <a:cs typeface="Arial" charset="0"/>
              </a:rPr>
              <a:t> </a:t>
            </a:r>
            <a:r>
              <a:rPr lang="de-DE" b="0" i="1" dirty="0" err="1" smtClean="0">
                <a:latin typeface="Arial" charset="0"/>
                <a:cs typeface="Arial" charset="0"/>
              </a:rPr>
              <a:t>participants</a:t>
            </a:r>
            <a:r>
              <a:rPr lang="de-DE" b="0" i="1" dirty="0" smtClean="0">
                <a:latin typeface="Arial" charset="0"/>
                <a:cs typeface="Arial" charset="0"/>
              </a:rPr>
              <a:t> </a:t>
            </a:r>
            <a:r>
              <a:rPr lang="de-DE" b="0" i="1" dirty="0" err="1" smtClean="0">
                <a:latin typeface="Arial" charset="0"/>
                <a:cs typeface="Arial" charset="0"/>
              </a:rPr>
              <a:t>work</a:t>
            </a:r>
            <a:r>
              <a:rPr lang="de-DE" b="0" i="1" dirty="0" smtClean="0">
                <a:latin typeface="Arial" charset="0"/>
                <a:cs typeface="Arial" charset="0"/>
              </a:rPr>
              <a:t>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take</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time </a:t>
            </a:r>
            <a:r>
              <a:rPr lang="de-DE" b="0" i="1" dirty="0" err="1" smtClean="0">
                <a:latin typeface="Arial" charset="0"/>
                <a:cs typeface="Arial" charset="0"/>
              </a:rPr>
              <a:t>they</a:t>
            </a:r>
            <a:r>
              <a:rPr lang="de-DE" b="0" i="1" dirty="0" smtClean="0">
                <a:latin typeface="Arial" charset="0"/>
                <a:cs typeface="Arial" charset="0"/>
              </a:rPr>
              <a:t> </a:t>
            </a:r>
            <a:r>
              <a:rPr lang="de-DE" b="0" i="1" dirty="0" err="1" smtClean="0">
                <a:latin typeface="Arial" charset="0"/>
                <a:cs typeface="Arial" charset="0"/>
              </a:rPr>
              <a:t>need</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complete</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tasks</a:t>
            </a:r>
            <a:endParaRPr lang="de-DE" b="0" i="1" dirty="0" smtClean="0">
              <a:latin typeface="Arial" charset="0"/>
              <a:cs typeface="Arial" charset="0"/>
            </a:endParaRPr>
          </a:p>
          <a:p>
            <a:pPr>
              <a:buFontTx/>
              <a:buChar char="•"/>
            </a:pPr>
            <a:r>
              <a:rPr lang="de-DE" b="0" i="1" dirty="0" smtClean="0">
                <a:latin typeface="Arial" charset="0"/>
                <a:cs typeface="Arial" charset="0"/>
              </a:rPr>
              <a:t> </a:t>
            </a:r>
            <a:r>
              <a:rPr lang="de-DE" b="0" i="1" dirty="0" err="1" smtClean="0">
                <a:latin typeface="Arial" charset="0"/>
                <a:cs typeface="Arial" charset="0"/>
              </a:rPr>
              <a:t>Discuss</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results</a:t>
            </a:r>
            <a:endParaRPr lang="de-DE" b="0" i="1" dirty="0" smtClean="0">
              <a:latin typeface="Arial" charset="0"/>
              <a:cs typeface="Arial" charset="0"/>
            </a:endParaRPr>
          </a:p>
          <a:p>
            <a:pPr>
              <a:buFontTx/>
              <a:buChar char="•"/>
            </a:pPr>
            <a:r>
              <a:rPr lang="de-DE" b="0" i="1" dirty="0" err="1" smtClean="0">
                <a:latin typeface="Arial" charset="0"/>
                <a:cs typeface="Arial" charset="0"/>
              </a:rPr>
              <a:t>Then</a:t>
            </a:r>
            <a:r>
              <a:rPr lang="de-DE" b="0" i="1" dirty="0" smtClean="0">
                <a:latin typeface="Arial" charset="0"/>
                <a:cs typeface="Arial" charset="0"/>
              </a:rPr>
              <a:t> </a:t>
            </a:r>
            <a:r>
              <a:rPr lang="de-DE" b="0" i="1" dirty="0" err="1" smtClean="0">
                <a:latin typeface="Arial" charset="0"/>
                <a:cs typeface="Arial" charset="0"/>
              </a:rPr>
              <a:t>explain</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third</a:t>
            </a:r>
            <a:r>
              <a:rPr lang="de-DE" b="0" i="1" dirty="0" smtClean="0">
                <a:latin typeface="Arial" charset="0"/>
                <a:cs typeface="Arial" charset="0"/>
              </a:rPr>
              <a:t> </a:t>
            </a:r>
            <a:r>
              <a:rPr lang="de-DE" b="0" i="1" dirty="0" err="1" smtClean="0">
                <a:latin typeface="Arial" charset="0"/>
                <a:cs typeface="Arial" charset="0"/>
              </a:rPr>
              <a:t>task</a:t>
            </a:r>
            <a:endParaRPr lang="de-DE" b="0" i="1" dirty="0" smtClean="0">
              <a:latin typeface="Arial" charset="0"/>
              <a:cs typeface="Arial" charset="0"/>
            </a:endParaRPr>
          </a:p>
          <a:p>
            <a:pPr>
              <a:buFontTx/>
              <a:buChar char="•"/>
            </a:pPr>
            <a:r>
              <a:rPr lang="de-DE" b="0" i="1" dirty="0" smtClean="0">
                <a:latin typeface="Arial" charset="0"/>
                <a:cs typeface="Arial" charset="0"/>
              </a:rPr>
              <a:t> </a:t>
            </a:r>
            <a:r>
              <a:rPr lang="de-DE" b="0" i="1" dirty="0" err="1" smtClean="0">
                <a:latin typeface="Arial" charset="0"/>
                <a:cs typeface="Arial" charset="0"/>
              </a:rPr>
              <a:t>Let</a:t>
            </a:r>
            <a:r>
              <a:rPr lang="de-DE" b="0" i="1" dirty="0" smtClean="0">
                <a:latin typeface="Arial" charset="0"/>
                <a:cs typeface="Arial" charset="0"/>
              </a:rPr>
              <a:t> </a:t>
            </a:r>
            <a:r>
              <a:rPr lang="de-DE" b="0" i="1" dirty="0" err="1" smtClean="0">
                <a:latin typeface="Arial" charset="0"/>
                <a:cs typeface="Arial" charset="0"/>
              </a:rPr>
              <a:t>participants</a:t>
            </a:r>
            <a:r>
              <a:rPr lang="de-DE" b="0" i="1" dirty="0" smtClean="0">
                <a:latin typeface="Arial" charset="0"/>
                <a:cs typeface="Arial" charset="0"/>
              </a:rPr>
              <a:t> </a:t>
            </a:r>
            <a:r>
              <a:rPr lang="de-DE" b="0" i="1" dirty="0" err="1" smtClean="0">
                <a:latin typeface="Arial" charset="0"/>
                <a:cs typeface="Arial" charset="0"/>
              </a:rPr>
              <a:t>work</a:t>
            </a:r>
            <a:r>
              <a:rPr lang="de-DE" b="0" i="1" dirty="0" smtClean="0">
                <a:latin typeface="Arial" charset="0"/>
                <a:cs typeface="Arial" charset="0"/>
              </a:rPr>
              <a:t>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take</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time </a:t>
            </a:r>
            <a:r>
              <a:rPr lang="de-DE" b="0" i="1" dirty="0" err="1" smtClean="0">
                <a:latin typeface="Arial" charset="0"/>
                <a:cs typeface="Arial" charset="0"/>
              </a:rPr>
              <a:t>they</a:t>
            </a:r>
            <a:r>
              <a:rPr lang="de-DE" b="0" i="1" dirty="0" smtClean="0">
                <a:latin typeface="Arial" charset="0"/>
                <a:cs typeface="Arial" charset="0"/>
              </a:rPr>
              <a:t> </a:t>
            </a:r>
            <a:r>
              <a:rPr lang="de-DE" b="0" i="1" dirty="0" err="1" smtClean="0">
                <a:latin typeface="Arial" charset="0"/>
                <a:cs typeface="Arial" charset="0"/>
              </a:rPr>
              <a:t>need</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complete</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tasks</a:t>
            </a:r>
            <a:endParaRPr lang="de-DE" b="0" i="1" dirty="0" smtClean="0">
              <a:latin typeface="Arial" charset="0"/>
              <a:cs typeface="Arial" charset="0"/>
            </a:endParaRPr>
          </a:p>
          <a:p>
            <a:pPr>
              <a:buFontTx/>
              <a:buChar char="•"/>
            </a:pPr>
            <a:r>
              <a:rPr lang="de-DE" b="0" i="1" dirty="0" smtClean="0">
                <a:latin typeface="Arial" charset="0"/>
                <a:cs typeface="Arial" charset="0"/>
              </a:rPr>
              <a:t> </a:t>
            </a:r>
            <a:r>
              <a:rPr lang="de-DE" b="0" i="1" dirty="0" err="1" smtClean="0">
                <a:latin typeface="Arial" charset="0"/>
                <a:cs typeface="Arial" charset="0"/>
              </a:rPr>
              <a:t>Discuss</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results</a:t>
            </a:r>
            <a:endParaRPr lang="de-DE" b="0" i="1" dirty="0" smtClean="0">
              <a:latin typeface="Arial" charset="0"/>
              <a:cs typeface="Arial" charset="0"/>
            </a:endParaRPr>
          </a:p>
          <a:p>
            <a:pPr>
              <a:buFontTx/>
              <a:buChar char="•"/>
            </a:pPr>
            <a:endParaRPr lang="de-DE" b="0" i="1" dirty="0" smtClean="0">
              <a:latin typeface="Arial" charset="0"/>
              <a:cs typeface="Arial" charset="0"/>
            </a:endParaRPr>
          </a:p>
          <a:p>
            <a:endParaRPr lang="de-DE" b="0" i="1" dirty="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3"/>
          <p:cNvSpPr>
            <a:spLocks noGrp="1" noRot="1" noChangeAspect="1" noTextEdit="1"/>
          </p:cNvSpPr>
          <p:nvPr>
            <p:ph type="sldImg"/>
          </p:nvPr>
        </p:nvSpPr>
        <p:spPr>
          <a:xfrm>
            <a:off x="455613" y="312738"/>
            <a:ext cx="5716587" cy="4287837"/>
          </a:xfrm>
          <a:ln/>
        </p:spPr>
      </p:sp>
      <p:sp>
        <p:nvSpPr>
          <p:cNvPr id="30723" name="Notizenplatzhalter 4"/>
          <p:cNvSpPr>
            <a:spLocks noGrp="1"/>
          </p:cNvSpPr>
          <p:nvPr>
            <p:ph type="body" idx="1"/>
          </p:nvPr>
        </p:nvSpPr>
        <p:spPr>
          <a:noFill/>
          <a:ln/>
        </p:spPr>
        <p:txBody>
          <a:bodyPr/>
          <a:lstStyle/>
          <a:p>
            <a:pPr>
              <a:buFontTx/>
              <a:buChar char="•"/>
            </a:pPr>
            <a:endParaRPr lang="en-GB" b="0"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3"/>
          <p:cNvSpPr>
            <a:spLocks noGrp="1" noRot="1" noChangeAspect="1" noTextEdit="1"/>
          </p:cNvSpPr>
          <p:nvPr>
            <p:ph type="sldImg"/>
          </p:nvPr>
        </p:nvSpPr>
        <p:spPr>
          <a:xfrm>
            <a:off x="455613" y="312738"/>
            <a:ext cx="5716587" cy="4287837"/>
          </a:xfrm>
          <a:ln/>
        </p:spPr>
      </p:sp>
      <p:sp>
        <p:nvSpPr>
          <p:cNvPr id="31747" name="Notizenplatzhalter 4"/>
          <p:cNvSpPr>
            <a:spLocks noGrp="1"/>
          </p:cNvSpPr>
          <p:nvPr>
            <p:ph type="body" idx="1"/>
          </p:nvPr>
        </p:nvSpPr>
        <p:spPr>
          <a:noFill/>
          <a:ln/>
        </p:spPr>
        <p:txBody>
          <a:bodyPr/>
          <a:lstStyle/>
          <a:p>
            <a:pPr>
              <a:buFontTx/>
              <a:buChar char="•"/>
            </a:pPr>
            <a:endParaRPr lang="en-GB" b="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3"/>
          <p:cNvSpPr>
            <a:spLocks noGrp="1" noRot="1" noChangeAspect="1" noTextEdit="1"/>
          </p:cNvSpPr>
          <p:nvPr>
            <p:ph type="sldImg"/>
          </p:nvPr>
        </p:nvSpPr>
        <p:spPr>
          <a:xfrm>
            <a:off x="455613" y="312738"/>
            <a:ext cx="5716587" cy="4287837"/>
          </a:xfrm>
          <a:ln/>
        </p:spPr>
      </p:sp>
      <p:sp>
        <p:nvSpPr>
          <p:cNvPr id="32771" name="Notizenplatzhalter 4"/>
          <p:cNvSpPr>
            <a:spLocks noGrp="1"/>
          </p:cNvSpPr>
          <p:nvPr>
            <p:ph type="body" idx="1"/>
          </p:nvPr>
        </p:nvSpPr>
        <p:spPr>
          <a:noFill/>
          <a:ln/>
        </p:spPr>
        <p:txBody>
          <a:bodyPr/>
          <a:lstStyle/>
          <a:p>
            <a:r>
              <a:rPr lang="en-GB" b="0" i="1" u="sng" dirty="0" smtClean="0">
                <a:latin typeface="Arial" charset="0"/>
                <a:cs typeface="Arial" charset="0"/>
              </a:rPr>
              <a:t>Hint</a:t>
            </a:r>
          </a:p>
          <a:p>
            <a:pPr>
              <a:buFontTx/>
              <a:buChar char="•"/>
            </a:pPr>
            <a:r>
              <a:rPr lang="en-GB" b="0" i="1" dirty="0" smtClean="0">
                <a:latin typeface="Arial" charset="0"/>
                <a:cs typeface="Arial" charset="0"/>
              </a:rPr>
              <a:t> Do this last part without showing the slide</a:t>
            </a:r>
          </a:p>
          <a:p>
            <a:pPr>
              <a:buFontTx/>
              <a:buChar char="•"/>
            </a:pPr>
            <a:r>
              <a:rPr lang="en-GB" b="0" i="1" dirty="0" smtClean="0">
                <a:latin typeface="Arial" charset="0"/>
                <a:cs typeface="Arial" charset="0"/>
              </a:rPr>
              <a:t> Begin with a small recap on all the things discussed in the module (e.g. overview slide)</a:t>
            </a:r>
          </a:p>
          <a:p>
            <a:pPr>
              <a:buFontTx/>
              <a:buChar char="•"/>
            </a:pPr>
            <a:r>
              <a:rPr lang="en-GB" b="0" i="1" dirty="0" smtClean="0">
                <a:latin typeface="Arial" charset="0"/>
                <a:cs typeface="Arial" charset="0"/>
              </a:rPr>
              <a:t> Discuss in plenary (e.g. first round by 'talking stick'  on the questions on the slide then dig deeper to work out the main messages below)</a:t>
            </a:r>
          </a:p>
          <a:p>
            <a:pPr>
              <a:buFontTx/>
              <a:buChar char="•"/>
            </a:pPr>
            <a:r>
              <a:rPr lang="en-GB" b="0" i="1" dirty="0" smtClean="0">
                <a:latin typeface="Arial" charset="0"/>
                <a:cs typeface="Arial" charset="0"/>
              </a:rPr>
              <a:t>Make sure to portray this discussion visually</a:t>
            </a:r>
          </a:p>
          <a:p>
            <a:endParaRPr lang="en-GB" b="0" i="1" dirty="0" smtClean="0">
              <a:latin typeface="Arial" charset="0"/>
              <a:cs typeface="Arial" charset="0"/>
            </a:endParaRPr>
          </a:p>
          <a:p>
            <a:pPr>
              <a:buFontTx/>
              <a:buChar char="•"/>
            </a:pPr>
            <a:r>
              <a:rPr lang="en-GB" b="0" i="1" dirty="0" smtClean="0">
                <a:latin typeface="Arial" charset="0"/>
                <a:cs typeface="Arial" charset="0"/>
              </a:rPr>
              <a:t> The main messages that should come across in this module are </a:t>
            </a:r>
          </a:p>
          <a:p>
            <a:pPr lvl="2">
              <a:buFont typeface="Arial" charset="0"/>
              <a:buChar char="•"/>
            </a:pPr>
            <a:r>
              <a:rPr lang="en-US" i="1" dirty="0" smtClean="0">
                <a:latin typeface="Arial" charset="0"/>
              </a:rPr>
              <a:t>Make sure that participants understand the value of an impact chain : the logical connection of causes and effects. An impact chain is an expert tool, i.e. it is not cast in stone but has to be adapted according to the circumstances of the assessment (exposure unit).</a:t>
            </a:r>
          </a:p>
          <a:p>
            <a:pPr lvl="2">
              <a:buFont typeface="Arial" charset="0"/>
              <a:buChar char="•"/>
            </a:pPr>
            <a:r>
              <a:rPr lang="en-US" i="1" dirty="0" smtClean="0">
                <a:latin typeface="Arial" charset="0"/>
              </a:rPr>
              <a:t>T</a:t>
            </a:r>
            <a:r>
              <a:rPr lang="en-GB" i="1" dirty="0" smtClean="0">
                <a:latin typeface="Arial" charset="0"/>
              </a:rPr>
              <a:t>here are different sources of information for different questions concerning climate change</a:t>
            </a:r>
          </a:p>
          <a:p>
            <a:pPr lvl="2">
              <a:buFont typeface="Arial" charset="0"/>
              <a:buChar char="•"/>
            </a:pPr>
            <a:r>
              <a:rPr lang="en-GB" i="1" dirty="0" smtClean="0">
                <a:latin typeface="Arial" charset="0"/>
              </a:rPr>
              <a:t>Knowing precisely what you want to find out makes your research much more efficient and effective</a:t>
            </a:r>
          </a:p>
          <a:p>
            <a:pPr lvl="2">
              <a:buFont typeface="Arial" charset="0"/>
              <a:buChar char="•"/>
            </a:pPr>
            <a:r>
              <a:rPr lang="en-GB" i="1" dirty="0" smtClean="0">
                <a:latin typeface="Arial" charset="0"/>
              </a:rPr>
              <a:t>Some climate information is readily available, even for non-scientists, some information requires additional expertise</a:t>
            </a:r>
          </a:p>
          <a:p>
            <a:pPr lvl="2">
              <a:buFont typeface="Arial" charset="0"/>
              <a:buChar char="•"/>
            </a:pPr>
            <a:r>
              <a:rPr lang="en-GB" i="1" dirty="0" smtClean="0">
                <a:latin typeface="Arial" charset="0"/>
              </a:rPr>
              <a:t>Some take home messages for dealing with climate information (to be complemented)</a:t>
            </a:r>
          </a:p>
          <a:p>
            <a:pPr lvl="3"/>
            <a:r>
              <a:rPr lang="en-GB" i="1" dirty="0" smtClean="0">
                <a:latin typeface="Arial" charset="0"/>
              </a:rPr>
              <a:t>Build on existing assessments and studies before doing lots of new research</a:t>
            </a:r>
          </a:p>
          <a:p>
            <a:pPr lvl="3"/>
            <a:r>
              <a:rPr lang="en-GB" i="1" dirty="0" smtClean="0">
                <a:latin typeface="Arial" charset="0"/>
              </a:rPr>
              <a:t>Cross-check and/or complement by drawing upon different sources, e.g. including weather station observations, first-hand experiences of local people and projections</a:t>
            </a:r>
            <a:endParaRPr lang="de-DE" i="1" dirty="0" smtClean="0">
              <a:latin typeface="Arial" charset="0"/>
            </a:endParaRPr>
          </a:p>
          <a:p>
            <a:pPr lvl="3"/>
            <a:r>
              <a:rPr lang="en-GB" i="1" dirty="0" smtClean="0">
                <a:latin typeface="Arial" charset="0"/>
              </a:rPr>
              <a:t>Use online data portals for a first, easy and un-expensive overview – then later see for which detail questions you need expert support</a:t>
            </a:r>
            <a:endParaRPr lang="de-DE" i="1" dirty="0" smtClean="0">
              <a:latin typeface="Arial" charset="0"/>
            </a:endParaRPr>
          </a:p>
          <a:p>
            <a:pPr lvl="3"/>
            <a:r>
              <a:rPr lang="en-GB" i="1" dirty="0" smtClean="0">
                <a:latin typeface="Arial" charset="0"/>
              </a:rPr>
              <a:t>Use historical analogues to interpret the significance of potential future climate change, e.g. historical thresholds (e.g. for drought or flood damage) can give an idea about the severity of future climate conditions without detailed impact </a:t>
            </a:r>
            <a:r>
              <a:rPr lang="en-GB" i="1" dirty="0" err="1" smtClean="0">
                <a:latin typeface="Arial" charset="0"/>
              </a:rPr>
              <a:t>modeling</a:t>
            </a:r>
            <a:r>
              <a:rPr lang="en-GB" i="1" smtClean="0">
                <a:latin typeface="Arial" charset="0"/>
              </a:rPr>
              <a:t>.</a:t>
            </a:r>
          </a:p>
          <a:p>
            <a:pPr lvl="1">
              <a:buFont typeface="Arial" charset="0"/>
              <a:buChar char="•"/>
            </a:pPr>
            <a:endParaRPr lang="en-GB" i="1"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3"/>
          <p:cNvSpPr>
            <a:spLocks noGrp="1" noRot="1" noChangeAspect="1" noTextEdit="1"/>
          </p:cNvSpPr>
          <p:nvPr>
            <p:ph type="sldImg"/>
          </p:nvPr>
        </p:nvSpPr>
        <p:spPr>
          <a:xfrm>
            <a:off x="455613" y="311150"/>
            <a:ext cx="5716587" cy="4289425"/>
          </a:xfrm>
          <a:ln/>
        </p:spPr>
      </p:sp>
      <p:sp>
        <p:nvSpPr>
          <p:cNvPr id="21507" name="Notizenplatzhalter 4"/>
          <p:cNvSpPr>
            <a:spLocks noGrp="1"/>
          </p:cNvSpPr>
          <p:nvPr>
            <p:ph type="body" idx="1"/>
          </p:nvPr>
        </p:nvSpPr>
        <p:spPr>
          <a:noFill/>
          <a:ln/>
        </p:spPr>
        <p:txBody>
          <a:bodyPr/>
          <a:lstStyle/>
          <a:p>
            <a:endParaRPr lang="en-GB" b="0" i="1" smtClean="0">
              <a:solidFill>
                <a:srgbClr val="000000"/>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3"/>
          <p:cNvSpPr>
            <a:spLocks noGrp="1" noRot="1" noChangeAspect="1" noTextEdit="1"/>
          </p:cNvSpPr>
          <p:nvPr>
            <p:ph type="sldImg"/>
          </p:nvPr>
        </p:nvSpPr>
        <p:spPr>
          <a:xfrm>
            <a:off x="455613" y="312738"/>
            <a:ext cx="5716587" cy="4287837"/>
          </a:xfrm>
          <a:ln/>
        </p:spPr>
      </p:sp>
      <p:sp>
        <p:nvSpPr>
          <p:cNvPr id="22531" name="Notizenplatzhalter 4"/>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3"/>
          <p:cNvSpPr>
            <a:spLocks noGrp="1" noRot="1" noChangeAspect="1" noTextEdit="1"/>
          </p:cNvSpPr>
          <p:nvPr>
            <p:ph type="sldImg"/>
          </p:nvPr>
        </p:nvSpPr>
        <p:spPr>
          <a:xfrm>
            <a:off x="455613" y="312738"/>
            <a:ext cx="5716587" cy="4287837"/>
          </a:xfrm>
          <a:ln/>
        </p:spPr>
      </p:sp>
      <p:sp>
        <p:nvSpPr>
          <p:cNvPr id="23555" name="Notizenplatzhalter 4"/>
          <p:cNvSpPr>
            <a:spLocks noGrp="1"/>
          </p:cNvSpPr>
          <p:nvPr>
            <p:ph type="body" idx="1"/>
          </p:nvPr>
        </p:nvSpPr>
        <p:spPr>
          <a:noFill/>
          <a:ln/>
        </p:spPr>
        <p:txBody>
          <a:bodyPr/>
          <a:lstStyle/>
          <a:p>
            <a:r>
              <a:rPr lang="en-GB" b="0" u="sng" dirty="0" smtClean="0">
                <a:latin typeface="Arial" charset="0"/>
                <a:cs typeface="Arial" charset="0"/>
              </a:rPr>
              <a:t>Main message</a:t>
            </a:r>
          </a:p>
          <a:p>
            <a:pPr>
              <a:buFontTx/>
              <a:buChar char="•"/>
            </a:pPr>
            <a:r>
              <a:rPr lang="en-GB" b="0" dirty="0" smtClean="0">
                <a:latin typeface="Arial" charset="0"/>
                <a:cs typeface="Arial" charset="0"/>
              </a:rPr>
              <a:t> Different information needed for different questions</a:t>
            </a:r>
          </a:p>
          <a:p>
            <a:pPr>
              <a:buFontTx/>
              <a:buChar char="•"/>
            </a:pPr>
            <a:r>
              <a:rPr lang="en-GB" b="0" dirty="0" smtClean="0">
                <a:latin typeface="Arial" charset="0"/>
                <a:cs typeface="Arial" charset="0"/>
              </a:rPr>
              <a:t> Do information research systematically</a:t>
            </a:r>
          </a:p>
          <a:p>
            <a:pPr>
              <a:buFontTx/>
              <a:buChar char="•"/>
            </a:pPr>
            <a:endParaRPr lang="en-GB" b="0" dirty="0" smtClean="0">
              <a:latin typeface="Arial" charset="0"/>
              <a:cs typeface="Arial" charset="0"/>
            </a:endParaRPr>
          </a:p>
          <a:p>
            <a:r>
              <a:rPr lang="en-GB" b="0" u="sng" dirty="0" smtClean="0">
                <a:latin typeface="Arial" charset="0"/>
                <a:cs typeface="Arial" charset="0"/>
              </a:rPr>
              <a:t>Explain</a:t>
            </a:r>
          </a:p>
          <a:p>
            <a:pPr>
              <a:buFontTx/>
              <a:buChar char="•"/>
            </a:pPr>
            <a:r>
              <a:rPr lang="en-GB" b="0" dirty="0" smtClean="0">
                <a:latin typeface="Arial" charset="0"/>
                <a:cs typeface="Arial" charset="0"/>
              </a:rPr>
              <a:t> Three different questions</a:t>
            </a:r>
          </a:p>
          <a:p>
            <a:pPr>
              <a:buFontTx/>
              <a:buChar char="•"/>
            </a:pPr>
            <a:r>
              <a:rPr lang="en-GB" b="0" dirty="0" smtClean="0">
                <a:latin typeface="Arial" charset="0"/>
                <a:cs typeface="Arial" charset="0"/>
              </a:rPr>
              <a:t> At which stage of the policy cycle (grey) programme cycle (ice blue) are they relevant?</a:t>
            </a:r>
            <a:br>
              <a:rPr lang="en-GB" b="0" dirty="0" smtClean="0">
                <a:latin typeface="Arial" charset="0"/>
                <a:cs typeface="Arial" charset="0"/>
              </a:rPr>
            </a:br>
            <a:r>
              <a:rPr lang="en-GB" b="0" dirty="0" smtClean="0">
                <a:latin typeface="Arial" charset="0"/>
                <a:cs typeface="Arial" charset="0"/>
              </a:rPr>
              <a:t>	</a:t>
            </a:r>
            <a:r>
              <a:rPr lang="en-GB" b="0" i="1" dirty="0" smtClean="0">
                <a:latin typeface="Arial" charset="0"/>
                <a:cs typeface="Arial" charset="0"/>
              </a:rPr>
              <a:t>(Add.info: stages refer to from OECD policy guidance 'Mainstreaming CCA into development cooperation' ) </a:t>
            </a:r>
          </a:p>
          <a:p>
            <a:pPr>
              <a:buFontTx/>
              <a:buChar char="•"/>
            </a:pPr>
            <a:r>
              <a:rPr lang="en-GB" b="0" dirty="0" smtClean="0">
                <a:latin typeface="Arial" charset="0"/>
                <a:cs typeface="Arial" charset="0"/>
              </a:rPr>
              <a:t> Which information do you need for the three different questions</a:t>
            </a:r>
            <a:br>
              <a:rPr lang="en-GB" b="0" dirty="0" smtClean="0">
                <a:latin typeface="Arial" charset="0"/>
                <a:cs typeface="Arial" charset="0"/>
              </a:rPr>
            </a:br>
            <a:r>
              <a:rPr lang="en-GB" b="0" dirty="0" smtClean="0">
                <a:latin typeface="Arial" charset="0"/>
                <a:cs typeface="Arial" charset="0"/>
              </a:rPr>
              <a:t>	</a:t>
            </a:r>
            <a:r>
              <a:rPr lang="en-GB" b="0" i="1" dirty="0" smtClean="0">
                <a:latin typeface="Arial" charset="0"/>
                <a:cs typeface="Arial" charset="0"/>
              </a:rPr>
              <a:t>(Add.info: information tools refer to http://www.climateplanning.org/userguide  and http://www.iisd.org/pdf/2011/5kg706918zvl.pdf )</a:t>
            </a:r>
          </a:p>
          <a:p>
            <a:pPr lvl="2"/>
            <a:r>
              <a:rPr lang="en-GB" dirty="0" smtClean="0">
                <a:latin typeface="Arial" charset="0"/>
              </a:rPr>
              <a:t>Data and information exist mainly at higher levels, some information is given in already analysed from (UNDP country profiles), some data is provided 'raw' for your own analysis (PRECIS), and in between </a:t>
            </a:r>
            <a:r>
              <a:rPr lang="en-GB" dirty="0" err="1" smtClean="0">
                <a:latin typeface="Arial" charset="0"/>
              </a:rPr>
              <a:t>ci:grasp</a:t>
            </a:r>
            <a:r>
              <a:rPr lang="en-GB" dirty="0" smtClean="0">
                <a:latin typeface="Arial" charset="0"/>
              </a:rPr>
              <a:t> maps</a:t>
            </a:r>
          </a:p>
          <a:p>
            <a:pPr lvl="2"/>
            <a:r>
              <a:rPr lang="en-GB" dirty="0" smtClean="0">
                <a:latin typeface="Arial" charset="0"/>
              </a:rPr>
              <a:t>Process guidance includes several steps of assessment and planning, including the identification of challenges as well as the development of strategic options, there are lots of slightly different tools</a:t>
            </a:r>
          </a:p>
          <a:p>
            <a:pPr lvl="2"/>
            <a:r>
              <a:rPr lang="en-GB" dirty="0" smtClean="0">
                <a:latin typeface="Arial" charset="0"/>
              </a:rPr>
              <a:t>Experience and lessons learnt can be useful if you want to learn e.g. from regions that have developed adaptation measures long since (e.g. desertification control in the Sahel). However, as experiences are very specific, it takes a lot of time to draw tangible conclusions from this sort of information.</a:t>
            </a:r>
          </a:p>
          <a:p>
            <a:pPr lvl="2"/>
            <a:endParaRPr lang="en-GB" dirty="0" smtClean="0">
              <a:latin typeface="Arial" charset="0"/>
            </a:endParaRPr>
          </a:p>
          <a:p>
            <a:pPr lvl="1">
              <a:buFont typeface="Wingdings" pitchFamily="2" charset="2"/>
              <a:buNone/>
            </a:pPr>
            <a:r>
              <a:rPr lang="en-GB" i="1" u="sng" dirty="0" smtClean="0">
                <a:latin typeface="Arial" charset="0"/>
                <a:cs typeface="Arial" charset="0"/>
              </a:rPr>
              <a:t>Add info</a:t>
            </a:r>
          </a:p>
          <a:p>
            <a:pPr lvl="2"/>
            <a:r>
              <a:rPr lang="en-GB" i="1" dirty="0" smtClean="0">
                <a:latin typeface="Arial" charset="0"/>
              </a:rPr>
              <a:t>Climate compatible development is the connection of development + adaptation + mitigation, defined as 'development that minimises harm caused by climate impacts , while maximising opportunities presented by a low emissions, more resilient, future'. </a:t>
            </a:r>
          </a:p>
          <a:p>
            <a:pPr lvl="2"/>
            <a:endParaRPr lang="en-GB"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3"/>
          <p:cNvSpPr>
            <a:spLocks noGrp="1" noRot="1" noChangeAspect="1" noTextEdit="1"/>
          </p:cNvSpPr>
          <p:nvPr>
            <p:ph type="sldImg"/>
          </p:nvPr>
        </p:nvSpPr>
        <p:spPr>
          <a:xfrm>
            <a:off x="455613" y="312738"/>
            <a:ext cx="5716587" cy="4287837"/>
          </a:xfrm>
          <a:ln/>
        </p:spPr>
      </p:sp>
      <p:sp>
        <p:nvSpPr>
          <p:cNvPr id="24579" name="Notizenplatzhalter 4"/>
          <p:cNvSpPr>
            <a:spLocks noGrp="1"/>
          </p:cNvSpPr>
          <p:nvPr>
            <p:ph type="body" idx="1"/>
          </p:nvPr>
        </p:nvSpPr>
        <p:spPr>
          <a:noFill/>
          <a:ln/>
        </p:spPr>
        <p:txBody>
          <a:bodyPr/>
          <a:lstStyle/>
          <a:p>
            <a:r>
              <a:rPr lang="en-GB" dirty="0" smtClean="0">
                <a:latin typeface="Arial" charset="0"/>
                <a:cs typeface="Arial" charset="0"/>
              </a:rPr>
              <a:t>ONLY if time</a:t>
            </a:r>
          </a:p>
          <a:p>
            <a:endParaRPr lang="en-GB" b="0" u="sng" dirty="0" smtClean="0">
              <a:latin typeface="Arial" charset="0"/>
              <a:cs typeface="Arial" charset="0"/>
            </a:endParaRPr>
          </a:p>
          <a:p>
            <a:r>
              <a:rPr lang="en-GB" b="0" u="sng" dirty="0" smtClean="0">
                <a:latin typeface="Arial" charset="0"/>
                <a:cs typeface="Arial" charset="0"/>
              </a:rPr>
              <a:t>Main message</a:t>
            </a:r>
          </a:p>
          <a:p>
            <a:pPr>
              <a:buFontTx/>
              <a:buChar char="•"/>
            </a:pPr>
            <a:r>
              <a:rPr lang="en-GB" b="0" dirty="0" smtClean="0">
                <a:latin typeface="Arial" charset="0"/>
                <a:cs typeface="Arial" charset="0"/>
              </a:rPr>
              <a:t> Systematic approach is more effective and efficient</a:t>
            </a:r>
          </a:p>
          <a:p>
            <a:pPr>
              <a:buFontTx/>
              <a:buChar char="•"/>
            </a:pPr>
            <a:r>
              <a:rPr lang="en-GB" b="0" dirty="0" smtClean="0">
                <a:latin typeface="Arial" charset="0"/>
                <a:cs typeface="Arial" charset="0"/>
              </a:rPr>
              <a:t> Systematic research and reporting is a good vehicle for dealing with uncertainty and social learning</a:t>
            </a:r>
          </a:p>
          <a:p>
            <a:pPr>
              <a:buFontTx/>
              <a:buChar char="•"/>
            </a:pPr>
            <a:endParaRPr lang="en-GB" b="0" dirty="0" smtClean="0">
              <a:latin typeface="Arial" charset="0"/>
              <a:cs typeface="Arial" charset="0"/>
            </a:endParaRPr>
          </a:p>
          <a:p>
            <a:r>
              <a:rPr lang="en-GB" b="0" u="sng" dirty="0" smtClean="0">
                <a:latin typeface="Arial" charset="0"/>
                <a:cs typeface="Arial" charset="0"/>
              </a:rPr>
              <a:t>Explain</a:t>
            </a:r>
          </a:p>
          <a:p>
            <a:pPr>
              <a:buFontTx/>
              <a:buChar char="•"/>
            </a:pPr>
            <a:r>
              <a:rPr lang="en-GB" b="0" dirty="0" smtClean="0">
                <a:latin typeface="Arial" charset="0"/>
                <a:cs typeface="Arial" charset="0"/>
              </a:rPr>
              <a:t> </a:t>
            </a:r>
            <a:r>
              <a:rPr lang="en-GB" b="0" i="1" dirty="0" smtClean="0">
                <a:latin typeface="Arial" charset="0"/>
                <a:cs typeface="Arial" charset="0"/>
              </a:rPr>
              <a:t>Ask participants to give examples for research objectives</a:t>
            </a:r>
          </a:p>
          <a:p>
            <a:pPr>
              <a:buFontTx/>
              <a:buChar char="•"/>
            </a:pPr>
            <a:r>
              <a:rPr lang="en-GB" b="0" dirty="0" smtClean="0">
                <a:latin typeface="Arial" charset="0"/>
                <a:cs typeface="Arial" charset="0"/>
              </a:rPr>
              <a:t> Check sources: what can you do yourself, where do you need expert input?</a:t>
            </a:r>
          </a:p>
          <a:p>
            <a:pPr>
              <a:buFontTx/>
              <a:buChar char="•"/>
            </a:pPr>
            <a:r>
              <a:rPr lang="en-GB" b="0" dirty="0" smtClean="0">
                <a:latin typeface="Arial" charset="0"/>
                <a:cs typeface="Arial" charset="0"/>
              </a:rPr>
              <a:t> Compile findings: make your work a valuable source of information, </a:t>
            </a:r>
          </a:p>
          <a:p>
            <a:pPr lvl="2"/>
            <a:r>
              <a:rPr lang="en-GB" dirty="0" smtClean="0">
                <a:latin typeface="Arial" charset="0"/>
              </a:rPr>
              <a:t>Comprehensible: state criteria, explain how you do your analysis, </a:t>
            </a:r>
            <a:r>
              <a:rPr lang="en-US" dirty="0" smtClean="0">
                <a:latin typeface="Arial" charset="0"/>
              </a:rPr>
              <a:t>short sentences and precise headlines, </a:t>
            </a:r>
            <a:endParaRPr lang="en-GB" dirty="0" smtClean="0">
              <a:latin typeface="Arial" charset="0"/>
            </a:endParaRPr>
          </a:p>
          <a:p>
            <a:pPr lvl="2"/>
            <a:r>
              <a:rPr lang="en-GB" dirty="0" smtClean="0">
                <a:latin typeface="Arial" charset="0"/>
              </a:rPr>
              <a:t>Transparent: e.g. precise in quotations, write in clear text instead of your home-grown abbreviations, </a:t>
            </a:r>
            <a:r>
              <a:rPr lang="en-US" dirty="0" smtClean="0">
                <a:latin typeface="Arial" charset="0"/>
              </a:rPr>
              <a:t>beware of jargon and </a:t>
            </a:r>
            <a:r>
              <a:rPr lang="de-DE" dirty="0" err="1" smtClean="0">
                <a:latin typeface="Arial" charset="0"/>
              </a:rPr>
              <a:t>ambiguous</a:t>
            </a:r>
            <a:r>
              <a:rPr lang="de-DE" dirty="0" smtClean="0">
                <a:latin typeface="Arial" charset="0"/>
              </a:rPr>
              <a:t> </a:t>
            </a:r>
            <a:r>
              <a:rPr lang="de-DE" dirty="0" err="1" smtClean="0">
                <a:latin typeface="Arial" charset="0"/>
              </a:rPr>
              <a:t>statements</a:t>
            </a:r>
            <a:endParaRPr lang="en-GB" dirty="0" smtClean="0">
              <a:latin typeface="Arial" charset="0"/>
            </a:endParaRPr>
          </a:p>
          <a:p>
            <a:pPr lvl="2"/>
            <a:r>
              <a:rPr lang="en-GB" dirty="0" smtClean="0">
                <a:latin typeface="Arial" charset="0"/>
              </a:rPr>
              <a:t> Structured: </a:t>
            </a:r>
            <a:r>
              <a:rPr lang="en-US" dirty="0" smtClean="0">
                <a:latin typeface="Arial" charset="0"/>
              </a:rPr>
              <a:t>Background - analysis – recommendations; </a:t>
            </a:r>
          </a:p>
          <a:p>
            <a:pPr lvl="2"/>
            <a:r>
              <a:rPr lang="en-US" dirty="0" smtClean="0">
                <a:latin typeface="Arial" charset="0"/>
              </a:rPr>
              <a:t> KISS: keep it short and simple</a:t>
            </a:r>
            <a:endParaRPr lang="en-GB" dirty="0" smtClean="0">
              <a:latin typeface="Arial" charset="0"/>
            </a:endParaRPr>
          </a:p>
          <a:p>
            <a:pPr>
              <a:buFontTx/>
              <a:buChar char="•"/>
            </a:pPr>
            <a:endParaRPr lang="en-GB" b="0"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455613" y="312738"/>
            <a:ext cx="5716587" cy="4287837"/>
          </a:xfrm>
          <a:ln/>
        </p:spPr>
      </p:sp>
      <p:sp>
        <p:nvSpPr>
          <p:cNvPr id="25603" name="Notizenplatzhalter 2"/>
          <p:cNvSpPr>
            <a:spLocks noGrp="1"/>
          </p:cNvSpPr>
          <p:nvPr>
            <p:ph type="body" idx="1"/>
          </p:nvPr>
        </p:nvSpPr>
        <p:spPr>
          <a:noFill/>
          <a:ln/>
        </p:spPr>
        <p:txBody>
          <a:bodyPr/>
          <a:lstStyle/>
          <a:p>
            <a:r>
              <a:rPr lang="de-DE" b="0" u="sng" dirty="0" smtClean="0">
                <a:latin typeface="Arial" charset="0"/>
                <a:cs typeface="Arial" charset="0"/>
              </a:rPr>
              <a:t>Main </a:t>
            </a:r>
            <a:r>
              <a:rPr lang="de-DE" b="0" u="sng" dirty="0" err="1" smtClean="0">
                <a:latin typeface="Arial" charset="0"/>
                <a:cs typeface="Arial" charset="0"/>
              </a:rPr>
              <a:t>message</a:t>
            </a:r>
            <a:endParaRPr lang="de-DE" b="0" u="sng" dirty="0" smtClean="0">
              <a:latin typeface="Arial" charset="0"/>
              <a:cs typeface="Arial" charset="0"/>
            </a:endParaRPr>
          </a:p>
          <a:p>
            <a:pPr>
              <a:buFontTx/>
              <a:buChar char="•"/>
            </a:pPr>
            <a:r>
              <a:rPr lang="de-DE" b="0" dirty="0" smtClean="0">
                <a:latin typeface="Arial" charset="0"/>
                <a:cs typeface="Arial" charset="0"/>
              </a:rPr>
              <a:t> </a:t>
            </a:r>
            <a:r>
              <a:rPr lang="de-DE" b="0" dirty="0" err="1" smtClean="0">
                <a:latin typeface="Arial" charset="0"/>
                <a:cs typeface="Arial" charset="0"/>
              </a:rPr>
              <a:t>There</a:t>
            </a:r>
            <a:r>
              <a:rPr lang="de-DE" b="0" dirty="0" smtClean="0">
                <a:latin typeface="Arial" charset="0"/>
                <a:cs typeface="Arial" charset="0"/>
              </a:rPr>
              <a:t> </a:t>
            </a:r>
            <a:r>
              <a:rPr lang="de-DE" b="0" dirty="0" err="1" smtClean="0">
                <a:latin typeface="Arial" charset="0"/>
                <a:cs typeface="Arial" charset="0"/>
              </a:rPr>
              <a:t>is</a:t>
            </a:r>
            <a:r>
              <a:rPr lang="de-DE" b="0" dirty="0" smtClean="0">
                <a:latin typeface="Arial" charset="0"/>
                <a:cs typeface="Arial" charset="0"/>
              </a:rPr>
              <a:t> a </a:t>
            </a:r>
            <a:r>
              <a:rPr lang="de-DE" b="0" dirty="0" err="1" smtClean="0">
                <a:latin typeface="Arial" charset="0"/>
                <a:cs typeface="Arial" charset="0"/>
              </a:rPr>
              <a:t>website</a:t>
            </a:r>
            <a:r>
              <a:rPr lang="de-DE" b="0" dirty="0" smtClean="0">
                <a:latin typeface="Arial" charset="0"/>
                <a:cs typeface="Arial" charset="0"/>
              </a:rPr>
              <a:t> </a:t>
            </a:r>
            <a:r>
              <a:rPr lang="de-DE" b="0" dirty="0" err="1" smtClean="0">
                <a:latin typeface="Arial" charset="0"/>
                <a:cs typeface="Arial" charset="0"/>
              </a:rPr>
              <a:t>offering</a:t>
            </a:r>
            <a:r>
              <a:rPr lang="de-DE" b="0" dirty="0" smtClean="0">
                <a:latin typeface="Arial" charset="0"/>
                <a:cs typeface="Arial" charset="0"/>
              </a:rPr>
              <a:t> </a:t>
            </a:r>
            <a:r>
              <a:rPr lang="de-DE" b="0" dirty="0" err="1" smtClean="0">
                <a:latin typeface="Arial" charset="0"/>
                <a:cs typeface="Arial" charset="0"/>
              </a:rPr>
              <a:t>support</a:t>
            </a:r>
            <a:r>
              <a:rPr lang="de-DE" b="0" dirty="0" smtClean="0">
                <a:latin typeface="Arial" charset="0"/>
                <a:cs typeface="Arial" charset="0"/>
              </a:rPr>
              <a:t> </a:t>
            </a:r>
            <a:r>
              <a:rPr lang="de-DE" b="0" dirty="0" err="1" smtClean="0">
                <a:latin typeface="Arial" charset="0"/>
                <a:cs typeface="Arial" charset="0"/>
              </a:rPr>
              <a:t>to</a:t>
            </a:r>
            <a:r>
              <a:rPr lang="de-DE" b="0" dirty="0" smtClean="0">
                <a:latin typeface="Arial" charset="0"/>
                <a:cs typeface="Arial" charset="0"/>
              </a:rPr>
              <a:t> </a:t>
            </a:r>
            <a:r>
              <a:rPr lang="de-DE" b="0" dirty="0" err="1" smtClean="0">
                <a:latin typeface="Arial" charset="0"/>
                <a:cs typeface="Arial" charset="0"/>
              </a:rPr>
              <a:t>access</a:t>
            </a:r>
            <a:r>
              <a:rPr lang="de-DE" b="0" dirty="0" smtClean="0">
                <a:latin typeface="Arial" charset="0"/>
                <a:cs typeface="Arial" charset="0"/>
              </a:rPr>
              <a:t> different </a:t>
            </a:r>
            <a:r>
              <a:rPr lang="de-DE" b="0" dirty="0" err="1" smtClean="0">
                <a:latin typeface="Arial" charset="0"/>
                <a:cs typeface="Arial" charset="0"/>
              </a:rPr>
              <a:t>climate</a:t>
            </a:r>
            <a:r>
              <a:rPr lang="de-DE" b="0" dirty="0" smtClean="0">
                <a:latin typeface="Arial" charset="0"/>
                <a:cs typeface="Arial" charset="0"/>
              </a:rPr>
              <a:t> </a:t>
            </a:r>
            <a:r>
              <a:rPr lang="de-DE" b="0" dirty="0" err="1" smtClean="0">
                <a:latin typeface="Arial" charset="0"/>
                <a:cs typeface="Arial" charset="0"/>
              </a:rPr>
              <a:t>information</a:t>
            </a:r>
            <a:r>
              <a:rPr lang="de-DE" b="0" dirty="0" smtClean="0">
                <a:latin typeface="Arial" charset="0"/>
                <a:cs typeface="Arial" charset="0"/>
              </a:rPr>
              <a:t> </a:t>
            </a:r>
            <a:r>
              <a:rPr lang="de-DE" b="0" dirty="0" err="1" smtClean="0">
                <a:latin typeface="Arial" charset="0"/>
                <a:cs typeface="Arial" charset="0"/>
              </a:rPr>
              <a:t>provision</a:t>
            </a:r>
            <a:r>
              <a:rPr lang="de-DE" b="0" dirty="0" smtClean="0">
                <a:latin typeface="Arial" charset="0"/>
                <a:cs typeface="Arial" charset="0"/>
              </a:rPr>
              <a:t> </a:t>
            </a:r>
            <a:r>
              <a:rPr lang="de-DE" b="0" dirty="0" err="1" smtClean="0">
                <a:latin typeface="Arial" charset="0"/>
                <a:cs typeface="Arial" charset="0"/>
              </a:rPr>
              <a:t>tools</a:t>
            </a:r>
            <a:endParaRPr lang="de-DE" b="0" dirty="0" smtClean="0">
              <a:latin typeface="Arial" charset="0"/>
              <a:cs typeface="Arial" charset="0"/>
            </a:endParaRPr>
          </a:p>
          <a:p>
            <a:pPr>
              <a:buFontTx/>
              <a:buChar char="•"/>
            </a:pPr>
            <a:r>
              <a:rPr lang="de-DE" b="0" dirty="0" smtClean="0">
                <a:latin typeface="Arial" charset="0"/>
                <a:cs typeface="Arial" charset="0"/>
              </a:rPr>
              <a:t> Proliferation </a:t>
            </a:r>
            <a:r>
              <a:rPr lang="de-DE" b="0" dirty="0" err="1" smtClean="0">
                <a:latin typeface="Arial" charset="0"/>
                <a:cs typeface="Arial" charset="0"/>
              </a:rPr>
              <a:t>of</a:t>
            </a:r>
            <a:r>
              <a:rPr lang="de-DE" b="0" dirty="0" smtClean="0">
                <a:latin typeface="Arial" charset="0"/>
                <a:cs typeface="Arial" charset="0"/>
              </a:rPr>
              <a:t> </a:t>
            </a:r>
            <a:r>
              <a:rPr lang="de-DE" b="0" dirty="0" err="1" smtClean="0">
                <a:latin typeface="Arial" charset="0"/>
                <a:cs typeface="Arial" charset="0"/>
              </a:rPr>
              <a:t>information</a:t>
            </a:r>
            <a:r>
              <a:rPr lang="de-DE" b="0" dirty="0" smtClean="0">
                <a:latin typeface="Arial" charset="0"/>
                <a:cs typeface="Arial" charset="0"/>
              </a:rPr>
              <a:t> </a:t>
            </a:r>
            <a:r>
              <a:rPr lang="de-DE" b="0" dirty="0" err="1" smtClean="0">
                <a:latin typeface="Arial" charset="0"/>
                <a:cs typeface="Arial" charset="0"/>
              </a:rPr>
              <a:t>portals</a:t>
            </a:r>
            <a:r>
              <a:rPr lang="de-DE" b="0" dirty="0" smtClean="0">
                <a:latin typeface="Arial" charset="0"/>
                <a:cs typeface="Arial" charset="0"/>
              </a:rPr>
              <a:t> </a:t>
            </a:r>
            <a:r>
              <a:rPr lang="de-DE" b="0" dirty="0" err="1" smtClean="0">
                <a:latin typeface="Arial" charset="0"/>
                <a:cs typeface="Arial" charset="0"/>
              </a:rPr>
              <a:t>complicates</a:t>
            </a:r>
            <a:r>
              <a:rPr lang="de-DE" b="0" dirty="0" smtClean="0">
                <a:latin typeface="Arial" charset="0"/>
                <a:cs typeface="Arial" charset="0"/>
              </a:rPr>
              <a:t> </a:t>
            </a:r>
            <a:r>
              <a:rPr lang="de-DE" b="0" dirty="0" err="1" smtClean="0">
                <a:latin typeface="Arial" charset="0"/>
                <a:cs typeface="Arial" charset="0"/>
              </a:rPr>
              <a:t>information</a:t>
            </a:r>
            <a:r>
              <a:rPr lang="de-DE" b="0" dirty="0" smtClean="0">
                <a:latin typeface="Arial" charset="0"/>
                <a:cs typeface="Arial" charset="0"/>
              </a:rPr>
              <a:t> </a:t>
            </a:r>
            <a:r>
              <a:rPr lang="de-DE" b="0" dirty="0" err="1" smtClean="0">
                <a:latin typeface="Arial" charset="0"/>
                <a:cs typeface="Arial" charset="0"/>
              </a:rPr>
              <a:t>access</a:t>
            </a:r>
            <a:r>
              <a:rPr lang="de-DE" b="0" dirty="0" smtClean="0">
                <a:latin typeface="Arial" charset="0"/>
                <a:cs typeface="Arial" charset="0"/>
              </a:rPr>
              <a:t> – </a:t>
            </a:r>
            <a:r>
              <a:rPr lang="de-DE" b="0" dirty="0" err="1" smtClean="0">
                <a:latin typeface="Arial" charset="0"/>
                <a:cs typeface="Arial" charset="0"/>
              </a:rPr>
              <a:t>recent</a:t>
            </a:r>
            <a:r>
              <a:rPr lang="de-DE" b="0" dirty="0" smtClean="0">
                <a:latin typeface="Arial" charset="0"/>
                <a:cs typeface="Arial" charset="0"/>
              </a:rPr>
              <a:t> </a:t>
            </a:r>
            <a:r>
              <a:rPr lang="de-DE" b="0" dirty="0" err="1" smtClean="0">
                <a:latin typeface="Arial" charset="0"/>
                <a:cs typeface="Arial" charset="0"/>
              </a:rPr>
              <a:t>discussions</a:t>
            </a:r>
            <a:r>
              <a:rPr lang="de-DE" b="0" dirty="0" smtClean="0">
                <a:latin typeface="Arial" charset="0"/>
                <a:cs typeface="Arial" charset="0"/>
              </a:rPr>
              <a:t> on </a:t>
            </a:r>
            <a:r>
              <a:rPr lang="de-DE" b="0" dirty="0" err="1" smtClean="0">
                <a:latin typeface="Arial" charset="0"/>
                <a:cs typeface="Arial" charset="0"/>
              </a:rPr>
              <a:t>what</a:t>
            </a:r>
            <a:r>
              <a:rPr lang="de-DE" b="0" dirty="0" smtClean="0">
                <a:latin typeface="Arial" charset="0"/>
                <a:cs typeface="Arial" charset="0"/>
              </a:rPr>
              <a:t> </a:t>
            </a:r>
            <a:r>
              <a:rPr lang="de-DE" b="0" dirty="0" err="1" smtClean="0">
                <a:latin typeface="Arial" charset="0"/>
                <a:cs typeface="Arial" charset="0"/>
              </a:rPr>
              <a:t>comprehensive</a:t>
            </a:r>
            <a:r>
              <a:rPr lang="de-DE" b="0" dirty="0" smtClean="0">
                <a:latin typeface="Arial" charset="0"/>
                <a:cs typeface="Arial" charset="0"/>
              </a:rPr>
              <a:t> </a:t>
            </a:r>
            <a:r>
              <a:rPr lang="de-DE" b="0" dirty="0" err="1" smtClean="0">
                <a:latin typeface="Arial" charset="0"/>
                <a:cs typeface="Arial" charset="0"/>
              </a:rPr>
              <a:t>offers</a:t>
            </a:r>
            <a:r>
              <a:rPr lang="de-DE" b="0" dirty="0" smtClean="0">
                <a:latin typeface="Arial" charset="0"/>
                <a:cs typeface="Arial" charset="0"/>
              </a:rPr>
              <a:t> </a:t>
            </a:r>
            <a:r>
              <a:rPr lang="de-DE" b="0" dirty="0" err="1" smtClean="0">
                <a:latin typeface="Arial" charset="0"/>
                <a:cs typeface="Arial" charset="0"/>
              </a:rPr>
              <a:t>could</a:t>
            </a:r>
            <a:r>
              <a:rPr lang="de-DE" b="0" dirty="0" smtClean="0">
                <a:latin typeface="Arial" charset="0"/>
                <a:cs typeface="Arial" charset="0"/>
              </a:rPr>
              <a:t> </a:t>
            </a:r>
            <a:r>
              <a:rPr lang="de-DE" b="0" dirty="0" err="1" smtClean="0">
                <a:latin typeface="Arial" charset="0"/>
                <a:cs typeface="Arial" charset="0"/>
              </a:rPr>
              <a:t>look</a:t>
            </a:r>
            <a:r>
              <a:rPr lang="de-DE" b="0" dirty="0" smtClean="0">
                <a:latin typeface="Arial" charset="0"/>
                <a:cs typeface="Arial" charset="0"/>
              </a:rPr>
              <a:t> </a:t>
            </a:r>
            <a:r>
              <a:rPr lang="de-DE" b="0" dirty="0" err="1" smtClean="0">
                <a:latin typeface="Arial" charset="0"/>
                <a:cs typeface="Arial" charset="0"/>
              </a:rPr>
              <a:t>like</a:t>
            </a:r>
            <a:endParaRPr lang="de-DE" b="0" dirty="0" smtClean="0">
              <a:latin typeface="Arial" charset="0"/>
              <a:cs typeface="Arial" charset="0"/>
            </a:endParaRPr>
          </a:p>
          <a:p>
            <a:endParaRPr lang="de-DE" dirty="0" smtClean="0">
              <a:latin typeface="Arial" charset="0"/>
              <a:cs typeface="Arial" charset="0"/>
            </a:endParaRPr>
          </a:p>
          <a:p>
            <a:r>
              <a:rPr lang="de-DE" b="0" u="sng" dirty="0" err="1" smtClean="0">
                <a:latin typeface="Arial" charset="0"/>
                <a:cs typeface="Arial" charset="0"/>
              </a:rPr>
              <a:t>Explain</a:t>
            </a:r>
            <a:endParaRPr lang="de-DE" b="0" u="sng" dirty="0" smtClean="0">
              <a:latin typeface="Arial" charset="0"/>
              <a:cs typeface="Arial" charset="0"/>
            </a:endParaRPr>
          </a:p>
          <a:p>
            <a:pPr>
              <a:buFontTx/>
              <a:buChar char="•"/>
            </a:pPr>
            <a:r>
              <a:rPr lang="de-DE" b="0" dirty="0" smtClean="0">
                <a:latin typeface="Arial" charset="0"/>
                <a:cs typeface="Arial" charset="0"/>
              </a:rPr>
              <a:t> </a:t>
            </a:r>
            <a:r>
              <a:rPr lang="en-US" b="0" dirty="0" smtClean="0">
                <a:latin typeface="Arial" charset="0"/>
                <a:cs typeface="Arial" charset="0"/>
              </a:rPr>
              <a:t>The website has been prepared in response to demands from a range of practitioners and government officials in developing countries, including demands expressed through members of the Coordinated Low Emissions Assistance Network (CLEAN). The Climate Development Knowledge Network (CDKN) then commissioned the work. </a:t>
            </a:r>
          </a:p>
          <a:p>
            <a:endParaRPr lang="de-DE" b="0" dirty="0" smtClean="0">
              <a:latin typeface="Arial" charset="0"/>
              <a:cs typeface="Arial" charset="0"/>
            </a:endParaRPr>
          </a:p>
        </p:txBody>
      </p:sp>
      <p:sp>
        <p:nvSpPr>
          <p:cNvPr id="25604" name="Foliennummernplatzhalter 3"/>
          <p:cNvSpPr>
            <a:spLocks noGrp="1"/>
          </p:cNvSpPr>
          <p:nvPr>
            <p:ph type="sldNum" sz="quarter" idx="5"/>
          </p:nvPr>
        </p:nvSpPr>
        <p:spPr/>
        <p:txBody>
          <a:bodyPr/>
          <a:lstStyle/>
          <a:p>
            <a:fld id="{EDF3EFF8-4F1D-4ACD-8FDC-10EDDA6651D2}" type="slidenum">
              <a:rPr smtClean="0">
                <a:latin typeface="Arial" charset="0"/>
                <a:cs typeface="Arial" charset="0"/>
              </a:rPr>
              <a:pPr/>
              <a:t>8</a:t>
            </a:fld>
            <a:endParaRP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a:buFont typeface="Arial"/>
              <a:buNone/>
            </a:pPr>
            <a:r>
              <a:rPr lang="en-GB" b="0" u="sng" noProof="0" dirty="0" smtClean="0">
                <a:solidFill>
                  <a:schemeClr val="tx1"/>
                </a:solidFill>
              </a:rPr>
              <a:t>Explain</a:t>
            </a:r>
            <a:r>
              <a:rPr lang="en-GB" b="0" noProof="0" dirty="0" smtClean="0">
                <a:solidFill>
                  <a:schemeClr val="tx1"/>
                </a:solidFill>
              </a:rPr>
              <a:t> </a:t>
            </a:r>
          </a:p>
          <a:p>
            <a:pPr>
              <a:buFont typeface="Arial"/>
              <a:buChar char="•"/>
            </a:pPr>
            <a:r>
              <a:rPr lang="en-GB" b="0" noProof="0" dirty="0" smtClean="0">
                <a:solidFill>
                  <a:schemeClr val="tx1"/>
                </a:solidFill>
              </a:rPr>
              <a:t> </a:t>
            </a:r>
            <a:r>
              <a:rPr lang="en-GB" b="0" noProof="0" dirty="0" err="1" smtClean="0">
                <a:solidFill>
                  <a:schemeClr val="tx1"/>
                </a:solidFill>
              </a:rPr>
              <a:t>ci:grasp</a:t>
            </a:r>
            <a:r>
              <a:rPr lang="en-GB" b="0" baseline="0" noProof="0" dirty="0" smtClean="0">
                <a:solidFill>
                  <a:schemeClr val="tx1"/>
                </a:solidFill>
              </a:rPr>
              <a:t> is jointly implemented by GIZ and PIK</a:t>
            </a:r>
          </a:p>
          <a:p>
            <a:pPr>
              <a:buFont typeface="Arial"/>
              <a:buChar char="•"/>
            </a:pPr>
            <a:r>
              <a:rPr lang="en-GB" b="0" baseline="0" noProof="0" dirty="0" smtClean="0">
                <a:solidFill>
                  <a:schemeClr val="tx1"/>
                </a:solidFill>
              </a:rPr>
              <a:t> While PIK contributes its scientific expertise, climate data and models, GIZ contributes its strength in capacity building and networking, as well as its portfolio of adaptation projects</a:t>
            </a:r>
          </a:p>
          <a:p>
            <a:pPr>
              <a:buFont typeface="Arial"/>
              <a:buChar char="•"/>
            </a:pPr>
            <a:r>
              <a:rPr lang="en-GB" b="0" baseline="0" noProof="0" dirty="0" smtClean="0">
                <a:solidFill>
                  <a:schemeClr val="tx1"/>
                </a:solidFill>
              </a:rPr>
              <a:t> Project is funded by ICI and stands out from the other ICI projects as a rather technical project (in contrast to implementation-oriented projects)</a:t>
            </a:r>
          </a:p>
          <a:p>
            <a:pPr>
              <a:buFont typeface="Arial"/>
              <a:buChar char="•"/>
            </a:pPr>
            <a:r>
              <a:rPr lang="en-GB" b="0" baseline="0" noProof="0" dirty="0" smtClean="0">
                <a:solidFill>
                  <a:schemeClr val="tx1"/>
                </a:solidFill>
              </a:rPr>
              <a:t> First phase predominantly covers the development phase of the platform.</a:t>
            </a:r>
          </a:p>
          <a:p>
            <a:pPr>
              <a:buFont typeface="Arial"/>
              <a:buChar char="•"/>
            </a:pPr>
            <a:r>
              <a:rPr lang="en-GB" b="0" baseline="0" noProof="0" dirty="0" smtClean="0">
                <a:solidFill>
                  <a:schemeClr val="tx1"/>
                </a:solidFill>
              </a:rPr>
              <a:t> In a second phase the platform will be further developed in the framework of the new BMU ICI project …(see slide).</a:t>
            </a:r>
            <a:endParaRPr lang="en-GB" b="0" noProof="0" dirty="0">
              <a:solidFill>
                <a:schemeClr val="tx1"/>
              </a:solidFill>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5613" y="312738"/>
            <a:ext cx="5716587" cy="4287837"/>
          </a:xfrm>
        </p:spPr>
      </p:sp>
      <p:sp>
        <p:nvSpPr>
          <p:cNvPr id="3" name="Notizenplatzhalter 2"/>
          <p:cNvSpPr>
            <a:spLocks noGrp="1"/>
          </p:cNvSpPr>
          <p:nvPr>
            <p:ph type="body" idx="1"/>
          </p:nvPr>
        </p:nvSpPr>
        <p:spPr/>
        <p:txBody>
          <a:bodyPr>
            <a:normAutofit/>
          </a:bodyPr>
          <a:lstStyle/>
          <a:p>
            <a:pPr defTabSz="875073" eaLnBrk="1" hangingPunct="1">
              <a:defRPr/>
            </a:pPr>
            <a:r>
              <a:rPr lang="en-GB" b="0" u="sng" noProof="0" dirty="0" smtClean="0"/>
              <a:t>Explain</a:t>
            </a:r>
          </a:p>
          <a:p>
            <a:pPr marL="169255" indent="-169255" defTabSz="875073" eaLnBrk="1" hangingPunct="1">
              <a:buFont typeface="Arial" pitchFamily="34" charset="0"/>
              <a:buChar char="•"/>
              <a:defRPr/>
            </a:pPr>
            <a:r>
              <a:rPr lang="en-GB" b="0" noProof="0" dirty="0" smtClean="0"/>
              <a:t>Background: </a:t>
            </a:r>
            <a:r>
              <a:rPr lang="en-GB" b="0" noProof="0" dirty="0" err="1" smtClean="0"/>
              <a:t>ci:grasp</a:t>
            </a:r>
            <a:r>
              <a:rPr lang="en-GB" b="0" noProof="0" dirty="0" smtClean="0"/>
              <a:t> grew</a:t>
            </a:r>
            <a:r>
              <a:rPr lang="en-GB" b="0" dirty="0" smtClean="0"/>
              <a:t> out of earlier cooperation work</a:t>
            </a:r>
            <a:r>
              <a:rPr lang="en-GB" b="0" baseline="0" dirty="0" smtClean="0"/>
              <a:t> of</a:t>
            </a:r>
            <a:r>
              <a:rPr lang="en-GB" b="0" dirty="0" smtClean="0"/>
              <a:t> PIK and GIZ on climate proofing and climate information;</a:t>
            </a:r>
            <a:r>
              <a:rPr lang="en-GB" b="0" baseline="0" dirty="0" smtClean="0"/>
              <a:t> the </a:t>
            </a:r>
            <a:r>
              <a:rPr lang="en-GB" b="0" baseline="0" dirty="0" err="1" smtClean="0"/>
              <a:t>ci:grasp</a:t>
            </a:r>
            <a:r>
              <a:rPr lang="en-GB" b="0" baseline="0" dirty="0" smtClean="0"/>
              <a:t> project was initiated based on the insight that knowledge (… see slide)</a:t>
            </a:r>
            <a:endParaRPr lang="en-GB" b="0" dirty="0" smtClean="0"/>
          </a:p>
          <a:p>
            <a:pPr marL="169255" indent="-169255">
              <a:buFont typeface="Arial" pitchFamily="34" charset="0"/>
              <a:buChar char="•"/>
            </a:pPr>
            <a:r>
              <a:rPr lang="en-GB" b="0" noProof="0" dirty="0" smtClean="0"/>
              <a:t>Goal: the</a:t>
            </a:r>
            <a:r>
              <a:rPr lang="en-GB" b="0" baseline="0" noProof="0" dirty="0" smtClean="0"/>
              <a:t> project goal was to develop an open and interactive tool (…see slide) designed </a:t>
            </a:r>
            <a:r>
              <a:rPr lang="en-GB" b="0" noProof="0" dirty="0" smtClean="0"/>
              <a:t>to close a</a:t>
            </a:r>
            <a:r>
              <a:rPr lang="en-GB" b="0" baseline="0" noProof="0" dirty="0" smtClean="0"/>
              <a:t> </a:t>
            </a:r>
            <a:r>
              <a:rPr lang="en-GB" b="0" noProof="0" dirty="0" smtClean="0"/>
              <a:t>gap in the provision of climate</a:t>
            </a:r>
            <a:r>
              <a:rPr lang="en-GB" b="0" baseline="0" noProof="0" dirty="0" smtClean="0"/>
              <a:t> information</a:t>
            </a:r>
          </a:p>
          <a:p>
            <a:pPr marL="169255" indent="-169255">
              <a:buFont typeface="Arial" pitchFamily="34" charset="0"/>
              <a:buChar char="•"/>
            </a:pPr>
            <a:r>
              <a:rPr lang="en-GB" b="0" baseline="0" noProof="0" dirty="0" smtClean="0"/>
              <a:t>Target Group: decision-makers in government, ministries and research agencies, but also … (see slide).</a:t>
            </a:r>
            <a:endParaRPr lang="en-GB" b="0" noProof="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5"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B6627C32-A0CE-40F6-BDFA-3C7C724DC8AA}" type="datetime1">
              <a:rPr lang="de-DE" sz="1200" b="0">
                <a:solidFill>
                  <a:schemeClr val="bg1"/>
                </a:solidFill>
                <a:cs typeface="+mn-cs"/>
              </a:rPr>
              <a:pPr eaLnBrk="0" hangingPunct="0">
                <a:defRPr/>
              </a:pPr>
              <a:t>11.02.2013</a:t>
            </a:fld>
            <a:r>
              <a:rPr lang="de-DE" sz="1200" b="0">
                <a:solidFill>
                  <a:schemeClr val="bg1"/>
                </a:solidFill>
                <a:cs typeface="+mn-cs"/>
              </a:rPr>
              <a:t>     Seite </a:t>
            </a:r>
            <a:fld id="{F0A371D5-4F91-4774-A744-AC81D5B93071}" type="slidenum">
              <a:rPr lang="de-DE" sz="1200" b="0">
                <a:solidFill>
                  <a:schemeClr val="bg1"/>
                </a:solidFill>
                <a:cs typeface="+mn-cs"/>
              </a:rPr>
              <a:pPr eaLnBrk="0" hangingPunct="0">
                <a:defRPr/>
              </a:pPr>
              <a:t>‹Nr.›</a:t>
            </a:fld>
            <a:endParaRPr lang="de-DE" sz="1200" b="0">
              <a:solidFill>
                <a:schemeClr val="bg1"/>
              </a:solidFill>
              <a:cs typeface="+mn-cs"/>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8" name="Picture 7"/>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pic>
        <p:nvPicPr>
          <p:cNvPr id="15" name="Grafik 14" descr="gizlogo-unternehmen-de-rgb.gif"/>
          <p:cNvPicPr>
            <a:picLocks noChangeAspect="1"/>
          </p:cNvPicPr>
          <p:nvPr userDrawn="1"/>
        </p:nvPicPr>
        <p:blipFill>
          <a:blip r:embed="rId4" cstate="print"/>
          <a:srcRect t="2126" b="15388"/>
          <a:stretch>
            <a:fillRect/>
          </a:stretch>
        </p:blipFill>
        <p:spPr>
          <a:xfrm>
            <a:off x="267855" y="0"/>
            <a:ext cx="2159238" cy="74238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7A777A87-B846-4236-87F6-27BE2A5F2CFA}" type="datetime1">
              <a:rPr lang="de-DE"/>
              <a:pPr>
                <a:defRPr/>
              </a:pPr>
              <a:t>11.02.2013</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220CD8B1-505B-4C8A-A63E-1BC2C2469616}" type="datetime1">
              <a:rPr lang="de-DE"/>
              <a:pPr>
                <a:defRPr/>
              </a:pPr>
              <a:t>11.02.2013</a:t>
            </a:fld>
            <a:endParaRPr lang="de-DE"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79"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AB81C545-FE68-41D5-BEA4-2878944C354C}" type="datetime1">
              <a:rPr lang="de-DE" sz="1200" b="0">
                <a:solidFill>
                  <a:schemeClr val="bg1"/>
                </a:solidFill>
                <a:cs typeface="+mn-cs"/>
              </a:rPr>
              <a:pPr eaLnBrk="0" hangingPunct="0">
                <a:defRPr/>
              </a:pPr>
              <a:t>11.02.2013</a:t>
            </a:fld>
            <a:r>
              <a:rPr lang="de-DE" sz="1200" b="0">
                <a:solidFill>
                  <a:schemeClr val="bg1"/>
                </a:solidFill>
                <a:cs typeface="+mn-cs"/>
              </a:rPr>
              <a:t>     Seite </a:t>
            </a:r>
            <a:fld id="{44560B65-EAA0-47EE-AD4F-831F0EAC73CD}" type="slidenum">
              <a:rPr lang="de-DE" sz="1200" b="0">
                <a:solidFill>
                  <a:schemeClr val="bg1"/>
                </a:solidFill>
                <a:cs typeface="+mn-cs"/>
              </a:rPr>
              <a:pPr eaLnBrk="0" hangingPunct="0">
                <a:defRPr/>
              </a:pPr>
              <a:t>‹Nr.›</a:t>
            </a:fld>
            <a:endParaRPr lang="de-DE" sz="1200" b="0">
              <a:solidFill>
                <a:schemeClr val="bg1"/>
              </a:solidFill>
              <a:cs typeface="+mn-cs"/>
            </a:endParaRPr>
          </a:p>
        </p:txBody>
      </p:sp>
      <p:sp>
        <p:nvSpPr>
          <p:cNvPr id="75780"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5782"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1030" name="Picture 7"/>
          <p:cNvPicPr>
            <a:picLocks noChangeAspect="1" noChangeArrowheads="1"/>
          </p:cNvPicPr>
          <p:nvPr/>
        </p:nvPicPr>
        <p:blipFill>
          <a:blip r:embed="rId5"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75785"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87"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83448018-2CBE-465B-A1C9-7D59DD1E8840}" type="datetime1">
              <a:rPr lang="de-DE"/>
              <a:pPr>
                <a:defRPr/>
              </a:pPr>
              <a:t>11.02.2013</a:t>
            </a:fld>
            <a:endParaRPr lang="de-DE" dirty="0"/>
          </a:p>
        </p:txBody>
      </p:sp>
      <p:sp>
        <p:nvSpPr>
          <p:cNvPr id="75795" name="Text Box 19"/>
          <p:cNvSpPr txBox="1">
            <a:spLocks noChangeArrowheads="1"/>
          </p:cNvSpPr>
          <p:nvPr/>
        </p:nvSpPr>
        <p:spPr bwMode="auto">
          <a:xfrm>
            <a:off x="7893050" y="6602413"/>
            <a:ext cx="927100" cy="277812"/>
          </a:xfrm>
          <a:prstGeom prst="rect">
            <a:avLst/>
          </a:prstGeom>
          <a:noFill/>
          <a:ln w="9525">
            <a:noFill/>
            <a:miter lim="800000"/>
            <a:headEnd/>
            <a:tailEnd/>
          </a:ln>
          <a:effectLst/>
        </p:spPr>
        <p:txBody>
          <a:bodyPr>
            <a:spAutoFit/>
          </a:bodyPr>
          <a:lstStyle/>
          <a:p>
            <a:pPr eaLnBrk="0" hangingPunct="0">
              <a:defRPr/>
            </a:pPr>
            <a:r>
              <a:rPr lang="de-DE" sz="1200" b="0" dirty="0">
                <a:solidFill>
                  <a:schemeClr val="bg1"/>
                </a:solidFill>
                <a:cs typeface="+mn-cs"/>
              </a:rPr>
              <a:t>Page </a:t>
            </a:r>
            <a:fld id="{F24DEC9A-4484-4EBF-B5E6-5066B3FDB67B}" type="slidenum">
              <a:rPr lang="de-DE" sz="1200" b="0">
                <a:solidFill>
                  <a:schemeClr val="bg1"/>
                </a:solidFill>
                <a:cs typeface="+mn-cs"/>
              </a:rPr>
              <a:pPr eaLnBrk="0" hangingPunct="0">
                <a:defRPr/>
              </a:pPr>
              <a:t>‹Nr.›</a:t>
            </a:fld>
            <a:endParaRPr lang="de-DE" sz="1200" b="0" dirty="0">
              <a:solidFill>
                <a:schemeClr val="bg1"/>
              </a:solidFill>
              <a:cs typeface="+mn-cs"/>
            </a:endParaRPr>
          </a:p>
        </p:txBody>
      </p:sp>
      <p:sp>
        <p:nvSpPr>
          <p:cNvPr id="75788" name="Line 12"/>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038" name="Picture 23" descr="Weltkugel_klein_neu.gif                                        0005A183jeany                          BB53F533:"/>
          <p:cNvPicPr>
            <a:picLocks noChangeAspect="1" noChangeArrowheads="1"/>
          </p:cNvPicPr>
          <p:nvPr/>
        </p:nvPicPr>
        <p:blipFill>
          <a:blip r:embed="rId6"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a:p>
        </p:txBody>
      </p:sp>
      <p:pic>
        <p:nvPicPr>
          <p:cNvPr id="17" name="Grafik 16" descr="gizlogo-unternehmen-de-rgb.gif"/>
          <p:cNvPicPr>
            <a:picLocks noChangeAspect="1"/>
          </p:cNvPicPr>
          <p:nvPr userDrawn="1"/>
        </p:nvPicPr>
        <p:blipFill>
          <a:blip r:embed="rId7" cstate="print"/>
          <a:srcRect t="2126" b="15388"/>
          <a:stretch>
            <a:fillRect/>
          </a:stretch>
        </p:blipFill>
        <p:spPr>
          <a:xfrm>
            <a:off x="267855" y="0"/>
            <a:ext cx="2159238" cy="742384"/>
          </a:xfrm>
          <a:prstGeom prst="rect">
            <a:avLst/>
          </a:prstGeom>
        </p:spPr>
      </p:pic>
    </p:spTree>
  </p:cSld>
  <p:clrMap bg1="lt1" tx1="dk1" bg2="lt2" tx2="dk2" accent1="accent1" accent2="accent2" accent3="accent3" accent4="accent4" accent5="accent5" accent6="accent6" hlink="hlink" folHlink="folHlink"/>
  <p:sldLayoutIdLst>
    <p:sldLayoutId id="2147483882" r:id="rId1"/>
    <p:sldLayoutId id="2147483880" r:id="rId2"/>
    <p:sldLayoutId id="2147483881" r:id="rId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6699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file://localhost/Users/susanneschwan/Desktop/GIZ/cigrasp:Methodeninventar/0_Pos1_Pra%CC%88sentations/PPT_cigrasp/Bilder:Grafiken/logo_klimaschutzinitiative_190.jp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localhost/Users/susanneschwan/Desktop/GIZ/cigrasp:Methodeninventar/0_Pos1_Pra%CC%88sentations/PPT_cigrasp/Bilder:Grafiken/Layer.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localhost/Users/susanneschwan/Desktop/GIZ/cigrasp:Methodeninventar/0_Pos1_Pra%CC%88sentations/PPT_cigrasp/Bilder:Grafiken/StaticMaps.png" TargetMode="External"/><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file://localhost/Users/susanneschwan/Desktop/GIZ/cigrasp:Methodeninventar/0_Pos1_Pra%CC%88sentations/PPT_cigrasp/Bilder:Grafiken/AdaptationProjectList.p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localhost/Users/susanneschwan/Desktop/GIZ/cigrasp:Methodeninventar/0_Pos1_Pra%CC%88sentations/PPT_cigrasp/Bilder:Grafiken/WorldMap.png"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file://localhost/Users/susanneschwan/Desktop/GIZ/cigrasp:Methodeninventar/0_Pos1_Pra%CC%88sentations/PPT_cigrasp/Bilder:Grafiken/DiagramI.png" TargetMode="External"/><Relationship Id="rId4" Type="http://schemas.openxmlformats.org/officeDocument/2006/relationships/image" Target="file://localhost/Users/susanneschwan/Desktop/GIZ/cigrasp:Methodeninventar/0_Pos1_Pra%CC%88sentations/PPT_cigrasp/Bilder:Grafiken/Glossary.png" TargetMode="Externa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file://localhost/Users/susanneschwan/Desktop/GIZ/cigrasp:Methodeninventar/0_Pos1_Pra%CC%88sentations/PPT_cigrasp/Bilder:Grafiken/WorldMap.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file://localhost/Users/susanneschwan/Desktop/GIZ/cigrasp:Methodeninventar/0_Pos1_Pra%CC%88sentations/PPT_cigrasp/Bilder:Grafiken/Landloss_Indonesia.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file://localhost/Users/susanneschwan/Desktop/GIZ/cigrasp:Methodeninventar/0_Pos1_Pra%CC%88sentations/PPT_cigrasp/Bilder:Grafiken/ImpactChain.png" TargetMode="External"/><Relationship Id="rId5" Type="http://schemas.openxmlformats.org/officeDocument/2006/relationships/image" Target="../media/image24.png"/><Relationship Id="rId4" Type="http://schemas.openxmlformats.org/officeDocument/2006/relationships/image" Target="file://localhost/Users/susanneschwan/Desktop/GIZ/cigrasp:Methodeninventar/0_Pos1_Pra%CC%88sentations/PPT_cigrasp/Bilder:Grafiken/RiceProductionLoss.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file://localhost/Users/susanneschwan/Desktop/GIZ/cigrasp:Methodeninventar/0_Pos1_Pra%CC%88sentations/PPT_cigrasp/Bilder:Grafiken/Background_ClimateImpacts.pn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file://localhost/Users/susanneschwan/Desktop/GIZ/cigrasp:Methodeninventar/0_Pos1_Pra%CC%88sentations/PPT_cigrasp/Bilder:Grafiken/DiagramII.png"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file://localhost/Users/susanneschwan/Desktop/GIZ/cigrasp:Methodeninventar/0_Pos1_Pra%CC%88sentations/PPT_cigrasp/Bilder:Grafiken/DiagramI.png" TargetMode="External"/><Relationship Id="rId5" Type="http://schemas.openxmlformats.org/officeDocument/2006/relationships/image" Target="../media/image27.png"/><Relationship Id="rId4" Type="http://schemas.openxmlformats.org/officeDocument/2006/relationships/image" Target="file://localhost/Users/susanneschwan/Desktop/GIZ/cigrasp:Methodeninventar/0_Pos1_Pra%CC%88sentations/PPT_cigrasp/Bilder:Grafiken/ClimateDiagram.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file://localhost/Users/susanneschwan/Desktop/GIZ/cigrasp:Methodeninventar/0_Pos1_Pra%CC%88sentations/PPT_cigrasp/Bilder:Grafiken/AdaptationProjectList.p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giz.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file://localhost/Users/susanneschwan/Desktop/GIZ/cigrasp:Methodeninventar/0_Pos1_Pra%CC%88sentations/PPT_cigrasp/Bilder:Grafiken/AdaptationProjectExample_Head.png" TargetMode="External"/><Relationship Id="rId5" Type="http://schemas.openxmlformats.org/officeDocument/2006/relationships/image" Target="../media/image31.png"/><Relationship Id="rId4" Type="http://schemas.openxmlformats.org/officeDocument/2006/relationships/image" Target="file://localhost/Users/susanneschwan/Desktop/GIZ/cigrasp:Methodeninventar/0_Pos1_Pra%CC%88sentations/PPT_cigrasp/Bilder:Grafiken/AdaptationProjectExample.p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cigrasp.pik-potsdam.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limateplanning.org/userguid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sz="quarter"/>
          </p:nvPr>
        </p:nvSpPr>
        <p:spPr>
          <a:xfrm>
            <a:off x="1039813" y="1993900"/>
            <a:ext cx="7034212" cy="1143000"/>
          </a:xfrm>
        </p:spPr>
        <p:txBody>
          <a:bodyPr/>
          <a:lstStyle/>
          <a:p>
            <a:r>
              <a:rPr lang="en-GB" dirty="0" smtClean="0"/>
              <a:t>Finding </a:t>
            </a:r>
            <a:r>
              <a:rPr lang="en-GB" dirty="0" smtClean="0"/>
              <a:t>climate information</a:t>
            </a:r>
            <a:endParaRPr lang="de-DE" dirty="0" smtClean="0"/>
          </a:p>
        </p:txBody>
      </p:sp>
      <p:pic>
        <p:nvPicPr>
          <p:cNvPr id="3075" name="Grafik 9" descr="balken2.tif"/>
          <p:cNvPicPr>
            <a:picLocks noChangeAspect="1"/>
          </p:cNvPicPr>
          <p:nvPr/>
        </p:nvPicPr>
        <p:blipFill>
          <a:blip r:embed="rId3" cstate="print"/>
          <a:srcRect/>
          <a:stretch>
            <a:fillRect/>
          </a:stretch>
        </p:blipFill>
        <p:spPr bwMode="auto">
          <a:xfrm>
            <a:off x="7931150" y="4981575"/>
            <a:ext cx="563563" cy="1735138"/>
          </a:xfrm>
          <a:prstGeom prst="rect">
            <a:avLst/>
          </a:prstGeom>
          <a:noFill/>
          <a:ln w="9525">
            <a:noFill/>
            <a:miter lim="800000"/>
            <a:headEnd/>
            <a:tailEnd/>
          </a:ln>
        </p:spPr>
      </p:pic>
      <p:pic>
        <p:nvPicPr>
          <p:cNvPr id="3076" name="Grafik 14" descr="balken8.tif"/>
          <p:cNvPicPr>
            <a:picLocks noChangeAspect="1"/>
          </p:cNvPicPr>
          <p:nvPr/>
        </p:nvPicPr>
        <p:blipFill>
          <a:blip r:embed="rId4" cstate="print"/>
          <a:srcRect/>
          <a:stretch>
            <a:fillRect/>
          </a:stretch>
        </p:blipFill>
        <p:spPr bwMode="auto">
          <a:xfrm>
            <a:off x="8566150" y="2360613"/>
            <a:ext cx="577850" cy="4356100"/>
          </a:xfrm>
          <a:prstGeom prst="rect">
            <a:avLst/>
          </a:prstGeom>
          <a:noFill/>
          <a:ln w="9525">
            <a:noFill/>
            <a:miter lim="800000"/>
            <a:headEnd/>
            <a:tailEnd/>
          </a:ln>
        </p:spPr>
      </p:pic>
      <p:pic>
        <p:nvPicPr>
          <p:cNvPr id="3077" name="Grafik 15" descr="balken13.tif"/>
          <p:cNvPicPr>
            <a:picLocks noChangeAspect="1"/>
          </p:cNvPicPr>
          <p:nvPr/>
        </p:nvPicPr>
        <p:blipFill>
          <a:blip r:embed="rId5" cstate="print"/>
          <a:srcRect/>
          <a:stretch>
            <a:fillRect/>
          </a:stretch>
        </p:blipFill>
        <p:spPr bwMode="auto">
          <a:xfrm>
            <a:off x="7127875" y="2792413"/>
            <a:ext cx="701675" cy="3924300"/>
          </a:xfrm>
          <a:prstGeom prst="rect">
            <a:avLst/>
          </a:prstGeom>
          <a:noFill/>
          <a:ln w="9525">
            <a:noFill/>
            <a:miter lim="800000"/>
            <a:headEnd/>
            <a:tailEnd/>
          </a:ln>
        </p:spPr>
      </p:pic>
      <p:pic>
        <p:nvPicPr>
          <p:cNvPr id="3078" name="Grafik 16" descr="balken14.tif"/>
          <p:cNvPicPr>
            <a:picLocks noChangeAspect="1"/>
          </p:cNvPicPr>
          <p:nvPr/>
        </p:nvPicPr>
        <p:blipFill>
          <a:blip r:embed="rId6" cstate="print"/>
          <a:srcRect/>
          <a:stretch>
            <a:fillRect/>
          </a:stretch>
        </p:blipFill>
        <p:spPr bwMode="auto">
          <a:xfrm>
            <a:off x="6407150" y="4392613"/>
            <a:ext cx="860425" cy="2324100"/>
          </a:xfrm>
          <a:prstGeom prst="rect">
            <a:avLst/>
          </a:prstGeom>
          <a:noFill/>
          <a:ln w="9525">
            <a:noFill/>
            <a:miter lim="800000"/>
            <a:headEnd/>
            <a:tailEnd/>
          </a:ln>
        </p:spPr>
      </p:pic>
      <p:pic>
        <p:nvPicPr>
          <p:cNvPr id="3079" name="Picture 9" descr="C:\Dokumente und Einstellungen\barbara.thierfelder.ECO\Eigene Dateien\4 ECO PR\5 CD Partner, AG\BMU\foerderzusatz-bmu-en-auftrag\BMU_Office_Farbe_en_auftrag.jpg"/>
          <p:cNvPicPr>
            <a:picLocks noChangeAspect="1" noChangeArrowheads="1"/>
          </p:cNvPicPr>
          <p:nvPr/>
        </p:nvPicPr>
        <p:blipFill>
          <a:blip r:embed="rId7" cstate="print"/>
          <a:srcRect/>
          <a:stretch>
            <a:fillRect/>
          </a:stretch>
        </p:blipFill>
        <p:spPr bwMode="auto">
          <a:xfrm>
            <a:off x="259312" y="4826046"/>
            <a:ext cx="2794000" cy="1643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39812" y="1655127"/>
            <a:ext cx="7034400" cy="4114800"/>
          </a:xfrm>
        </p:spPr>
        <p:txBody>
          <a:bodyPr/>
          <a:lstStyle/>
          <a:p>
            <a:pPr>
              <a:spcAft>
                <a:spcPts val="600"/>
              </a:spcAft>
            </a:pPr>
            <a:r>
              <a:rPr lang="en-GB" sz="1600" dirty="0" smtClean="0"/>
              <a:t>A cooperation project of                      &amp;</a:t>
            </a:r>
            <a:br>
              <a:rPr lang="en-GB" sz="1600" dirty="0" smtClean="0"/>
            </a:br>
            <a:endParaRPr lang="en-GB" sz="1600" dirty="0" smtClean="0"/>
          </a:p>
          <a:p>
            <a:pPr>
              <a:spcAft>
                <a:spcPts val="600"/>
              </a:spcAft>
            </a:pPr>
            <a:r>
              <a:rPr lang="en-GB" sz="1600" dirty="0" smtClean="0"/>
              <a:t>Funded by </a:t>
            </a:r>
          </a:p>
          <a:p>
            <a:pPr>
              <a:spcAft>
                <a:spcPts val="600"/>
              </a:spcAft>
            </a:pPr>
            <a:endParaRPr lang="en-GB" sz="1600" dirty="0" smtClean="0"/>
          </a:p>
          <a:p>
            <a:pPr>
              <a:spcAft>
                <a:spcPts val="600"/>
              </a:spcAft>
            </a:pPr>
            <a:r>
              <a:rPr lang="en-GB" sz="1600" dirty="0" smtClean="0"/>
              <a:t>International Climate Initiative of the </a:t>
            </a:r>
            <a:r>
              <a:rPr lang="en-GB" sz="1600" b="1" dirty="0" smtClean="0">
                <a:cs typeface="Arial" pitchFamily="34" charset="0"/>
              </a:rPr>
              <a:t>Federal Ministry for the Environment, Nature Conservation and Nuclear Safety (BMU)</a:t>
            </a:r>
            <a:r>
              <a:rPr lang="en-GB" sz="1600" dirty="0" smtClean="0">
                <a:cs typeface="Arial" pitchFamily="34" charset="0"/>
              </a:rPr>
              <a:t> </a:t>
            </a:r>
            <a:r>
              <a:rPr lang="en-GB" sz="1600" dirty="0" smtClean="0"/>
              <a:t>   </a:t>
            </a:r>
            <a:endParaRPr lang="en-GB" sz="1600" b="1" dirty="0" smtClean="0"/>
          </a:p>
          <a:p>
            <a:pPr>
              <a:spcAft>
                <a:spcPts val="600"/>
              </a:spcAft>
            </a:pPr>
            <a:endParaRPr lang="en-GB" sz="1600" dirty="0" smtClean="0"/>
          </a:p>
          <a:p>
            <a:pPr>
              <a:spcAft>
                <a:spcPts val="600"/>
              </a:spcAft>
            </a:pPr>
            <a:r>
              <a:rPr lang="en-GB" sz="1600" dirty="0" smtClean="0"/>
              <a:t>First Phase: 	December 2008 to February 2011</a:t>
            </a:r>
          </a:p>
          <a:p>
            <a:pPr>
              <a:spcAft>
                <a:spcPts val="600"/>
              </a:spcAft>
            </a:pPr>
            <a:r>
              <a:rPr lang="en-GB" sz="1600" dirty="0" smtClean="0"/>
              <a:t>Second Phase: 	March 2011 to May 2013 within the framework of the new 		project </a:t>
            </a:r>
            <a:r>
              <a:rPr lang="en-GB" sz="1600" i="1" dirty="0" smtClean="0"/>
              <a:t>Inventory of Methods for Adaptation to 			Climate Change</a:t>
            </a:r>
            <a:endParaRPr lang="en-GB" sz="1600" i="1" dirty="0"/>
          </a:p>
        </p:txBody>
      </p:sp>
      <p:pic>
        <p:nvPicPr>
          <p:cNvPr id="7" name="Grafik 5" descr="Kombination_GIZ-PIK-BMU_en_500dpi.jpg"/>
          <p:cNvPicPr>
            <a:picLocks noChangeAspect="1"/>
          </p:cNvPicPr>
          <p:nvPr/>
        </p:nvPicPr>
        <p:blipFill>
          <a:blip r:embed="rId3" cstate="print">
            <a:clrChange>
              <a:clrFrom>
                <a:srgbClr val="FFFFFF"/>
              </a:clrFrom>
              <a:clrTo>
                <a:srgbClr val="FFFFFF">
                  <a:alpha val="0"/>
                </a:srgbClr>
              </a:clrTo>
            </a:clrChange>
          </a:blip>
          <a:srcRect t="13928" r="85306" b="28736"/>
          <a:stretch>
            <a:fillRect/>
          </a:stretch>
        </p:blipFill>
        <p:spPr bwMode="auto">
          <a:xfrm>
            <a:off x="3458175" y="1344810"/>
            <a:ext cx="1044122" cy="897467"/>
          </a:xfrm>
          <a:prstGeom prst="rect">
            <a:avLst/>
          </a:prstGeom>
          <a:noFill/>
          <a:ln w="9525">
            <a:noFill/>
            <a:miter lim="800000"/>
            <a:headEnd/>
            <a:tailEnd/>
          </a:ln>
        </p:spPr>
      </p:pic>
      <p:pic>
        <p:nvPicPr>
          <p:cNvPr id="8" name="logo_klimaschutzinitiative_190.jpg" descr="/Users/susanneschwan/Desktop/logo_klimaschutzinitiative_190.jpg"/>
          <p:cNvPicPr>
            <a:picLocks noChangeAspect="1"/>
          </p:cNvPicPr>
          <p:nvPr/>
        </p:nvPicPr>
        <p:blipFill>
          <a:blip r:embed="rId4" r:link="rId5" cstate="print"/>
          <a:srcRect l="1584" t="7918" r="3337" b="8053"/>
          <a:stretch>
            <a:fillRect/>
          </a:stretch>
        </p:blipFill>
        <p:spPr>
          <a:xfrm>
            <a:off x="2313894" y="2036649"/>
            <a:ext cx="1930400" cy="880533"/>
          </a:xfrm>
          <a:prstGeom prst="rect">
            <a:avLst/>
          </a:prstGeom>
        </p:spPr>
      </p:pic>
      <p:pic>
        <p:nvPicPr>
          <p:cNvPr id="13" name="Grafik 5" descr="Kombination_GIZ-PIK-BMU_en_500dpi.jpg"/>
          <p:cNvPicPr>
            <a:picLocks noChangeAspect="1"/>
          </p:cNvPicPr>
          <p:nvPr/>
        </p:nvPicPr>
        <p:blipFill>
          <a:blip r:embed="rId3" cstate="print">
            <a:clrChange>
              <a:clrFrom>
                <a:srgbClr val="FFFFFF"/>
              </a:clrFrom>
              <a:clrTo>
                <a:srgbClr val="FFFFFF">
                  <a:alpha val="0"/>
                </a:srgbClr>
              </a:clrTo>
            </a:clrChange>
          </a:blip>
          <a:srcRect l="26326" t="13928" r="42218" b="28736"/>
          <a:stretch>
            <a:fillRect/>
          </a:stretch>
        </p:blipFill>
        <p:spPr bwMode="auto">
          <a:xfrm>
            <a:off x="5012065" y="1324790"/>
            <a:ext cx="2235144" cy="897467"/>
          </a:xfrm>
          <a:prstGeom prst="rect">
            <a:avLst/>
          </a:prstGeom>
          <a:noFill/>
          <a:ln w="9525">
            <a:noFill/>
            <a:miter lim="800000"/>
            <a:headEnd/>
            <a:tailEnd/>
          </a:ln>
        </p:spPr>
      </p:pic>
      <p:sp>
        <p:nvSpPr>
          <p:cNvPr id="11" name="Titel 1"/>
          <p:cNvSpPr>
            <a:spLocks noGrp="1"/>
          </p:cNvSpPr>
          <p:nvPr>
            <p:ph type="title"/>
          </p:nvPr>
        </p:nvSpPr>
        <p:spPr>
          <a:xfrm>
            <a:off x="457200" y="1068388"/>
            <a:ext cx="7526338" cy="741362"/>
          </a:xfrm>
          <a:noFill/>
        </p:spPr>
        <p:txBody>
          <a:bodyPr/>
          <a:lstStyle/>
          <a:p>
            <a:pPr>
              <a:defRPr/>
            </a:pPr>
            <a:r>
              <a:rPr lang="de-DE" dirty="0" smtClean="0"/>
              <a:t>Setting</a:t>
            </a:r>
            <a:br>
              <a:rPr lang="de-DE" dirty="0" smtClean="0"/>
            </a:br>
            <a:r>
              <a:rPr lang="de-DE"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1112025495"/>
              </p:ext>
            </p:extLst>
          </p:nvPr>
        </p:nvGraphicFramePr>
        <p:xfrm>
          <a:off x="107108" y="1738454"/>
          <a:ext cx="9144000" cy="395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p:cNvSpPr txBox="1">
            <a:spLocks/>
          </p:cNvSpPr>
          <p:nvPr/>
        </p:nvSpPr>
        <p:spPr bwMode="auto">
          <a:xfrm>
            <a:off x="457200" y="1068388"/>
            <a:ext cx="5288507"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0" cap="none" spc="0" normalizeH="0" baseline="0" noProof="0" dirty="0" smtClean="0">
                <a:ln>
                  <a:noFill/>
                </a:ln>
                <a:solidFill>
                  <a:srgbClr val="669900"/>
                </a:solidFill>
                <a:effectLst/>
                <a:uLnTx/>
                <a:uFillTx/>
                <a:latin typeface="+mj-lt"/>
                <a:ea typeface="+mj-ea"/>
                <a:cs typeface="+mj-cs"/>
              </a:rPr>
              <a:t>Rationale</a:t>
            </a:r>
            <a:r>
              <a:rPr kumimoji="0" lang="de-DE" sz="2400" b="1" i="0" u="none" strike="noStrike" kern="0" cap="none" spc="0" normalizeH="0" noProof="0" dirty="0" smtClean="0">
                <a:ln>
                  <a:noFill/>
                </a:ln>
                <a:solidFill>
                  <a:srgbClr val="669900"/>
                </a:solidFill>
                <a:effectLst/>
                <a:uLnTx/>
                <a:uFillTx/>
                <a:latin typeface="+mj-lt"/>
                <a:ea typeface="+mj-ea"/>
                <a:cs typeface="+mj-cs"/>
              </a:rPr>
              <a:t> &amp; </a:t>
            </a:r>
            <a:r>
              <a:rPr kumimoji="0" lang="de-DE" sz="2400" b="1" i="0" u="none" strike="noStrike" kern="0" cap="none" spc="0" normalizeH="0" noProof="0" dirty="0" err="1" smtClean="0">
                <a:ln>
                  <a:noFill/>
                </a:ln>
                <a:solidFill>
                  <a:srgbClr val="669900"/>
                </a:solidFill>
                <a:effectLst/>
                <a:uLnTx/>
                <a:uFillTx/>
                <a:latin typeface="+mj-lt"/>
                <a:ea typeface="+mj-ea"/>
                <a:cs typeface="+mj-cs"/>
              </a:rPr>
              <a:t>Objective</a:t>
            </a:r>
            <a:r>
              <a:rPr kumimoji="0" lang="de-DE" sz="2400" b="1" i="0" u="none" strike="noStrike" kern="0" cap="none" spc="0" normalizeH="0" baseline="0" noProof="0" dirty="0" smtClean="0">
                <a:ln>
                  <a:noFill/>
                </a:ln>
                <a:solidFill>
                  <a:srgbClr val="669900"/>
                </a:solidFill>
                <a:effectLst/>
                <a:uLnTx/>
                <a:uFillTx/>
                <a:latin typeface="+mj-lt"/>
                <a:ea typeface="+mj-ea"/>
                <a:cs typeface="+mj-cs"/>
              </a:rPr>
              <a:t/>
            </a:r>
            <a:br>
              <a:rPr kumimoji="0" lang="de-DE" sz="2400" b="1" i="0" u="none" strike="noStrike" kern="0" cap="none" spc="0" normalizeH="0" baseline="0" noProof="0" dirty="0" smtClean="0">
                <a:ln>
                  <a:noFill/>
                </a:ln>
                <a:solidFill>
                  <a:srgbClr val="669900"/>
                </a:solidFill>
                <a:effectLst/>
                <a:uLnTx/>
                <a:uFillTx/>
                <a:latin typeface="+mj-lt"/>
                <a:ea typeface="+mj-ea"/>
                <a:cs typeface="+mj-cs"/>
              </a:rPr>
            </a:br>
            <a:r>
              <a:rPr kumimoji="0" lang="de-DE" sz="2400" b="1" i="0" u="none" strike="noStrike" kern="0" cap="none" spc="0" normalizeH="0" baseline="0" noProof="0" dirty="0" smtClean="0">
                <a:ln>
                  <a:noFill/>
                </a:ln>
                <a:solidFill>
                  <a:srgbClr val="669900"/>
                </a:solidFill>
                <a:effectLst/>
                <a:uLnTx/>
                <a:uFillTx/>
                <a:latin typeface="+mj-lt"/>
                <a:ea typeface="+mj-ea"/>
                <a:cs typeface="+mj-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9312" y="1670422"/>
            <a:ext cx="4920720" cy="554162"/>
          </a:xfrm>
        </p:spPr>
        <p:txBody>
          <a:bodyPr/>
          <a:lstStyle/>
          <a:p>
            <a:pPr marL="0" indent="0">
              <a:buNone/>
            </a:pPr>
            <a:r>
              <a:rPr lang="en-GB" b="1" dirty="0" smtClean="0">
                <a:solidFill>
                  <a:srgbClr val="C80F0E"/>
                </a:solidFill>
              </a:rPr>
              <a:t>Three layers:</a:t>
            </a:r>
            <a:endParaRPr lang="en-GB" dirty="0" smtClean="0"/>
          </a:p>
          <a:p>
            <a:endParaRPr lang="en-GB" dirty="0"/>
          </a:p>
        </p:txBody>
      </p:sp>
      <p:pic>
        <p:nvPicPr>
          <p:cNvPr id="13" name="Layer.png" descr="/Users/susanneschwan/Desktop/GIZ/cigrasp:Methodeninventar/0_Pos1_Präsentations/PPT_cigrasp/Bilder:Grafiken/Layer.png"/>
          <p:cNvPicPr>
            <a:picLocks noChangeAspect="1"/>
          </p:cNvPicPr>
          <p:nvPr/>
        </p:nvPicPr>
        <p:blipFill>
          <a:blip r:embed="rId3" r:link="rId4" cstate="print"/>
          <a:stretch>
            <a:fillRect/>
          </a:stretch>
        </p:blipFill>
        <p:spPr>
          <a:xfrm>
            <a:off x="385378" y="2235202"/>
            <a:ext cx="8758622" cy="3276827"/>
          </a:xfrm>
          <a:prstGeom prst="rect">
            <a:avLst/>
          </a:prstGeom>
        </p:spPr>
      </p:pic>
      <p:grpSp>
        <p:nvGrpSpPr>
          <p:cNvPr id="5" name="Gruppierung 10"/>
          <p:cNvGrpSpPr/>
          <p:nvPr/>
        </p:nvGrpSpPr>
        <p:grpSpPr>
          <a:xfrm>
            <a:off x="355073" y="5538262"/>
            <a:ext cx="2480731" cy="338554"/>
            <a:chOff x="355073" y="5538262"/>
            <a:chExt cx="2480731" cy="338554"/>
          </a:xfrm>
        </p:grpSpPr>
        <p:sp>
          <p:nvSpPr>
            <p:cNvPr id="14" name="Textfeld 13"/>
            <p:cNvSpPr txBox="1"/>
            <p:nvPr/>
          </p:nvSpPr>
          <p:spPr>
            <a:xfrm>
              <a:off x="355073" y="5538262"/>
              <a:ext cx="1954793" cy="338554"/>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1600" dirty="0" smtClean="0">
                  <a:solidFill>
                    <a:srgbClr val="C80F0F"/>
                  </a:solidFill>
                  <a:effectLst/>
                </a:rPr>
                <a:t>Science (PIK)</a:t>
              </a:r>
              <a:endParaRPr lang="en-GB" sz="1600" dirty="0">
                <a:solidFill>
                  <a:srgbClr val="C80F0F"/>
                </a:solidFill>
                <a:effectLst/>
              </a:endParaRPr>
            </a:p>
          </p:txBody>
        </p:sp>
        <p:cxnSp>
          <p:nvCxnSpPr>
            <p:cNvPr id="16" name="Gerade Verbindung mit Pfeil 15"/>
            <p:cNvCxnSpPr/>
            <p:nvPr/>
          </p:nvCxnSpPr>
          <p:spPr bwMode="auto">
            <a:xfrm flipV="1">
              <a:off x="1837793" y="5723466"/>
              <a:ext cx="998011" cy="794"/>
            </a:xfrm>
            <a:prstGeom prst="straightConnector1">
              <a:avLst/>
            </a:prstGeom>
            <a:solidFill>
              <a:schemeClr val="accent1"/>
            </a:solidFill>
            <a:ln w="76200" cap="flat" cmpd="sng" algn="ctr">
              <a:solidFill>
                <a:schemeClr val="bg1">
                  <a:lumMod val="85000"/>
                </a:schemeClr>
              </a:solidFill>
              <a:prstDash val="solid"/>
              <a:round/>
              <a:headEnd type="none" w="med" len="med"/>
              <a:tailEnd type="arrow" w="med" len="med"/>
            </a:ln>
            <a:effectLst/>
          </p:spPr>
        </p:cxnSp>
      </p:grpSp>
      <p:grpSp>
        <p:nvGrpSpPr>
          <p:cNvPr id="6" name="Gruppierung 11"/>
          <p:cNvGrpSpPr/>
          <p:nvPr/>
        </p:nvGrpSpPr>
        <p:grpSpPr>
          <a:xfrm>
            <a:off x="6646768" y="5538262"/>
            <a:ext cx="2497200" cy="338554"/>
            <a:chOff x="6646768" y="5538262"/>
            <a:chExt cx="2497200" cy="338554"/>
          </a:xfrm>
        </p:grpSpPr>
        <p:sp>
          <p:nvSpPr>
            <p:cNvPr id="15" name="Textfeld 14"/>
            <p:cNvSpPr txBox="1"/>
            <p:nvPr/>
          </p:nvSpPr>
          <p:spPr>
            <a:xfrm>
              <a:off x="7073660" y="5538262"/>
              <a:ext cx="2070308" cy="338554"/>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GB" sz="1600" dirty="0" smtClean="0">
                  <a:solidFill>
                    <a:srgbClr val="C80F0F"/>
                  </a:solidFill>
                </a:rPr>
                <a:t>Practice (GIZ)</a:t>
              </a:r>
            </a:p>
          </p:txBody>
        </p:sp>
        <p:cxnSp>
          <p:nvCxnSpPr>
            <p:cNvPr id="22" name="Gerade Verbindung mit Pfeil 21"/>
            <p:cNvCxnSpPr/>
            <p:nvPr/>
          </p:nvCxnSpPr>
          <p:spPr bwMode="auto">
            <a:xfrm flipH="1" flipV="1">
              <a:off x="6646768" y="5723469"/>
              <a:ext cx="998011" cy="794"/>
            </a:xfrm>
            <a:prstGeom prst="straightConnector1">
              <a:avLst/>
            </a:prstGeom>
            <a:solidFill>
              <a:schemeClr val="accent1"/>
            </a:solidFill>
            <a:ln w="76200" cap="flat" cmpd="sng" algn="ctr">
              <a:solidFill>
                <a:schemeClr val="bg1">
                  <a:lumMod val="85000"/>
                </a:schemeClr>
              </a:solidFill>
              <a:prstDash val="solid"/>
              <a:round/>
              <a:headEnd type="none" w="med" len="med"/>
              <a:tailEnd type="arrow" w="med" len="med"/>
            </a:ln>
            <a:effectLst/>
          </p:spPr>
        </p:cxnSp>
      </p:grpSp>
      <p:sp>
        <p:nvSpPr>
          <p:cNvPr id="12" name="Titel 1"/>
          <p:cNvSpPr txBox="1">
            <a:spLocks/>
          </p:cNvSpPr>
          <p:nvPr/>
        </p:nvSpPr>
        <p:spPr bwMode="auto">
          <a:xfrm>
            <a:off x="457201" y="1068388"/>
            <a:ext cx="4278572"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kern="0" dirty="0" err="1" smtClean="0">
                <a:solidFill>
                  <a:srgbClr val="669900"/>
                </a:solidFill>
                <a:latin typeface="+mj-lt"/>
                <a:ea typeface="+mj-ea"/>
                <a:cs typeface="+mj-cs"/>
              </a:rPr>
              <a:t>Structure</a:t>
            </a:r>
            <a:r>
              <a:rPr lang="de-DE" sz="2400" kern="0" dirty="0" smtClean="0">
                <a:solidFill>
                  <a:srgbClr val="669900"/>
                </a:solidFill>
                <a:latin typeface="+mj-lt"/>
                <a:ea typeface="+mj-ea"/>
                <a:cs typeface="+mj-cs"/>
              </a:rPr>
              <a:t> </a:t>
            </a:r>
            <a:r>
              <a:rPr lang="de-DE" sz="2400" kern="0" dirty="0" err="1" smtClean="0">
                <a:solidFill>
                  <a:srgbClr val="669900"/>
                </a:solidFill>
                <a:latin typeface="+mj-lt"/>
                <a:ea typeface="+mj-ea"/>
                <a:cs typeface="+mj-cs"/>
              </a:rPr>
              <a:t>of</a:t>
            </a:r>
            <a:r>
              <a:rPr lang="de-DE" sz="2400" kern="0" dirty="0" smtClean="0">
                <a:solidFill>
                  <a:srgbClr val="669900"/>
                </a:solidFill>
                <a:latin typeface="+mj-lt"/>
                <a:ea typeface="+mj-ea"/>
                <a:cs typeface="+mj-cs"/>
              </a:rPr>
              <a:t> Information</a:t>
            </a:r>
            <a:r>
              <a:rPr kumimoji="0" lang="de-DE" sz="2400" b="1" i="0" u="none" strike="noStrike" kern="0" cap="none" spc="0" normalizeH="0" baseline="0" noProof="0" dirty="0" smtClean="0">
                <a:ln>
                  <a:noFill/>
                </a:ln>
                <a:solidFill>
                  <a:srgbClr val="669900"/>
                </a:solidFill>
                <a:effectLst/>
                <a:uLnTx/>
                <a:uFillTx/>
                <a:latin typeface="+mj-lt"/>
                <a:ea typeface="+mj-ea"/>
                <a:cs typeface="+mj-cs"/>
              </a:rPr>
              <a:t/>
            </a:r>
            <a:br>
              <a:rPr kumimoji="0" lang="de-DE" sz="2400" b="1" i="0" u="none" strike="noStrike" kern="0" cap="none" spc="0" normalizeH="0" baseline="0" noProof="0" dirty="0" smtClean="0">
                <a:ln>
                  <a:noFill/>
                </a:ln>
                <a:solidFill>
                  <a:srgbClr val="669900"/>
                </a:solidFill>
                <a:effectLst/>
                <a:uLnTx/>
                <a:uFillTx/>
                <a:latin typeface="+mj-lt"/>
                <a:ea typeface="+mj-ea"/>
                <a:cs typeface="+mj-cs"/>
              </a:rPr>
            </a:br>
            <a:r>
              <a:rPr kumimoji="0" lang="de-DE" sz="2400" b="1" i="0" u="none" strike="noStrike" kern="0" cap="none" spc="0" normalizeH="0" baseline="0" noProof="0" dirty="0" smtClean="0">
                <a:ln>
                  <a:noFill/>
                </a:ln>
                <a:solidFill>
                  <a:srgbClr val="669900"/>
                </a:solidFill>
                <a:effectLst/>
                <a:uLnTx/>
                <a:uFillTx/>
                <a:latin typeface="+mj-lt"/>
                <a:ea typeface="+mj-ea"/>
                <a:cs typeface="+mj-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50000" decel="5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22"/>
          <p:cNvGrpSpPr/>
          <p:nvPr/>
        </p:nvGrpSpPr>
        <p:grpSpPr>
          <a:xfrm>
            <a:off x="466081" y="1749182"/>
            <a:ext cx="2809875" cy="2207158"/>
            <a:chOff x="1694380" y="1653645"/>
            <a:chExt cx="2809875" cy="2207158"/>
          </a:xfrm>
        </p:grpSpPr>
        <p:pic>
          <p:nvPicPr>
            <p:cNvPr id="16" name="Glossary.png" descr="/Users/susanneschwan/Desktop/GIZ/cigrasp:Methodeninventar/0_Pos1_Präsentations/PPT_cigrasp/Bilder:Grafiken/Glossary.png"/>
            <p:cNvPicPr>
              <a:picLocks noChangeAspect="1"/>
            </p:cNvPicPr>
            <p:nvPr/>
          </p:nvPicPr>
          <p:blipFill>
            <a:blip r:embed="rId3" r:link="rId4" cstate="print"/>
            <a:srcRect l="2222" t="1838" r="2407"/>
            <a:stretch>
              <a:fillRect/>
            </a:stretch>
          </p:blipFill>
          <p:spPr>
            <a:xfrm>
              <a:off x="1752064" y="1653645"/>
              <a:ext cx="2705139" cy="1638000"/>
            </a:xfrm>
            <a:prstGeom prst="rect">
              <a:avLst/>
            </a:prstGeom>
            <a:ln w="63500" cap="rnd">
              <a:solidFill>
                <a:schemeClr val="bg1">
                  <a:lumMod val="85000"/>
                </a:schemeClr>
              </a:solidFill>
            </a:ln>
          </p:spPr>
        </p:pic>
        <p:sp>
          <p:nvSpPr>
            <p:cNvPr id="18" name="Rechteck 17"/>
            <p:cNvSpPr/>
            <p:nvPr/>
          </p:nvSpPr>
          <p:spPr bwMode="auto">
            <a:xfrm>
              <a:off x="1694380" y="3302003"/>
              <a:ext cx="2809875"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rgbClr val="C80009"/>
                  </a:solidFill>
                  <a:effectLst/>
                  <a:latin typeface="Arial" charset="0"/>
                </a:rPr>
                <a:t>Background Information &amp; Glossary of Climate Terminology</a:t>
              </a:r>
            </a:p>
          </p:txBody>
        </p:sp>
      </p:grpSp>
      <p:grpSp>
        <p:nvGrpSpPr>
          <p:cNvPr id="5" name="Gruppierung 23"/>
          <p:cNvGrpSpPr/>
          <p:nvPr/>
        </p:nvGrpSpPr>
        <p:grpSpPr>
          <a:xfrm>
            <a:off x="3572286" y="1746536"/>
            <a:ext cx="2809875" cy="2209805"/>
            <a:chOff x="4800585" y="1650999"/>
            <a:chExt cx="2809875" cy="2209805"/>
          </a:xfrm>
        </p:grpSpPr>
        <p:pic>
          <p:nvPicPr>
            <p:cNvPr id="6" name="WorldMap.png" descr="/Users/susanneschwan/Desktop/WorldMap.png"/>
            <p:cNvPicPr>
              <a:picLocks noChangeAspect="1"/>
            </p:cNvPicPr>
            <p:nvPr/>
          </p:nvPicPr>
          <p:blipFill>
            <a:blip r:embed="rId5" r:link="rId6" cstate="print"/>
            <a:srcRect l="833" t="2179" r="833"/>
            <a:stretch>
              <a:fillRect/>
            </a:stretch>
          </p:blipFill>
          <p:spPr>
            <a:xfrm>
              <a:off x="4961453" y="1650999"/>
              <a:ext cx="2493866" cy="1638000"/>
            </a:xfrm>
            <a:prstGeom prst="rect">
              <a:avLst/>
            </a:prstGeom>
            <a:ln w="63500" cap="rnd">
              <a:solidFill>
                <a:schemeClr val="bg1">
                  <a:lumMod val="85000"/>
                </a:schemeClr>
              </a:solidFill>
            </a:ln>
          </p:spPr>
        </p:pic>
        <p:sp>
          <p:nvSpPr>
            <p:cNvPr id="19" name="Rechteck 18"/>
            <p:cNvSpPr/>
            <p:nvPr/>
          </p:nvSpPr>
          <p:spPr bwMode="auto">
            <a:xfrm>
              <a:off x="4800585" y="3302004"/>
              <a:ext cx="2809875"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rgbClr val="C80009"/>
                  </a:solidFill>
                  <a:effectLst/>
                  <a:latin typeface="Arial" charset="0"/>
                </a:rPr>
                <a:t>Interactive</a:t>
              </a:r>
              <a:r>
                <a:rPr kumimoji="0" lang="en-GB" sz="1400" i="0" u="none" strike="noStrike" cap="none" normalizeH="0" dirty="0" smtClean="0">
                  <a:ln>
                    <a:noFill/>
                  </a:ln>
                  <a:solidFill>
                    <a:srgbClr val="C80009"/>
                  </a:solidFill>
                  <a:effectLst/>
                  <a:latin typeface="Arial" charset="0"/>
                </a:rPr>
                <a:t> World Map</a:t>
              </a:r>
              <a:endParaRPr kumimoji="0" lang="en-GB" sz="1400" i="0" u="none" strike="noStrike" cap="none" normalizeH="0" baseline="0" dirty="0" smtClean="0">
                <a:ln>
                  <a:noFill/>
                </a:ln>
                <a:solidFill>
                  <a:srgbClr val="C80009"/>
                </a:solidFill>
                <a:effectLst/>
                <a:latin typeface="Arial" charset="0"/>
              </a:endParaRPr>
            </a:p>
          </p:txBody>
        </p:sp>
      </p:grpSp>
      <p:grpSp>
        <p:nvGrpSpPr>
          <p:cNvPr id="10" name="Gruppierung 24"/>
          <p:cNvGrpSpPr/>
          <p:nvPr/>
        </p:nvGrpSpPr>
        <p:grpSpPr>
          <a:xfrm>
            <a:off x="405873" y="4348595"/>
            <a:ext cx="2896128" cy="2066997"/>
            <a:chOff x="405873" y="3952803"/>
            <a:chExt cx="2896128" cy="2066997"/>
          </a:xfrm>
        </p:grpSpPr>
        <p:pic>
          <p:nvPicPr>
            <p:cNvPr id="8" name="StaticMaps.png" descr="/Users/susanneschwan/Desktop/GIZ/cigrasp:Methodeninventar/0_Pos1_Präsentations/PPT_cigrasp/Bilder:Grafiken/StaticMaps.png"/>
            <p:cNvPicPr>
              <a:picLocks noChangeAspect="1"/>
            </p:cNvPicPr>
            <p:nvPr/>
          </p:nvPicPr>
          <p:blipFill>
            <a:blip r:embed="rId7" r:link="rId8" cstate="print"/>
            <a:srcRect l="1302" t="1281" r="1198"/>
            <a:stretch>
              <a:fillRect/>
            </a:stretch>
          </p:blipFill>
          <p:spPr>
            <a:xfrm>
              <a:off x="507470" y="3952803"/>
              <a:ext cx="2691655" cy="1638000"/>
            </a:xfrm>
            <a:prstGeom prst="rect">
              <a:avLst/>
            </a:prstGeom>
            <a:ln w="63500" cap="rnd">
              <a:solidFill>
                <a:schemeClr val="bg1">
                  <a:lumMod val="85000"/>
                </a:schemeClr>
              </a:solidFill>
            </a:ln>
          </p:spPr>
        </p:pic>
        <p:sp>
          <p:nvSpPr>
            <p:cNvPr id="20" name="Rechteck 19"/>
            <p:cNvSpPr/>
            <p:nvPr/>
          </p:nvSpPr>
          <p:spPr bwMode="auto">
            <a:xfrm>
              <a:off x="405873" y="5621868"/>
              <a:ext cx="2896128" cy="397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rgbClr val="C80009"/>
                  </a:solidFill>
                  <a:effectLst/>
                  <a:latin typeface="Arial" charset="0"/>
                </a:rPr>
                <a:t>Stimuli, Impact &amp;</a:t>
              </a:r>
              <a:r>
                <a:rPr kumimoji="0" lang="en-GB" sz="1400" i="0" u="none" strike="noStrike" cap="none" normalizeH="0" dirty="0" smtClean="0">
                  <a:ln>
                    <a:noFill/>
                  </a:ln>
                  <a:solidFill>
                    <a:srgbClr val="C80009"/>
                  </a:solidFill>
                  <a:effectLst/>
                  <a:latin typeface="Arial" charset="0"/>
                </a:rPr>
                <a:t> Emission Maps</a:t>
              </a:r>
              <a:endParaRPr kumimoji="0" lang="en-GB" sz="1400" i="0" u="none" strike="noStrike" cap="none" normalizeH="0" baseline="0" dirty="0" smtClean="0">
                <a:ln>
                  <a:noFill/>
                </a:ln>
                <a:solidFill>
                  <a:srgbClr val="C80009"/>
                </a:solidFill>
                <a:effectLst/>
                <a:latin typeface="Arial" charset="0"/>
              </a:endParaRPr>
            </a:p>
          </p:txBody>
        </p:sp>
      </p:grpSp>
      <p:grpSp>
        <p:nvGrpSpPr>
          <p:cNvPr id="11" name="Gruppierung 25"/>
          <p:cNvGrpSpPr/>
          <p:nvPr/>
        </p:nvGrpSpPr>
        <p:grpSpPr>
          <a:xfrm>
            <a:off x="3403073" y="4348595"/>
            <a:ext cx="2726794" cy="1956931"/>
            <a:chOff x="3403073" y="3952803"/>
            <a:chExt cx="2726794" cy="1956931"/>
          </a:xfrm>
        </p:grpSpPr>
        <p:pic>
          <p:nvPicPr>
            <p:cNvPr id="9" name="DiagramI.png" descr="/Users/susanneschwan/Desktop/GIZ/cigrasp:Methodeninventar/0_Pos1_Präsentations/PPT_cigrasp/Bilder:Grafiken/DiagramI.png"/>
            <p:cNvPicPr>
              <a:picLocks noChangeAspect="1"/>
            </p:cNvPicPr>
            <p:nvPr/>
          </p:nvPicPr>
          <p:blipFill>
            <a:blip r:embed="rId9" r:link="rId10" cstate="print"/>
            <a:stretch>
              <a:fillRect/>
            </a:stretch>
          </p:blipFill>
          <p:spPr>
            <a:xfrm>
              <a:off x="3572465" y="3952803"/>
              <a:ext cx="2520000" cy="1639615"/>
            </a:xfrm>
            <a:prstGeom prst="rect">
              <a:avLst/>
            </a:prstGeom>
            <a:ln w="63500" cap="rnd">
              <a:solidFill>
                <a:schemeClr val="bg1">
                  <a:lumMod val="85000"/>
                </a:schemeClr>
              </a:solidFill>
            </a:ln>
          </p:spPr>
        </p:pic>
        <p:sp>
          <p:nvSpPr>
            <p:cNvPr id="21" name="Rechteck 20"/>
            <p:cNvSpPr/>
            <p:nvPr/>
          </p:nvSpPr>
          <p:spPr bwMode="auto">
            <a:xfrm>
              <a:off x="3403073" y="5638802"/>
              <a:ext cx="2726794" cy="270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rgbClr val="C80009"/>
                  </a:solidFill>
                  <a:effectLst/>
                  <a:latin typeface="Arial" charset="0"/>
                </a:rPr>
                <a:t>Climate Diagrams</a:t>
              </a:r>
            </a:p>
          </p:txBody>
        </p:sp>
      </p:grpSp>
      <p:grpSp>
        <p:nvGrpSpPr>
          <p:cNvPr id="12" name="Gruppierung 26"/>
          <p:cNvGrpSpPr/>
          <p:nvPr/>
        </p:nvGrpSpPr>
        <p:grpSpPr>
          <a:xfrm>
            <a:off x="6366405" y="4348595"/>
            <a:ext cx="2726794" cy="1956934"/>
            <a:chOff x="6366405" y="3952803"/>
            <a:chExt cx="2726794" cy="1956934"/>
          </a:xfrm>
        </p:grpSpPr>
        <p:pic>
          <p:nvPicPr>
            <p:cNvPr id="7" name="AdaptationProjectList.png" descr="/Users/susanneschwan/Desktop/GIZ/cigrasp:Methodeninventar/0_Pos1_Präsentations/PPT_cigrasp/Bilder:Grafiken/AdaptationProjectList.png"/>
            <p:cNvPicPr>
              <a:picLocks noChangeAspect="1"/>
            </p:cNvPicPr>
            <p:nvPr/>
          </p:nvPicPr>
          <p:blipFill>
            <a:blip r:embed="rId11" r:link="rId12" cstate="print"/>
            <a:srcRect l="1022" t="1461" r="192" b="671"/>
            <a:stretch>
              <a:fillRect/>
            </a:stretch>
          </p:blipFill>
          <p:spPr>
            <a:xfrm>
              <a:off x="6465805" y="3952803"/>
              <a:ext cx="2525798" cy="1638000"/>
            </a:xfrm>
            <a:prstGeom prst="rect">
              <a:avLst/>
            </a:prstGeom>
            <a:ln w="63500" cap="rnd">
              <a:solidFill>
                <a:schemeClr val="bg1">
                  <a:lumMod val="85000"/>
                </a:schemeClr>
              </a:solidFill>
            </a:ln>
          </p:spPr>
        </p:pic>
        <p:sp>
          <p:nvSpPr>
            <p:cNvPr id="22" name="Rechteck 21"/>
            <p:cNvSpPr/>
            <p:nvPr/>
          </p:nvSpPr>
          <p:spPr bwMode="auto">
            <a:xfrm>
              <a:off x="6366405" y="5638805"/>
              <a:ext cx="2726794" cy="270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rgbClr val="C80009"/>
                  </a:solidFill>
                  <a:effectLst/>
                  <a:latin typeface="Arial" charset="0"/>
                </a:rPr>
                <a:t>Adaptation Database</a:t>
              </a:r>
            </a:p>
          </p:txBody>
        </p:sp>
      </p:grpSp>
      <p:sp>
        <p:nvSpPr>
          <p:cNvPr id="24" name="Titel 1"/>
          <p:cNvSpPr txBox="1">
            <a:spLocks/>
          </p:cNvSpPr>
          <p:nvPr/>
        </p:nvSpPr>
        <p:spPr bwMode="auto">
          <a:xfrm>
            <a:off x="457201" y="1068388"/>
            <a:ext cx="4278572"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kern="0" dirty="0" smtClean="0">
                <a:solidFill>
                  <a:srgbClr val="669900"/>
                </a:solidFill>
                <a:latin typeface="+mj-lt"/>
                <a:ea typeface="+mj-ea"/>
                <a:cs typeface="+mj-cs"/>
              </a:rPr>
              <a:t>Main Features: </a:t>
            </a:r>
            <a:r>
              <a:rPr lang="de-DE" sz="2400" kern="0" dirty="0" err="1" smtClean="0">
                <a:solidFill>
                  <a:srgbClr val="669900"/>
                </a:solidFill>
                <a:latin typeface="+mj-lt"/>
                <a:ea typeface="+mj-ea"/>
                <a:cs typeface="+mj-cs"/>
              </a:rPr>
              <a:t>Overview</a:t>
            </a:r>
            <a:r>
              <a:rPr kumimoji="0" lang="de-DE" sz="2400" b="1" i="0" u="none" strike="noStrike" kern="0" cap="none" spc="0" normalizeH="0" baseline="0" noProof="0" dirty="0" smtClean="0">
                <a:ln>
                  <a:noFill/>
                </a:ln>
                <a:solidFill>
                  <a:srgbClr val="669900"/>
                </a:solidFill>
                <a:effectLst/>
                <a:uLnTx/>
                <a:uFillTx/>
                <a:latin typeface="+mj-lt"/>
                <a:ea typeface="+mj-ea"/>
                <a:cs typeface="+mj-cs"/>
              </a:rPr>
              <a:t/>
            </a:r>
            <a:br>
              <a:rPr kumimoji="0" lang="de-DE" sz="2400" b="1" i="0" u="none" strike="noStrike" kern="0" cap="none" spc="0" normalizeH="0" baseline="0" noProof="0" dirty="0" smtClean="0">
                <a:ln>
                  <a:noFill/>
                </a:ln>
                <a:solidFill>
                  <a:srgbClr val="669900"/>
                </a:solidFill>
                <a:effectLst/>
                <a:uLnTx/>
                <a:uFillTx/>
                <a:latin typeface="+mj-lt"/>
                <a:ea typeface="+mj-ea"/>
                <a:cs typeface="+mj-cs"/>
              </a:rPr>
            </a:br>
            <a:r>
              <a:rPr kumimoji="0" lang="de-DE" sz="2400" b="1" i="0" u="none" strike="noStrike" kern="0" cap="none" spc="0" normalizeH="0" baseline="0" noProof="0" dirty="0" smtClean="0">
                <a:ln>
                  <a:noFill/>
                </a:ln>
                <a:solidFill>
                  <a:srgbClr val="669900"/>
                </a:solidFill>
                <a:effectLst/>
                <a:uLnTx/>
                <a:uFillTx/>
                <a:latin typeface="+mj-lt"/>
                <a:ea typeface="+mj-ea"/>
                <a:cs typeface="+mj-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bwMode="auto">
          <a:xfrm>
            <a:off x="439738" y="6104426"/>
            <a:ext cx="712787"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pic>
        <p:nvPicPr>
          <p:cNvPr id="8" name="WorldMap.png" descr="/Users/susanneschwan/Desktop/WorldMap.png"/>
          <p:cNvPicPr>
            <a:picLocks noChangeAspect="1"/>
          </p:cNvPicPr>
          <p:nvPr/>
        </p:nvPicPr>
        <p:blipFill>
          <a:blip r:embed="rId3" r:link="rId4" cstate="print"/>
          <a:srcRect l="833" t="2179" r="833" b="1824"/>
          <a:stretch>
            <a:fillRect/>
          </a:stretch>
        </p:blipFill>
        <p:spPr>
          <a:xfrm>
            <a:off x="439737" y="1568450"/>
            <a:ext cx="7792313" cy="5022666"/>
          </a:xfrm>
          <a:prstGeom prst="rect">
            <a:avLst/>
          </a:prstGeom>
        </p:spPr>
      </p:pic>
      <p:sp>
        <p:nvSpPr>
          <p:cNvPr id="6" name="Ellipse 3"/>
          <p:cNvSpPr/>
          <p:nvPr/>
        </p:nvSpPr>
        <p:spPr bwMode="auto">
          <a:xfrm>
            <a:off x="572430" y="3639905"/>
            <a:ext cx="1948743" cy="464931"/>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7" name="Ellipse 3"/>
          <p:cNvSpPr/>
          <p:nvPr/>
        </p:nvSpPr>
        <p:spPr bwMode="auto">
          <a:xfrm>
            <a:off x="4137348" y="2293899"/>
            <a:ext cx="1696979" cy="33221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11" name="Titel 1"/>
          <p:cNvSpPr txBox="1">
            <a:spLocks/>
          </p:cNvSpPr>
          <p:nvPr/>
        </p:nvSpPr>
        <p:spPr bwMode="auto">
          <a:xfrm>
            <a:off x="344958" y="950522"/>
            <a:ext cx="703440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400" kern="0" dirty="0">
                <a:solidFill>
                  <a:srgbClr val="669900"/>
                </a:solidFill>
                <a:latin typeface="+mj-lt"/>
                <a:ea typeface="+mj-ea"/>
                <a:cs typeface="+mj-cs"/>
              </a:rPr>
              <a:t>Interactive World Map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pic>
        <p:nvPicPr>
          <p:cNvPr id="5" name="Landloss_Indonesia.png" descr="/Users/susanneschwan/Desktop/Landloss_Indonesia.png"/>
          <p:cNvPicPr>
            <a:picLocks noChangeAspect="1"/>
          </p:cNvPicPr>
          <p:nvPr/>
        </p:nvPicPr>
        <p:blipFill>
          <a:blip r:embed="rId3" r:link="rId4" cstate="print"/>
          <a:srcRect l="875" t="1672" r="1024" b="3036"/>
          <a:stretch>
            <a:fillRect/>
          </a:stretch>
        </p:blipFill>
        <p:spPr>
          <a:xfrm>
            <a:off x="438244" y="1568448"/>
            <a:ext cx="7794000" cy="4995944"/>
          </a:xfrm>
          <a:prstGeom prst="rect">
            <a:avLst/>
          </a:prstGeom>
          <a:noFill/>
          <a:ln>
            <a:noFill/>
          </a:ln>
        </p:spPr>
      </p:pic>
      <p:sp>
        <p:nvSpPr>
          <p:cNvPr id="7" name="Ellipse 3"/>
          <p:cNvSpPr/>
          <p:nvPr/>
        </p:nvSpPr>
        <p:spPr bwMode="auto">
          <a:xfrm>
            <a:off x="439738" y="2511313"/>
            <a:ext cx="2517717" cy="59098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8" name="Titel 1"/>
          <p:cNvSpPr txBox="1">
            <a:spLocks/>
          </p:cNvSpPr>
          <p:nvPr/>
        </p:nvSpPr>
        <p:spPr bwMode="auto">
          <a:xfrm>
            <a:off x="344957" y="950522"/>
            <a:ext cx="8389609"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GB" sz="2400" kern="0" dirty="0">
                <a:solidFill>
                  <a:srgbClr val="669900"/>
                </a:solidFill>
                <a:latin typeface="+mj-lt"/>
                <a:ea typeface="+mj-ea"/>
                <a:cs typeface="+mj-cs"/>
              </a:rPr>
              <a:t>Interactive World Map: Potential land loss in Indonesia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pic>
        <p:nvPicPr>
          <p:cNvPr id="5" name="RiceProductionLoss.png" descr="/Users/susanneschwan/Desktop/RiceProductionLoss.png"/>
          <p:cNvPicPr>
            <a:picLocks noChangeAspect="1"/>
          </p:cNvPicPr>
          <p:nvPr/>
        </p:nvPicPr>
        <p:blipFill>
          <a:blip r:embed="rId3" r:link="rId4" cstate="print"/>
          <a:srcRect l="1028" t="669" r="1218" b="3340"/>
          <a:stretch>
            <a:fillRect/>
          </a:stretch>
        </p:blipFill>
        <p:spPr>
          <a:xfrm>
            <a:off x="439738" y="1568450"/>
            <a:ext cx="7794000" cy="4984750"/>
          </a:xfrm>
          <a:prstGeom prst="rect">
            <a:avLst/>
          </a:prstGeom>
          <a:noFill/>
          <a:ln>
            <a:noFill/>
          </a:ln>
        </p:spPr>
      </p:pic>
      <p:sp>
        <p:nvSpPr>
          <p:cNvPr id="6" name="Ellipse 3"/>
          <p:cNvSpPr/>
          <p:nvPr/>
        </p:nvSpPr>
        <p:spPr bwMode="auto">
          <a:xfrm>
            <a:off x="439738" y="2492355"/>
            <a:ext cx="2991851" cy="59098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7" name="Ellipse 11"/>
          <p:cNvSpPr/>
          <p:nvPr/>
        </p:nvSpPr>
        <p:spPr bwMode="auto">
          <a:xfrm>
            <a:off x="5089223" y="2572585"/>
            <a:ext cx="1528175" cy="429476"/>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9" name="Titel 1"/>
          <p:cNvSpPr txBox="1">
            <a:spLocks/>
          </p:cNvSpPr>
          <p:nvPr/>
        </p:nvSpPr>
        <p:spPr bwMode="auto">
          <a:xfrm>
            <a:off x="344958" y="950522"/>
            <a:ext cx="8348666"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400" kern="0" dirty="0">
                <a:solidFill>
                  <a:srgbClr val="669900"/>
                </a:solidFill>
                <a:latin typeface="+mj-lt"/>
                <a:ea typeface="+mj-ea"/>
                <a:cs typeface="+mj-cs"/>
              </a:rPr>
              <a:t>Interactive World Map: Potential rice production loss</a:t>
            </a:r>
          </a:p>
        </p:txBody>
      </p:sp>
      <p:sp>
        <p:nvSpPr>
          <p:cNvPr id="12" name="Rechteck 11"/>
          <p:cNvSpPr/>
          <p:nvPr/>
        </p:nvSpPr>
        <p:spPr bwMode="auto">
          <a:xfrm>
            <a:off x="0" y="1568449"/>
            <a:ext cx="9144000" cy="5052483"/>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pic>
        <p:nvPicPr>
          <p:cNvPr id="13" name="ImpactChain.png" descr="/Users/susanneschwan/Desktop/ImpactChain.png"/>
          <p:cNvPicPr>
            <a:picLocks noChangeAspect="1"/>
          </p:cNvPicPr>
          <p:nvPr/>
        </p:nvPicPr>
        <p:blipFill>
          <a:blip r:embed="rId5" r:link="rId6" cstate="print"/>
          <a:srcRect l="833" t="7655" r="2222" b="5883"/>
          <a:stretch>
            <a:fillRect/>
          </a:stretch>
        </p:blipFill>
        <p:spPr>
          <a:xfrm>
            <a:off x="110066" y="1676402"/>
            <a:ext cx="8864600" cy="41317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_ClimateImpacts.png" descr="/Users/susanneschwan/Desktop/Background_ClimateImpacts.png"/>
          <p:cNvPicPr>
            <a:picLocks noChangeAspect="1"/>
          </p:cNvPicPr>
          <p:nvPr/>
        </p:nvPicPr>
        <p:blipFill>
          <a:blip r:embed="rId3" r:link="rId4" cstate="print"/>
          <a:srcRect l="1312" r="1500" b="12887"/>
          <a:stretch>
            <a:fillRect/>
          </a:stretch>
        </p:blipFill>
        <p:spPr>
          <a:xfrm>
            <a:off x="439738" y="1568450"/>
            <a:ext cx="7794000" cy="4972006"/>
          </a:xfrm>
          <a:prstGeom prst="rect">
            <a:avLst/>
          </a:prstGeom>
        </p:spPr>
      </p:pic>
      <p:sp>
        <p:nvSpPr>
          <p:cNvPr id="5" name="Rechteck 4"/>
          <p:cNvSpPr/>
          <p:nvPr/>
        </p:nvSpPr>
        <p:spPr bwMode="auto">
          <a:xfrm>
            <a:off x="439738" y="6162356"/>
            <a:ext cx="2403150" cy="437354"/>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7" name="Ellipse 3"/>
          <p:cNvSpPr/>
          <p:nvPr/>
        </p:nvSpPr>
        <p:spPr bwMode="auto">
          <a:xfrm>
            <a:off x="2953594" y="2430026"/>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8" name="Ellipse 3"/>
          <p:cNvSpPr/>
          <p:nvPr/>
        </p:nvSpPr>
        <p:spPr bwMode="auto">
          <a:xfrm>
            <a:off x="2885365" y="5385515"/>
            <a:ext cx="1756953" cy="339754"/>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9"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400" kern="0" dirty="0">
                <a:solidFill>
                  <a:srgbClr val="669900"/>
                </a:solidFill>
                <a:latin typeface="+mj-lt"/>
                <a:ea typeface="+mj-ea"/>
                <a:cs typeface="+mj-cs"/>
              </a:rPr>
              <a:t>Background: Climate Impacts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6086199"/>
            <a:ext cx="9144000" cy="4939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pic>
        <p:nvPicPr>
          <p:cNvPr id="8" name="ClimateDiagram.png" descr="/Users/susanneschwan/Desktop/GIZ/cigrasp:Methodeninventar/0_Pos1_Präsentations/PPT_cigrasp/Bilder:Grafiken/ClimateDiagram.png"/>
          <p:cNvPicPr>
            <a:picLocks noChangeAspect="1"/>
          </p:cNvPicPr>
          <p:nvPr/>
        </p:nvPicPr>
        <p:blipFill>
          <a:blip r:embed="rId3" r:link="rId4" cstate="print"/>
          <a:srcRect l="561" t="1403" r="2547"/>
          <a:stretch>
            <a:fillRect/>
          </a:stretch>
        </p:blipFill>
        <p:spPr>
          <a:xfrm>
            <a:off x="439738" y="1568450"/>
            <a:ext cx="7794000" cy="4644558"/>
          </a:xfrm>
          <a:prstGeom prst="rect">
            <a:avLst/>
          </a:prstGeom>
        </p:spPr>
      </p:pic>
      <p:sp>
        <p:nvSpPr>
          <p:cNvPr id="6" name="Ellipse 3"/>
          <p:cNvSpPr/>
          <p:nvPr/>
        </p:nvSpPr>
        <p:spPr bwMode="auto">
          <a:xfrm>
            <a:off x="5443538" y="2955413"/>
            <a:ext cx="1548880" cy="457170"/>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13" name="Ellipse 3"/>
          <p:cNvSpPr/>
          <p:nvPr/>
        </p:nvSpPr>
        <p:spPr bwMode="auto">
          <a:xfrm>
            <a:off x="5107651" y="5332894"/>
            <a:ext cx="2420938" cy="457170"/>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12"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GB" sz="2400" kern="0" dirty="0">
                <a:solidFill>
                  <a:srgbClr val="669900"/>
                </a:solidFill>
                <a:latin typeface="+mj-lt"/>
                <a:ea typeface="+mj-ea"/>
                <a:cs typeface="+mj-cs"/>
              </a:rPr>
              <a:t>Climate Diagrams</a:t>
            </a:r>
          </a:p>
        </p:txBody>
      </p:sp>
      <p:grpSp>
        <p:nvGrpSpPr>
          <p:cNvPr id="3" name="Gruppierung 18"/>
          <p:cNvGrpSpPr/>
          <p:nvPr/>
        </p:nvGrpSpPr>
        <p:grpSpPr>
          <a:xfrm>
            <a:off x="0" y="1568449"/>
            <a:ext cx="9144000" cy="5052583"/>
            <a:chOff x="0" y="1568449"/>
            <a:chExt cx="9144000" cy="5052583"/>
          </a:xfrm>
        </p:grpSpPr>
        <p:sp>
          <p:nvSpPr>
            <p:cNvPr id="15" name="Rechteck 14"/>
            <p:cNvSpPr/>
            <p:nvPr/>
          </p:nvSpPr>
          <p:spPr bwMode="auto">
            <a:xfrm>
              <a:off x="0" y="1568449"/>
              <a:ext cx="9144000" cy="5052483"/>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pic>
          <p:nvPicPr>
            <p:cNvPr id="17" name="DiagramI.png" descr="/Users/susanneschwan/Desktop/GIZ/cigrasp:Methodeninventar/0_Pos1_Präsentations/PPT_cigrasp/Bilder:Grafiken/DiagramI.png"/>
            <p:cNvPicPr>
              <a:picLocks noChangeAspect="1"/>
            </p:cNvPicPr>
            <p:nvPr/>
          </p:nvPicPr>
          <p:blipFill>
            <a:blip r:embed="rId5" r:link="rId6" cstate="print"/>
            <a:stretch>
              <a:fillRect/>
            </a:stretch>
          </p:blipFill>
          <p:spPr>
            <a:xfrm>
              <a:off x="439738" y="1575847"/>
              <a:ext cx="5111728" cy="3325899"/>
            </a:xfrm>
            <a:prstGeom prst="rect">
              <a:avLst/>
            </a:prstGeom>
          </p:spPr>
        </p:pic>
        <p:pic>
          <p:nvPicPr>
            <p:cNvPr id="18" name="DiagramII.png" descr="/Users/susanneschwan/Desktop/GIZ/cigrasp:Methodeninventar/0_Pos1_Präsentations/PPT_cigrasp/Bilder:Grafiken/DiagramII.png"/>
            <p:cNvPicPr>
              <a:picLocks noChangeAspect="1"/>
            </p:cNvPicPr>
            <p:nvPr/>
          </p:nvPicPr>
          <p:blipFill>
            <a:blip r:embed="rId7" r:link="rId8" cstate="print"/>
            <a:srcRect r="3053" b="1878"/>
            <a:stretch>
              <a:fillRect/>
            </a:stretch>
          </p:blipFill>
          <p:spPr>
            <a:xfrm>
              <a:off x="2890494" y="3297507"/>
              <a:ext cx="5112000" cy="3323525"/>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439738" y="6162356"/>
            <a:ext cx="2403150" cy="437354"/>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pic>
        <p:nvPicPr>
          <p:cNvPr id="4" name="AdaptationProjectList.png" descr="/Users/susanneschwan/Desktop/GIZ/cigrasp:Methodeninventar/0_Pos1_Präsentations/PPT_cigrasp/Bilder:Grafiken/AdaptationProjectList.png"/>
          <p:cNvPicPr>
            <a:picLocks noChangeAspect="1"/>
          </p:cNvPicPr>
          <p:nvPr/>
        </p:nvPicPr>
        <p:blipFill>
          <a:blip r:embed="rId3" r:link="rId4" cstate="print"/>
          <a:srcRect l="1022" t="1461" r="192" b="2021"/>
          <a:stretch>
            <a:fillRect/>
          </a:stretch>
        </p:blipFill>
        <p:spPr>
          <a:xfrm>
            <a:off x="439738" y="1568450"/>
            <a:ext cx="7794000" cy="4984750"/>
          </a:xfrm>
          <a:prstGeom prst="rect">
            <a:avLst/>
          </a:prstGeom>
        </p:spPr>
      </p:pic>
      <p:sp>
        <p:nvSpPr>
          <p:cNvPr id="5" name="Ellipse 3"/>
          <p:cNvSpPr/>
          <p:nvPr/>
        </p:nvSpPr>
        <p:spPr bwMode="auto">
          <a:xfrm>
            <a:off x="6552502" y="2013471"/>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7"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1" latinLnBrk="0" hangingPunct="1">
              <a:lnSpc>
                <a:spcPct val="100000"/>
              </a:lnSpc>
              <a:buClrTx/>
              <a:buSzTx/>
              <a:buFontTx/>
              <a:buNone/>
              <a:tabLst/>
              <a:defRPr/>
            </a:pPr>
            <a:r>
              <a:rPr lang="en-GB" sz="2400" kern="0" dirty="0">
                <a:solidFill>
                  <a:srgbClr val="669900"/>
                </a:solidFill>
                <a:latin typeface="+mj-lt"/>
                <a:ea typeface="+mj-ea"/>
                <a:cs typeface="+mj-cs"/>
              </a:rPr>
              <a:t>Adaptation Project Database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txBox="1">
            <a:spLocks/>
          </p:cNvSpPr>
          <p:nvPr/>
        </p:nvSpPr>
        <p:spPr bwMode="auto">
          <a:xfrm>
            <a:off x="428625" y="1068388"/>
            <a:ext cx="7526338" cy="593435"/>
          </a:xfrm>
          <a:prstGeom prst="rect">
            <a:avLst/>
          </a:prstGeom>
          <a:noFill/>
          <a:ln>
            <a:noFill/>
          </a:ln>
          <a:extLst/>
        </p:spPr>
        <p:txBody>
          <a:bodyPr anchor="b"/>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fr-FR" sz="2400" kern="0" dirty="0" err="1" smtClean="0">
                <a:solidFill>
                  <a:srgbClr val="669900"/>
                </a:solidFill>
                <a:latin typeface="Arial"/>
              </a:rPr>
              <a:t>Imprint</a:t>
            </a:r>
            <a:endParaRPr lang="fr-FR" sz="2400" kern="0" dirty="0">
              <a:solidFill>
                <a:srgbClr val="669900"/>
              </a:solidFill>
              <a:latin typeface="Arial"/>
            </a:endParaRPr>
          </a:p>
        </p:txBody>
      </p:sp>
      <p:sp>
        <p:nvSpPr>
          <p:cNvPr id="77" name="Inhaltsplatzhalter 2"/>
          <p:cNvSpPr txBox="1">
            <a:spLocks/>
          </p:cNvSpPr>
          <p:nvPr/>
        </p:nvSpPr>
        <p:spPr>
          <a:xfrm>
            <a:off x="520626" y="1776172"/>
            <a:ext cx="3792225" cy="4835643"/>
          </a:xfrm>
          <a:prstGeom prst="rect">
            <a:avLst/>
          </a:prstGeom>
        </p:spPr>
        <p:txBody>
          <a:bodyPr lIns="0" tIns="0" rIns="0" bIns="0"/>
          <a:lstStyle/>
          <a:p>
            <a:pPr>
              <a:spcBef>
                <a:spcPts val="0"/>
              </a:spcBef>
              <a:spcAft>
                <a:spcPts val="600"/>
              </a:spcAft>
              <a:buClr>
                <a:srgbClr val="C80F0F"/>
              </a:buClr>
              <a:buFont typeface="Wingdings" pitchFamily="2" charset="2"/>
              <a:buNone/>
              <a:defRPr/>
            </a:pPr>
            <a:r>
              <a:rPr lang="en-GB" sz="1050" kern="0" dirty="0">
                <a:solidFill>
                  <a:schemeClr val="tx1"/>
                </a:solidFill>
              </a:rPr>
              <a:t>As a federally owned enterprise, GIZ supports the German Government in achieving its objectives in </a:t>
            </a:r>
            <a:r>
              <a:rPr lang="en-GB" sz="1050" kern="0" dirty="0" smtClean="0">
                <a:solidFill>
                  <a:schemeClr val="tx1"/>
                </a:solidFill>
              </a:rPr>
              <a:t>the </a:t>
            </a:r>
            <a:r>
              <a:rPr lang="en-GB" sz="1050" kern="0" dirty="0">
                <a:solidFill>
                  <a:schemeClr val="tx1"/>
                </a:solidFill>
              </a:rPr>
              <a:t>field of international cooperation for sustainable development.</a:t>
            </a:r>
          </a:p>
          <a:p>
            <a:pPr>
              <a:spcBef>
                <a:spcPts val="0"/>
              </a:spcBef>
              <a:spcAft>
                <a:spcPts val="600"/>
              </a:spcAft>
              <a:buClr>
                <a:srgbClr val="C80F0F"/>
              </a:buClr>
              <a:buFont typeface="Wingdings" pitchFamily="2" charset="2"/>
              <a:buNone/>
              <a:defRPr/>
            </a:pPr>
            <a:r>
              <a:rPr lang="en-GB" sz="1050" kern="0" dirty="0">
                <a:solidFill>
                  <a:srgbClr val="C00000"/>
                </a:solidFill>
              </a:rPr>
              <a:t>Published by</a:t>
            </a:r>
            <a:r>
              <a:rPr lang="en-GB" sz="1050" kern="0" dirty="0">
                <a:solidFill>
                  <a:schemeClr val="tx1">
                    <a:lumMod val="50000"/>
                    <a:lumOff val="50000"/>
                  </a:schemeClr>
                </a:solidFill>
              </a:rPr>
              <a:t/>
            </a:r>
            <a:br>
              <a:rPr lang="en-GB" sz="1050" kern="0" dirty="0">
                <a:solidFill>
                  <a:schemeClr val="tx1">
                    <a:lumMod val="50000"/>
                    <a:lumOff val="50000"/>
                  </a:schemeClr>
                </a:solidFill>
              </a:rPr>
            </a:br>
            <a:r>
              <a:rPr lang="en-GB" sz="1050" kern="0" dirty="0">
                <a:solidFill>
                  <a:schemeClr val="tx1"/>
                </a:solidFill>
              </a:rPr>
              <a:t>Deutsche </a:t>
            </a:r>
            <a:r>
              <a:rPr lang="en-GB" sz="1050" kern="0" dirty="0" err="1">
                <a:solidFill>
                  <a:schemeClr val="tx1"/>
                </a:solidFill>
              </a:rPr>
              <a:t>Gesellschaft</a:t>
            </a:r>
            <a:r>
              <a:rPr lang="en-GB" sz="1050" kern="0" dirty="0">
                <a:solidFill>
                  <a:schemeClr val="tx1"/>
                </a:solidFill>
              </a:rPr>
              <a:t> </a:t>
            </a:r>
            <a:r>
              <a:rPr lang="en-GB" sz="1050" kern="0" dirty="0" err="1">
                <a:solidFill>
                  <a:schemeClr val="tx1"/>
                </a:solidFill>
              </a:rPr>
              <a:t>für</a:t>
            </a:r>
            <a:r>
              <a:rPr lang="en-GB" sz="1050" kern="0" dirty="0">
                <a:solidFill>
                  <a:schemeClr val="tx1"/>
                </a:solidFill>
              </a:rPr>
              <a:t/>
            </a:r>
            <a:br>
              <a:rPr lang="en-GB" sz="1050" kern="0" dirty="0">
                <a:solidFill>
                  <a:schemeClr val="tx1"/>
                </a:solidFill>
              </a:rPr>
            </a:br>
            <a:r>
              <a:rPr lang="en-GB" sz="1050" kern="0" dirty="0" err="1">
                <a:solidFill>
                  <a:schemeClr val="tx1"/>
                </a:solidFill>
              </a:rPr>
              <a:t>Internationale</a:t>
            </a:r>
            <a:r>
              <a:rPr lang="en-GB" sz="1050" kern="0" dirty="0">
                <a:solidFill>
                  <a:schemeClr val="tx1"/>
                </a:solidFill>
              </a:rPr>
              <a:t> </a:t>
            </a:r>
            <a:r>
              <a:rPr lang="en-GB" sz="1050" kern="0" dirty="0" err="1">
                <a:solidFill>
                  <a:schemeClr val="tx1"/>
                </a:solidFill>
              </a:rPr>
              <a:t>Zusammenarbeit</a:t>
            </a:r>
            <a:r>
              <a:rPr lang="en-GB" sz="1050" kern="0" dirty="0">
                <a:solidFill>
                  <a:schemeClr val="tx1"/>
                </a:solidFill>
              </a:rPr>
              <a:t> (GIZ) GmbH</a:t>
            </a:r>
          </a:p>
          <a:p>
            <a:pPr eaLnBrk="1" hangingPunct="1">
              <a:spcBef>
                <a:spcPts val="0"/>
              </a:spcBef>
              <a:spcAft>
                <a:spcPts val="300"/>
              </a:spcAft>
              <a:buClr>
                <a:srgbClr val="C80F0F"/>
              </a:buClr>
              <a:tabLst>
                <a:tab pos="180975" algn="l"/>
              </a:tabLst>
              <a:defRPr/>
            </a:pPr>
            <a:r>
              <a:rPr lang="fr-FR" sz="1050" kern="0" dirty="0" smtClean="0">
                <a:solidFill>
                  <a:srgbClr val="000000"/>
                </a:solidFill>
                <a:latin typeface="Arial"/>
              </a:rPr>
              <a:t>Dag-Hammarskjöld-</a:t>
            </a:r>
            <a:r>
              <a:rPr lang="fr-FR" sz="1050" kern="0" dirty="0" err="1" smtClean="0">
                <a:solidFill>
                  <a:srgbClr val="000000"/>
                </a:solidFill>
                <a:latin typeface="Arial"/>
              </a:rPr>
              <a:t>Weg</a:t>
            </a:r>
            <a:r>
              <a:rPr lang="fr-FR" sz="1050" kern="0" dirty="0" smtClean="0">
                <a:solidFill>
                  <a:srgbClr val="000000"/>
                </a:solidFill>
                <a:latin typeface="Arial"/>
              </a:rPr>
              <a:t> </a:t>
            </a:r>
            <a:r>
              <a:rPr lang="fr-FR" sz="1050" kern="0" dirty="0">
                <a:solidFill>
                  <a:srgbClr val="000000"/>
                </a:solidFill>
                <a:latin typeface="Arial"/>
              </a:rPr>
              <a:t>1-5</a:t>
            </a:r>
            <a:br>
              <a:rPr lang="fr-FR" sz="1050" kern="0" dirty="0">
                <a:solidFill>
                  <a:srgbClr val="000000"/>
                </a:solidFill>
                <a:latin typeface="Arial"/>
              </a:rPr>
            </a:br>
            <a:r>
              <a:rPr lang="fr-FR" sz="1050" kern="0" dirty="0">
                <a:solidFill>
                  <a:srgbClr val="000000"/>
                </a:solidFill>
                <a:latin typeface="Arial"/>
              </a:rPr>
              <a:t>65760 Eschborn, </a:t>
            </a:r>
            <a:r>
              <a:rPr lang="fr-FR" sz="1050" kern="0" dirty="0" smtClean="0">
                <a:solidFill>
                  <a:srgbClr val="000000"/>
                </a:solidFill>
                <a:latin typeface="Arial"/>
              </a:rPr>
              <a:t>Germany</a:t>
            </a:r>
            <a:r>
              <a:rPr lang="fr-FR" sz="1050" kern="0" dirty="0">
                <a:solidFill>
                  <a:srgbClr val="000000"/>
                </a:solidFill>
                <a:latin typeface="Arial"/>
              </a:rPr>
              <a:t/>
            </a:r>
            <a:br>
              <a:rPr lang="fr-FR" sz="1050" kern="0" dirty="0">
                <a:solidFill>
                  <a:srgbClr val="000000"/>
                </a:solidFill>
                <a:latin typeface="Arial"/>
              </a:rPr>
            </a:br>
            <a:r>
              <a:rPr lang="fr-FR" sz="1050" kern="0" dirty="0">
                <a:solidFill>
                  <a:srgbClr val="000000"/>
                </a:solidFill>
                <a:latin typeface="Arial"/>
              </a:rPr>
              <a:t>T	+49 61 96 79-0</a:t>
            </a:r>
            <a:br>
              <a:rPr lang="fr-FR" sz="1050" kern="0" dirty="0">
                <a:solidFill>
                  <a:srgbClr val="000000"/>
                </a:solidFill>
                <a:latin typeface="Arial"/>
              </a:rPr>
            </a:br>
            <a:r>
              <a:rPr lang="fr-FR" sz="1050" kern="0" dirty="0">
                <a:solidFill>
                  <a:srgbClr val="000000"/>
                </a:solidFill>
                <a:latin typeface="Arial"/>
              </a:rPr>
              <a:t>F	+49 61 96 </a:t>
            </a:r>
            <a:r>
              <a:rPr lang="fr-FR" sz="1050" kern="0" dirty="0" smtClean="0">
                <a:solidFill>
                  <a:srgbClr val="000000"/>
                </a:solidFill>
                <a:latin typeface="Arial"/>
              </a:rPr>
              <a:t>79-1115</a:t>
            </a:r>
          </a:p>
          <a:p>
            <a:pPr>
              <a:spcBef>
                <a:spcPts val="0"/>
              </a:spcBef>
              <a:spcAft>
                <a:spcPts val="300"/>
              </a:spcAft>
              <a:buClr>
                <a:srgbClr val="C80F0F"/>
              </a:buClr>
              <a:tabLst>
                <a:tab pos="180975" algn="l"/>
              </a:tabLst>
              <a:defRPr/>
            </a:pPr>
            <a:r>
              <a:rPr lang="en-GB" sz="1050" kern="0" dirty="0">
                <a:solidFill>
                  <a:srgbClr val="C00000"/>
                </a:solidFill>
              </a:rPr>
              <a:t>Contact</a:t>
            </a:r>
            <a:r>
              <a:rPr lang="en-GB" sz="1050" kern="0" dirty="0">
                <a:solidFill>
                  <a:schemeClr val="tx1"/>
                </a:solidFill>
              </a:rPr>
              <a:t/>
            </a:r>
            <a:br>
              <a:rPr lang="en-GB" sz="1050" kern="0" dirty="0">
                <a:solidFill>
                  <a:schemeClr val="tx1"/>
                </a:solidFill>
              </a:rPr>
            </a:br>
            <a:r>
              <a:rPr lang="en-GB" sz="1050" kern="0" dirty="0">
                <a:solidFill>
                  <a:schemeClr val="tx1"/>
                </a:solidFill>
              </a:rPr>
              <a:t>E	</a:t>
            </a:r>
            <a:r>
              <a:rPr lang="en-GB" sz="1050" u="sng" kern="0" dirty="0">
                <a:solidFill>
                  <a:schemeClr val="tx1"/>
                </a:solidFill>
                <a:hlinkClick r:id="rId3"/>
              </a:rPr>
              <a:t>climate@giz.de</a:t>
            </a:r>
            <a:r>
              <a:rPr lang="en-GB" sz="1050" kern="0" dirty="0">
                <a:solidFill>
                  <a:schemeClr val="tx1"/>
                </a:solidFill>
              </a:rPr>
              <a:t/>
            </a:r>
            <a:br>
              <a:rPr lang="en-GB" sz="1050" kern="0" dirty="0">
                <a:solidFill>
                  <a:schemeClr val="tx1"/>
                </a:solidFill>
              </a:rPr>
            </a:br>
            <a:r>
              <a:rPr lang="en-GB" sz="1050" kern="0" dirty="0">
                <a:solidFill>
                  <a:schemeClr val="tx1"/>
                </a:solidFill>
              </a:rPr>
              <a:t>I	</a:t>
            </a:r>
            <a:r>
              <a:rPr lang="en-GB" sz="1050" kern="0" dirty="0">
                <a:solidFill>
                  <a:schemeClr val="tx1"/>
                </a:solidFill>
                <a:hlinkClick r:id="rId4"/>
              </a:rPr>
              <a:t>www.giz.de</a:t>
            </a:r>
            <a:endParaRPr lang="en-GB" sz="1050" kern="0" dirty="0">
              <a:solidFill>
                <a:schemeClr val="tx1"/>
              </a:solidFill>
            </a:endParaRPr>
          </a:p>
          <a:p>
            <a:pPr eaLnBrk="1" hangingPunct="1">
              <a:spcBef>
                <a:spcPts val="0"/>
              </a:spcBef>
              <a:spcAft>
                <a:spcPts val="300"/>
              </a:spcAft>
              <a:buClr>
                <a:srgbClr val="C80F0F"/>
              </a:buClr>
              <a:tabLst>
                <a:tab pos="180975" algn="l"/>
              </a:tabLst>
              <a:defRPr/>
            </a:pPr>
            <a:endParaRPr lang="fr-FR" sz="1050" kern="0" dirty="0">
              <a:solidFill>
                <a:srgbClr val="000000"/>
              </a:solidFill>
              <a:latin typeface="Arial"/>
            </a:endParaRPr>
          </a:p>
          <a:p>
            <a:pPr>
              <a:spcBef>
                <a:spcPts val="0"/>
              </a:spcBef>
              <a:spcAft>
                <a:spcPts val="600"/>
              </a:spcAft>
            </a:pPr>
            <a:r>
              <a:rPr lang="fr-FR" sz="1050" kern="0" dirty="0" err="1" smtClean="0">
                <a:solidFill>
                  <a:srgbClr val="C00000"/>
                </a:solidFill>
                <a:latin typeface="Arial"/>
                <a:cs typeface="Arial"/>
              </a:rPr>
              <a:t>Responsible</a:t>
            </a:r>
            <a:r>
              <a:rPr lang="fr-FR" sz="1050" kern="0" dirty="0" smtClean="0">
                <a:solidFill>
                  <a:srgbClr val="C00000"/>
                </a:solidFill>
                <a:latin typeface="Arial"/>
                <a:cs typeface="Arial"/>
              </a:rPr>
              <a:t> </a:t>
            </a:r>
            <a:r>
              <a:rPr lang="fr-FR" sz="1050" b="0" kern="0" dirty="0" smtClean="0">
                <a:solidFill>
                  <a:srgbClr val="000000"/>
                </a:solidFill>
                <a:latin typeface="Arial"/>
                <a:cs typeface="Arial"/>
              </a:rPr>
              <a:t>Michael Hoppe, GIZ</a:t>
            </a:r>
          </a:p>
          <a:p>
            <a:pPr>
              <a:spcBef>
                <a:spcPts val="0"/>
              </a:spcBef>
              <a:spcAft>
                <a:spcPts val="600"/>
              </a:spcAft>
            </a:pPr>
            <a:r>
              <a:rPr lang="fr-FR" sz="1050" kern="0" dirty="0" err="1" smtClean="0">
                <a:solidFill>
                  <a:srgbClr val="C00000"/>
                </a:solidFill>
                <a:latin typeface="Arial"/>
                <a:cs typeface="Arial"/>
              </a:rPr>
              <a:t>Author</a:t>
            </a:r>
            <a:r>
              <a:rPr lang="fr-FR" sz="1050" kern="0" dirty="0" smtClean="0">
                <a:solidFill>
                  <a:srgbClr val="C00000"/>
                </a:solidFill>
                <a:latin typeface="Arial"/>
                <a:cs typeface="Arial"/>
              </a:rPr>
              <a:t> </a:t>
            </a:r>
            <a:r>
              <a:rPr lang="fr-FR" sz="1050" b="0" kern="0" dirty="0" smtClean="0">
                <a:solidFill>
                  <a:srgbClr val="000000"/>
                </a:solidFill>
                <a:latin typeface="Arial"/>
                <a:cs typeface="Arial"/>
              </a:rPr>
              <a:t>Barbara </a:t>
            </a:r>
            <a:r>
              <a:rPr lang="fr-FR" sz="1050" b="0" kern="0" dirty="0" err="1" smtClean="0">
                <a:solidFill>
                  <a:srgbClr val="000000"/>
                </a:solidFill>
                <a:latin typeface="Arial"/>
                <a:cs typeface="Arial"/>
              </a:rPr>
              <a:t>Fröde</a:t>
            </a:r>
            <a:r>
              <a:rPr lang="fr-FR" sz="1050" b="0" kern="0" dirty="0" smtClean="0">
                <a:solidFill>
                  <a:srgbClr val="000000"/>
                </a:solidFill>
                <a:latin typeface="Arial"/>
                <a:cs typeface="Arial"/>
              </a:rPr>
              <a:t>-</a:t>
            </a:r>
            <a:r>
              <a:rPr lang="fr-FR" sz="1050" b="0" kern="0" dirty="0" err="1" smtClean="0">
                <a:solidFill>
                  <a:srgbClr val="000000"/>
                </a:solidFill>
                <a:latin typeface="Arial"/>
                <a:cs typeface="Arial"/>
              </a:rPr>
              <a:t>Thierfelder</a:t>
            </a:r>
            <a:endParaRPr lang="fr-FR" sz="1050" b="0" kern="0" dirty="0" smtClean="0">
              <a:solidFill>
                <a:srgbClr val="000000"/>
              </a:solidFill>
              <a:latin typeface="Arial"/>
              <a:cs typeface="Arial"/>
            </a:endParaRPr>
          </a:p>
          <a:p>
            <a:pPr>
              <a:spcBef>
                <a:spcPts val="0"/>
              </a:spcBef>
              <a:spcAft>
                <a:spcPts val="600"/>
              </a:spcAft>
            </a:pPr>
            <a:r>
              <a:rPr lang="fr-FR" sz="1050" kern="0" dirty="0" smtClean="0">
                <a:solidFill>
                  <a:srgbClr val="C00000"/>
                </a:solidFill>
                <a:latin typeface="Arial"/>
                <a:cs typeface="Arial"/>
              </a:rPr>
              <a:t>Coordination </a:t>
            </a:r>
            <a:r>
              <a:rPr lang="fr-FR" sz="1050" b="0" kern="0" dirty="0" smtClean="0">
                <a:solidFill>
                  <a:srgbClr val="000000"/>
                </a:solidFill>
                <a:latin typeface="Arial"/>
                <a:cs typeface="Arial"/>
              </a:rPr>
              <a:t>Barbara </a:t>
            </a:r>
            <a:r>
              <a:rPr lang="fr-FR" sz="1050" b="0" kern="0" dirty="0" err="1" smtClean="0">
                <a:solidFill>
                  <a:srgbClr val="000000"/>
                </a:solidFill>
                <a:latin typeface="Arial"/>
                <a:cs typeface="Arial"/>
              </a:rPr>
              <a:t>Fröde</a:t>
            </a:r>
            <a:r>
              <a:rPr lang="fr-FR" sz="1050" b="0" kern="0" dirty="0" smtClean="0">
                <a:solidFill>
                  <a:srgbClr val="000000"/>
                </a:solidFill>
                <a:latin typeface="Arial"/>
                <a:cs typeface="Arial"/>
              </a:rPr>
              <a:t>-</a:t>
            </a:r>
            <a:r>
              <a:rPr lang="fr-FR" sz="1050" b="0" kern="0" dirty="0" err="1" smtClean="0">
                <a:solidFill>
                  <a:srgbClr val="000000"/>
                </a:solidFill>
                <a:latin typeface="Arial"/>
                <a:cs typeface="Arial"/>
              </a:rPr>
              <a:t>Thierfelder</a:t>
            </a:r>
            <a:endParaRPr lang="fr-FR" sz="1050" dirty="0" smtClean="0">
              <a:solidFill>
                <a:schemeClr val="tx1"/>
              </a:solidFill>
            </a:endParaRPr>
          </a:p>
          <a:p>
            <a:pPr>
              <a:spcBef>
                <a:spcPts val="0"/>
              </a:spcBef>
              <a:spcAft>
                <a:spcPts val="600"/>
              </a:spcAft>
              <a:defRPr/>
            </a:pPr>
            <a:r>
              <a:rPr lang="en-US" sz="1050" kern="0" dirty="0">
                <a:solidFill>
                  <a:srgbClr val="C00000"/>
                </a:solidFill>
              </a:rPr>
              <a:t>Photo credits</a:t>
            </a:r>
            <a:r>
              <a:rPr lang="en-US" sz="1050" b="0" kern="0" dirty="0">
                <a:solidFill>
                  <a:schemeClr val="tx1">
                    <a:lumMod val="65000"/>
                    <a:lumOff val="35000"/>
                  </a:schemeClr>
                </a:solidFill>
              </a:rPr>
              <a:t/>
            </a:r>
            <a:br>
              <a:rPr lang="en-US" sz="1050" b="0" kern="0" dirty="0">
                <a:solidFill>
                  <a:schemeClr val="tx1">
                    <a:lumMod val="65000"/>
                    <a:lumOff val="35000"/>
                  </a:schemeClr>
                </a:solidFill>
              </a:rPr>
            </a:br>
            <a:r>
              <a:rPr lang="en-US" sz="1050" b="0" kern="0" dirty="0">
                <a:solidFill>
                  <a:schemeClr val="tx1"/>
                </a:solidFill>
              </a:rPr>
              <a:t>© GIZ/Climate Protection </a:t>
            </a:r>
            <a:r>
              <a:rPr lang="en-US" sz="1050" b="0" kern="0" dirty="0" err="1">
                <a:solidFill>
                  <a:schemeClr val="tx1"/>
                </a:solidFill>
              </a:rPr>
              <a:t>Programme</a:t>
            </a:r>
            <a:r>
              <a:rPr lang="en-US" sz="1050" b="0" kern="0" dirty="0">
                <a:solidFill>
                  <a:schemeClr val="tx1"/>
                </a:solidFill>
              </a:rPr>
              <a:t> and </a:t>
            </a:r>
            <a:r>
              <a:rPr lang="de-DE" sz="1050" b="0" kern="0" dirty="0">
                <a:solidFill>
                  <a:schemeClr val="tx1"/>
                </a:solidFill>
              </a:rPr>
              <a:t>Claudia Altmann, </a:t>
            </a:r>
            <a:br>
              <a:rPr lang="de-DE" sz="1050" b="0" kern="0" dirty="0">
                <a:solidFill>
                  <a:schemeClr val="tx1"/>
                </a:solidFill>
              </a:rPr>
            </a:br>
            <a:r>
              <a:rPr lang="de-DE" sz="1050" b="0" kern="0" dirty="0">
                <a:solidFill>
                  <a:schemeClr val="tx1"/>
                </a:solidFill>
              </a:rPr>
              <a:t>Dirk Ostermeier, Florian Kopp, Georg Buchholz, Ira </a:t>
            </a:r>
            <a:r>
              <a:rPr lang="de-DE" sz="1050" b="0" kern="0" dirty="0" err="1">
                <a:solidFill>
                  <a:schemeClr val="tx1"/>
                </a:solidFill>
              </a:rPr>
              <a:t>Olaleye</a:t>
            </a:r>
            <a:r>
              <a:rPr lang="de-DE" sz="1050" b="0" kern="0" dirty="0">
                <a:solidFill>
                  <a:schemeClr val="tx1"/>
                </a:solidFill>
              </a:rPr>
              <a:t>, </a:t>
            </a:r>
            <a:br>
              <a:rPr lang="de-DE" sz="1050" b="0" kern="0" dirty="0">
                <a:solidFill>
                  <a:schemeClr val="tx1"/>
                </a:solidFill>
              </a:rPr>
            </a:br>
            <a:r>
              <a:rPr lang="de-DE" sz="1050" b="0" kern="0" dirty="0">
                <a:solidFill>
                  <a:schemeClr val="tx1"/>
                </a:solidFill>
              </a:rPr>
              <a:t>Jörg </a:t>
            </a:r>
            <a:r>
              <a:rPr lang="de-DE" sz="1050" b="0" kern="0" dirty="0" err="1">
                <a:solidFill>
                  <a:schemeClr val="tx1"/>
                </a:solidFill>
              </a:rPr>
              <a:t>Böthling</a:t>
            </a:r>
            <a:r>
              <a:rPr lang="de-DE" sz="1050" b="0" kern="0" dirty="0">
                <a:solidFill>
                  <a:schemeClr val="tx1"/>
                </a:solidFill>
              </a:rPr>
              <a:t>, Manuel Hauptmann, Markus Kirchgessner, </a:t>
            </a:r>
            <a:br>
              <a:rPr lang="de-DE" sz="1050" b="0" kern="0" dirty="0">
                <a:solidFill>
                  <a:schemeClr val="tx1"/>
                </a:solidFill>
              </a:rPr>
            </a:br>
            <a:r>
              <a:rPr lang="de-DE" sz="1050" b="0" kern="0" dirty="0">
                <a:solidFill>
                  <a:schemeClr val="tx1"/>
                </a:solidFill>
              </a:rPr>
              <a:t>Michael </a:t>
            </a:r>
            <a:r>
              <a:rPr lang="de-DE" sz="1050" b="0" kern="0" dirty="0" err="1">
                <a:solidFill>
                  <a:schemeClr val="tx1"/>
                </a:solidFill>
              </a:rPr>
              <a:t>Gajo</a:t>
            </a:r>
            <a:r>
              <a:rPr lang="de-DE" sz="1050" b="0" kern="0" dirty="0">
                <a:solidFill>
                  <a:schemeClr val="tx1"/>
                </a:solidFill>
              </a:rPr>
              <a:t>, Michael Netzhammer, Nicole Herzog, Peter </a:t>
            </a:r>
            <a:r>
              <a:rPr lang="de-DE" sz="1050" b="0" kern="0" dirty="0" err="1">
                <a:solidFill>
                  <a:schemeClr val="tx1"/>
                </a:solidFill>
              </a:rPr>
              <a:t>Korneffel</a:t>
            </a:r>
            <a:r>
              <a:rPr lang="de-DE" sz="1050" b="0" kern="0" dirty="0">
                <a:solidFill>
                  <a:schemeClr val="tx1"/>
                </a:solidFill>
              </a:rPr>
              <a:t>, Richard Lord, Robert Heine, Rüdiger Behrens, Ulrich </a:t>
            </a:r>
            <a:r>
              <a:rPr lang="de-DE" sz="1050" b="0" kern="0" dirty="0" err="1" smtClean="0">
                <a:solidFill>
                  <a:schemeClr val="tx1"/>
                </a:solidFill>
              </a:rPr>
              <a:t>Scholz,Ursula</a:t>
            </a:r>
            <a:r>
              <a:rPr lang="de-DE" sz="1050" b="0" kern="0" dirty="0" smtClean="0">
                <a:solidFill>
                  <a:schemeClr val="tx1"/>
                </a:solidFill>
              </a:rPr>
              <a:t> </a:t>
            </a:r>
            <a:r>
              <a:rPr lang="de-DE" sz="1050" b="0" kern="0" dirty="0">
                <a:solidFill>
                  <a:schemeClr val="tx1"/>
                </a:solidFill>
              </a:rPr>
              <a:t>Meissner, Uwe Rau</a:t>
            </a:r>
          </a:p>
          <a:p>
            <a:pPr>
              <a:spcBef>
                <a:spcPts val="0"/>
              </a:spcBef>
              <a:spcAft>
                <a:spcPts val="600"/>
              </a:spcAft>
            </a:pPr>
            <a:r>
              <a:rPr lang="fr-FR" sz="1050" kern="0" dirty="0" smtClean="0">
                <a:solidFill>
                  <a:srgbClr val="C00000"/>
                </a:solidFill>
                <a:latin typeface="Arial"/>
                <a:cs typeface="Arial"/>
              </a:rPr>
              <a:t>Design </a:t>
            </a:r>
            <a:r>
              <a:rPr lang="fr-FR" sz="1050" b="0" kern="0" dirty="0" smtClean="0">
                <a:solidFill>
                  <a:srgbClr val="000000"/>
                </a:solidFill>
                <a:latin typeface="Arial"/>
                <a:cs typeface="Arial"/>
              </a:rPr>
              <a:t>Ira </a:t>
            </a:r>
            <a:r>
              <a:rPr lang="fr-FR" sz="1050" b="0" kern="0" dirty="0" err="1" smtClean="0">
                <a:solidFill>
                  <a:srgbClr val="000000"/>
                </a:solidFill>
                <a:latin typeface="Arial"/>
                <a:cs typeface="Arial"/>
              </a:rPr>
              <a:t>Olaleye</a:t>
            </a:r>
            <a:endParaRPr lang="fr-FR" sz="1050" dirty="0" smtClean="0">
              <a:solidFill>
                <a:schemeClr val="tx1"/>
              </a:solidFill>
            </a:endParaRPr>
          </a:p>
          <a:p>
            <a:pPr eaLnBrk="1" hangingPunct="1">
              <a:spcBef>
                <a:spcPts val="0"/>
              </a:spcBef>
              <a:spcAft>
                <a:spcPts val="300"/>
              </a:spcAft>
              <a:buClr>
                <a:srgbClr val="C80F0F"/>
              </a:buClr>
              <a:tabLst>
                <a:tab pos="180975" algn="l"/>
              </a:tabLst>
              <a:defRPr/>
            </a:pPr>
            <a:endParaRPr lang="fr-FR" sz="1050" kern="0" dirty="0">
              <a:solidFill>
                <a:srgbClr val="000000"/>
              </a:solidFill>
              <a:latin typeface="Arial"/>
            </a:endParaRPr>
          </a:p>
          <a:p>
            <a:pPr algn="l">
              <a:spcBef>
                <a:spcPts val="0"/>
              </a:spcBef>
              <a:spcAft>
                <a:spcPts val="0"/>
              </a:spcAft>
            </a:pPr>
            <a:endParaRPr sz="1200" dirty="0">
              <a:solidFill>
                <a:schemeClr val="tx1"/>
              </a:solidFill>
              <a:latin typeface="+mn-lt"/>
              <a:cs typeface="+mn-cs"/>
            </a:endParaRPr>
          </a:p>
          <a:p>
            <a:pPr algn="l">
              <a:spcBef>
                <a:spcPts val="0"/>
              </a:spcBef>
              <a:spcAft>
                <a:spcPts val="300"/>
              </a:spcAft>
              <a:buNone/>
            </a:pPr>
            <a:endParaRPr sz="1050" dirty="0">
              <a:solidFill>
                <a:schemeClr val="tx1"/>
              </a:solidFill>
              <a:latin typeface="+mn-lt"/>
              <a:cs typeface="+mn-cs"/>
            </a:endParaRPr>
          </a:p>
        </p:txBody>
      </p:sp>
      <p:sp>
        <p:nvSpPr>
          <p:cNvPr id="79" name="Inhaltsplatzhalter 2"/>
          <p:cNvSpPr txBox="1">
            <a:spLocks/>
          </p:cNvSpPr>
          <p:nvPr/>
        </p:nvSpPr>
        <p:spPr bwMode="auto">
          <a:xfrm>
            <a:off x="4559455" y="1776172"/>
            <a:ext cx="4139726" cy="4576762"/>
          </a:xfrm>
          <a:prstGeom prst="rect">
            <a:avLst/>
          </a:prstGeom>
          <a:noFill/>
          <a:ln w="9525">
            <a:noFill/>
            <a:miter lim="800000"/>
            <a:headEnd/>
            <a:tailEnd/>
          </a:ln>
        </p:spPr>
        <p:txBody>
          <a:bodyPr lIns="0" tIns="0" rIns="0" bIns="0"/>
          <a:lstStyle/>
          <a:p>
            <a:pPr>
              <a:spcBef>
                <a:spcPts val="0"/>
              </a:spcBef>
              <a:spcAft>
                <a:spcPts val="300"/>
              </a:spcAft>
            </a:pPr>
            <a:r>
              <a:rPr lang="en-US" sz="1000" b="0" kern="0" dirty="0" smtClean="0">
                <a:solidFill>
                  <a:schemeClr val="tx1"/>
                </a:solidFill>
              </a:rPr>
              <a:t>Articles written by named authors do not necessarily reflect the views of the editors.</a:t>
            </a:r>
            <a:endParaRPr lang="en-US" sz="1000" kern="0" dirty="0" smtClean="0">
              <a:solidFill>
                <a:schemeClr val="tx1"/>
              </a:solidFill>
              <a:latin typeface="Arial"/>
            </a:endParaRPr>
          </a:p>
          <a:p>
            <a:pPr>
              <a:spcBef>
                <a:spcPts val="0"/>
              </a:spcBef>
              <a:spcAft>
                <a:spcPts val="300"/>
              </a:spcAft>
            </a:pPr>
            <a:endParaRPr lang="fr-FR" sz="1000" kern="0" dirty="0">
              <a:solidFill>
                <a:schemeClr val="tx1"/>
              </a:solidFill>
              <a:latin typeface="Arial"/>
              <a:cs typeface="Arial"/>
            </a:endParaRPr>
          </a:p>
          <a:p>
            <a:pPr>
              <a:spcBef>
                <a:spcPts val="0"/>
              </a:spcBef>
              <a:spcAft>
                <a:spcPts val="300"/>
              </a:spcAft>
            </a:pPr>
            <a:r>
              <a:rPr lang="fr-FR" sz="1000" kern="0" dirty="0" smtClean="0">
                <a:solidFill>
                  <a:schemeClr val="tx1"/>
                </a:solidFill>
                <a:latin typeface="Arial"/>
                <a:cs typeface="Arial"/>
              </a:rPr>
              <a:t>The Training «  </a:t>
            </a:r>
            <a:r>
              <a:rPr lang="fr-FR" sz="1000" kern="0" dirty="0" err="1" smtClean="0">
                <a:solidFill>
                  <a:schemeClr val="tx1"/>
                </a:solidFill>
                <a:latin typeface="Arial"/>
                <a:cs typeface="Arial"/>
              </a:rPr>
              <a:t>Integrating</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climate</a:t>
            </a:r>
            <a:r>
              <a:rPr lang="fr-FR" sz="1000" kern="0" dirty="0" smtClean="0">
                <a:solidFill>
                  <a:schemeClr val="tx1"/>
                </a:solidFill>
                <a:latin typeface="Arial"/>
                <a:cs typeface="Arial"/>
              </a:rPr>
              <a:t> change adaptation </a:t>
            </a:r>
            <a:r>
              <a:rPr lang="fr-FR" sz="1000" kern="0" dirty="0" err="1" smtClean="0">
                <a:solidFill>
                  <a:schemeClr val="tx1"/>
                </a:solidFill>
                <a:latin typeface="Arial"/>
                <a:cs typeface="Arial"/>
              </a:rPr>
              <a:t>into</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development</a:t>
            </a:r>
            <a:r>
              <a:rPr lang="fr-FR" sz="1000" kern="0" dirty="0" smtClean="0">
                <a:solidFill>
                  <a:schemeClr val="tx1"/>
                </a:solidFill>
                <a:latin typeface="Arial"/>
                <a:cs typeface="Arial"/>
              </a:rPr>
              <a:t> planning»</a:t>
            </a:r>
            <a:r>
              <a:rPr lang="fr-FR" sz="1000" b="0" kern="0" dirty="0" smtClean="0">
                <a:solidFill>
                  <a:schemeClr val="tx1"/>
                </a:solidFill>
                <a:latin typeface="Arial"/>
                <a:cs typeface="Arial"/>
              </a:rPr>
              <a:t> </a:t>
            </a:r>
            <a:r>
              <a:rPr lang="fr-FR" sz="1000" kern="0" dirty="0" smtClean="0">
                <a:solidFill>
                  <a:schemeClr val="tx1"/>
                </a:solidFill>
                <a:latin typeface="Arial"/>
                <a:cs typeface="Arial"/>
              </a:rPr>
              <a:t>has been </a:t>
            </a:r>
            <a:r>
              <a:rPr lang="fr-FR" sz="1000" kern="0" dirty="0" err="1" smtClean="0">
                <a:solidFill>
                  <a:schemeClr val="tx1"/>
                </a:solidFill>
                <a:latin typeface="Arial"/>
                <a:cs typeface="Arial"/>
              </a:rPr>
              <a:t>developed</a:t>
            </a:r>
            <a:r>
              <a:rPr lang="fr-FR" sz="1000" kern="0" dirty="0" smtClean="0">
                <a:solidFill>
                  <a:schemeClr val="tx1"/>
                </a:solidFill>
                <a:latin typeface="Arial"/>
                <a:cs typeface="Arial"/>
              </a:rPr>
              <a:t> by the GIZ </a:t>
            </a:r>
            <a:r>
              <a:rPr lang="fr-FR" sz="1000" kern="0" dirty="0" err="1" smtClean="0">
                <a:solidFill>
                  <a:schemeClr val="tx1"/>
                </a:solidFill>
                <a:latin typeface="Arial"/>
                <a:cs typeface="Arial"/>
              </a:rPr>
              <a:t>Climate</a:t>
            </a:r>
            <a:r>
              <a:rPr lang="fr-FR" sz="1000" kern="0" dirty="0" smtClean="0">
                <a:solidFill>
                  <a:schemeClr val="tx1"/>
                </a:solidFill>
                <a:latin typeface="Arial"/>
                <a:cs typeface="Arial"/>
              </a:rPr>
              <a:t> Protection Program, on </a:t>
            </a:r>
            <a:r>
              <a:rPr lang="fr-FR" sz="1000" kern="0" dirty="0" err="1" smtClean="0">
                <a:solidFill>
                  <a:schemeClr val="tx1"/>
                </a:solidFill>
                <a:latin typeface="Arial"/>
                <a:cs typeface="Arial"/>
              </a:rPr>
              <a:t>behalf</a:t>
            </a:r>
            <a:r>
              <a:rPr lang="fr-FR" sz="1000" kern="0" dirty="0" smtClean="0">
                <a:solidFill>
                  <a:schemeClr val="tx1"/>
                </a:solidFill>
                <a:latin typeface="Arial"/>
                <a:cs typeface="Arial"/>
              </a:rPr>
              <a:t> of the </a:t>
            </a:r>
            <a:r>
              <a:rPr lang="fr-FR" sz="1000" kern="0" dirty="0" err="1" smtClean="0">
                <a:solidFill>
                  <a:schemeClr val="tx1"/>
                </a:solidFill>
                <a:latin typeface="Arial"/>
                <a:cs typeface="Arial"/>
              </a:rPr>
              <a:t>Federal</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Ministry</a:t>
            </a:r>
            <a:r>
              <a:rPr lang="fr-FR" sz="1000" kern="0" dirty="0" smtClean="0">
                <a:solidFill>
                  <a:schemeClr val="tx1"/>
                </a:solidFill>
                <a:latin typeface="Arial"/>
                <a:cs typeface="Arial"/>
              </a:rPr>
              <a:t> for </a:t>
            </a:r>
            <a:r>
              <a:rPr lang="fr-FR" sz="1000" kern="0" dirty="0" err="1" smtClean="0">
                <a:solidFill>
                  <a:schemeClr val="tx1"/>
                </a:solidFill>
                <a:latin typeface="Arial"/>
                <a:cs typeface="Arial"/>
              </a:rPr>
              <a:t>Economic</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Cooperation</a:t>
            </a:r>
            <a:r>
              <a:rPr lang="fr-FR" sz="1000" kern="0" dirty="0" smtClean="0">
                <a:solidFill>
                  <a:schemeClr val="tx1"/>
                </a:solidFill>
                <a:latin typeface="Arial"/>
                <a:cs typeface="Arial"/>
              </a:rPr>
              <a:t> and </a:t>
            </a:r>
            <a:r>
              <a:rPr lang="fr-FR" sz="1000" kern="0" dirty="0" err="1" smtClean="0">
                <a:solidFill>
                  <a:schemeClr val="tx1"/>
                </a:solidFill>
                <a:latin typeface="Arial"/>
                <a:cs typeface="Arial"/>
              </a:rPr>
              <a:t>Development</a:t>
            </a:r>
            <a:r>
              <a:rPr lang="fr-FR" sz="1000" kern="0" dirty="0" smtClean="0">
                <a:solidFill>
                  <a:schemeClr val="tx1"/>
                </a:solidFill>
                <a:latin typeface="Arial"/>
                <a:cs typeface="Arial"/>
              </a:rPr>
              <a:t> (BMZ)</a:t>
            </a:r>
            <a:endParaRPr lang="fr-FR" sz="1000" kern="0" dirty="0" smtClean="0">
              <a:solidFill>
                <a:schemeClr val="tx1"/>
              </a:solidFill>
              <a:latin typeface="Arial"/>
            </a:endParaRPr>
          </a:p>
          <a:p>
            <a:pPr>
              <a:spcBef>
                <a:spcPts val="0"/>
              </a:spcBef>
              <a:spcAft>
                <a:spcPts val="300"/>
              </a:spcAft>
            </a:pPr>
            <a:endParaRPr lang="fr-FR" sz="1000" kern="0" dirty="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a:solidFill>
                <a:schemeClr val="tx1"/>
              </a:solidFill>
              <a:latin typeface="Arial"/>
            </a:endParaRPr>
          </a:p>
          <a:p>
            <a:pPr>
              <a:spcBef>
                <a:spcPts val="0"/>
              </a:spcBef>
              <a:spcAft>
                <a:spcPts val="300"/>
              </a:spcAft>
            </a:pPr>
            <a:endParaRPr lang="fr-FR" sz="1000" kern="0" dirty="0">
              <a:solidFill>
                <a:schemeClr val="tx1"/>
              </a:solidFill>
              <a:latin typeface="Arial"/>
            </a:endParaRPr>
          </a:p>
          <a:p>
            <a:endParaRPr lang="en-US" sz="1000" kern="0" dirty="0" smtClean="0">
              <a:solidFill>
                <a:schemeClr val="tx1"/>
              </a:solidFill>
              <a:latin typeface="Arial"/>
            </a:endParaRPr>
          </a:p>
          <a:p>
            <a:endParaRPr lang="en-US" sz="1000" kern="0" dirty="0">
              <a:solidFill>
                <a:schemeClr val="tx1"/>
              </a:solidFill>
              <a:latin typeface="Arial"/>
            </a:endParaRPr>
          </a:p>
          <a:p>
            <a:r>
              <a:rPr lang="en-US" sz="1000" kern="0" dirty="0" smtClean="0">
                <a:solidFill>
                  <a:schemeClr val="tx1"/>
                </a:solidFill>
                <a:latin typeface="Arial"/>
              </a:rPr>
              <a:t>This module has been elaborated as an addition to the existing training “Integrating Climate Change Adaptation into Development Planning” with additional financing from BMU. </a:t>
            </a:r>
            <a:endParaRPr sz="1000" kern="0" dirty="0">
              <a:solidFill>
                <a:srgbClr val="C00000"/>
              </a:solidFill>
              <a:latin typeface="Arial"/>
              <a:cs typeface="Arial"/>
            </a:endParaRPr>
          </a:p>
        </p:txBody>
      </p:sp>
      <p:pic>
        <p:nvPicPr>
          <p:cNvPr id="82" name="Grafik 81" descr="BMZ.JPG"/>
          <p:cNvPicPr>
            <a:picLocks noChangeAspect="1"/>
          </p:cNvPicPr>
          <p:nvPr/>
        </p:nvPicPr>
        <p:blipFill>
          <a:blip r:embed="rId5" cstate="print"/>
          <a:srcRect l="14652" t="7597" r="14261" b="10234"/>
          <a:stretch>
            <a:fillRect/>
          </a:stretch>
        </p:blipFill>
        <p:spPr>
          <a:xfrm>
            <a:off x="4540195" y="3077145"/>
            <a:ext cx="2576222" cy="1041621"/>
          </a:xfrm>
          <a:prstGeom prst="rect">
            <a:avLst/>
          </a:prstGeom>
        </p:spPr>
      </p:pic>
      <p:pic>
        <p:nvPicPr>
          <p:cNvPr id="83" name="Picture 9" descr="C:\Dokumente und Einstellungen\barbara.thierfelder.ECO\Eigene Dateien\4 ECO PR\5 CD Partner, AG\BMU\foerderzusatz-bmu-en-auftrag\BMU_Office_Farbe_en_auftrag.jpg"/>
          <p:cNvPicPr>
            <a:picLocks noChangeAspect="1" noChangeArrowheads="1"/>
          </p:cNvPicPr>
          <p:nvPr/>
        </p:nvPicPr>
        <p:blipFill>
          <a:blip r:embed="rId6" cstate="print"/>
          <a:srcRect/>
          <a:stretch>
            <a:fillRect/>
          </a:stretch>
        </p:blipFill>
        <p:spPr bwMode="auto">
          <a:xfrm>
            <a:off x="4403661" y="4951767"/>
            <a:ext cx="2482170" cy="14596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9"/>
          <p:cNvGrpSpPr/>
          <p:nvPr/>
        </p:nvGrpSpPr>
        <p:grpSpPr>
          <a:xfrm>
            <a:off x="302426" y="1568450"/>
            <a:ext cx="7543800" cy="5038569"/>
            <a:chOff x="457200" y="779641"/>
            <a:chExt cx="7848600" cy="5205680"/>
          </a:xfrm>
        </p:grpSpPr>
        <p:pic>
          <p:nvPicPr>
            <p:cNvPr id="6" name="AdaptationProjectExample.png" descr="/Users/susanneschwan/Desktop/GIZ/cigrasp:Methodeninventar/0_Pos1_Präsentations/PPT_cigrasp/Bilder:Grafiken/AdaptationProjectExample.png"/>
            <p:cNvPicPr>
              <a:picLocks noChangeAspect="1"/>
            </p:cNvPicPr>
            <p:nvPr/>
          </p:nvPicPr>
          <p:blipFill>
            <a:blip r:embed="rId3" r:link="rId4" cstate="print"/>
            <a:srcRect l="645" t="5233" r="1045" b="10866"/>
            <a:stretch>
              <a:fillRect/>
            </a:stretch>
          </p:blipFill>
          <p:spPr>
            <a:xfrm>
              <a:off x="457200" y="1076111"/>
              <a:ext cx="7848600" cy="4909210"/>
            </a:xfrm>
            <a:prstGeom prst="rect">
              <a:avLst/>
            </a:prstGeom>
          </p:spPr>
        </p:pic>
        <p:pic>
          <p:nvPicPr>
            <p:cNvPr id="7" name="AdaptationProjectExample_Head.png" descr="/Users/susanneschwan/Desktop/GIZ/cigrasp:Methodeninventar/0_Pos1_Präsentations/PPT_cigrasp/Bilder:Grafiken/AdaptationProjectExample_Head.png"/>
            <p:cNvPicPr>
              <a:picLocks noChangeAspect="1"/>
            </p:cNvPicPr>
            <p:nvPr/>
          </p:nvPicPr>
          <p:blipFill>
            <a:blip r:embed="rId5" r:link="rId6" cstate="print"/>
            <a:srcRect t="26732"/>
            <a:stretch>
              <a:fillRect/>
            </a:stretch>
          </p:blipFill>
          <p:spPr>
            <a:xfrm>
              <a:off x="457378" y="779641"/>
              <a:ext cx="7543800" cy="324685"/>
            </a:xfrm>
            <a:prstGeom prst="rect">
              <a:avLst/>
            </a:prstGeom>
          </p:spPr>
        </p:pic>
      </p:grpSp>
      <p:sp>
        <p:nvSpPr>
          <p:cNvPr id="11" name="Ellipse 3"/>
          <p:cNvSpPr/>
          <p:nvPr/>
        </p:nvSpPr>
        <p:spPr bwMode="auto">
          <a:xfrm>
            <a:off x="302426" y="4519119"/>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12" name="Ellipse 3"/>
          <p:cNvSpPr/>
          <p:nvPr/>
        </p:nvSpPr>
        <p:spPr bwMode="auto">
          <a:xfrm>
            <a:off x="258410" y="6220359"/>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rgbClr val="999999"/>
              </a:solidFill>
              <a:effectLst/>
              <a:latin typeface="Arial" charset="0"/>
            </a:endParaRPr>
          </a:p>
        </p:txBody>
      </p:sp>
      <p:sp>
        <p:nvSpPr>
          <p:cNvPr id="8" name="Titel 1"/>
          <p:cNvSpPr txBox="1">
            <a:spLocks/>
          </p:cNvSpPr>
          <p:nvPr/>
        </p:nvSpPr>
        <p:spPr bwMode="auto">
          <a:xfrm>
            <a:off x="344957" y="950522"/>
            <a:ext cx="8280427"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GB" sz="2400" kern="0" dirty="0">
                <a:solidFill>
                  <a:srgbClr val="669900"/>
                </a:solidFill>
                <a:latin typeface="+mj-lt"/>
                <a:ea typeface="+mj-ea"/>
                <a:cs typeface="+mj-cs"/>
              </a:rPr>
              <a:t>Project Example: Agriculture Development in Tunisia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ctrTitle" sz="quarter"/>
          </p:nvPr>
        </p:nvSpPr>
        <p:spPr>
          <a:xfrm>
            <a:off x="771525" y="1993900"/>
            <a:ext cx="7696200" cy="1143000"/>
          </a:xfrm>
        </p:spPr>
        <p:txBody>
          <a:bodyPr/>
          <a:lstStyle/>
          <a:p>
            <a:r>
              <a:rPr lang="en-US" smtClean="0">
                <a:solidFill>
                  <a:srgbClr val="C00000"/>
                </a:solidFill>
              </a:rPr>
              <a:t>Exercise </a:t>
            </a:r>
            <a:br>
              <a:rPr lang="en-US" smtClean="0">
                <a:solidFill>
                  <a:srgbClr val="C00000"/>
                </a:solidFill>
              </a:rPr>
            </a:br>
            <a:r>
              <a:rPr lang="en-US" smtClean="0">
                <a:solidFill>
                  <a:srgbClr val="C00000"/>
                </a:solidFill>
              </a:rPr>
              <a:t>“</a:t>
            </a:r>
            <a:r>
              <a:rPr lang="en-GB" smtClean="0">
                <a:solidFill>
                  <a:srgbClr val="C00000"/>
                </a:solidFill>
              </a:rPr>
              <a:t>Impact chain puzzle</a:t>
            </a:r>
            <a:r>
              <a:rPr lang="en-US" smtClean="0">
                <a:solidFill>
                  <a:srgbClr val="C00000"/>
                </a:solidFill>
              </a:rPr>
              <a:t>”</a:t>
            </a:r>
          </a:p>
        </p:txBody>
      </p:sp>
      <p:sp>
        <p:nvSpPr>
          <p:cNvPr id="13315" name="Untertitel 2"/>
          <p:cNvSpPr>
            <a:spLocks noGrp="1"/>
          </p:cNvSpPr>
          <p:nvPr>
            <p:ph type="subTitle" sz="quarter" idx="1"/>
          </p:nvPr>
        </p:nvSpPr>
        <p:spPr>
          <a:xfrm>
            <a:off x="1039813" y="3238500"/>
            <a:ext cx="7034212" cy="1752600"/>
          </a:xfrm>
        </p:spPr>
        <p:txBody>
          <a:bodyPr/>
          <a:lstStyle/>
          <a:p>
            <a:endParaRPr lang="de-DE"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sz="quarter"/>
          </p:nvPr>
        </p:nvSpPr>
        <p:spPr>
          <a:xfrm>
            <a:off x="771525" y="1993900"/>
            <a:ext cx="7696200" cy="1143000"/>
          </a:xfrm>
        </p:spPr>
        <p:txBody>
          <a:bodyPr/>
          <a:lstStyle/>
          <a:p>
            <a:r>
              <a:rPr lang="en-US" dirty="0" smtClean="0">
                <a:solidFill>
                  <a:srgbClr val="C00000"/>
                </a:solidFill>
              </a:rPr>
              <a:t>Exercise</a:t>
            </a:r>
            <a:br>
              <a:rPr lang="en-US" dirty="0" smtClean="0">
                <a:solidFill>
                  <a:srgbClr val="C00000"/>
                </a:solidFill>
              </a:rPr>
            </a:br>
            <a:r>
              <a:rPr lang="en-US" dirty="0" smtClean="0">
                <a:solidFill>
                  <a:srgbClr val="C00000"/>
                </a:solidFill>
              </a:rPr>
              <a:t>“</a:t>
            </a:r>
            <a:r>
              <a:rPr lang="en-GB" dirty="0" smtClean="0">
                <a:solidFill>
                  <a:srgbClr val="C00000"/>
                </a:solidFill>
              </a:rPr>
              <a:t>Finding </a:t>
            </a:r>
            <a:r>
              <a:rPr lang="en-GB" dirty="0" smtClean="0">
                <a:solidFill>
                  <a:srgbClr val="C00000"/>
                </a:solidFill>
              </a:rPr>
              <a:t>climate information on </a:t>
            </a:r>
            <a:r>
              <a:rPr lang="en-GB" dirty="0" err="1" smtClean="0">
                <a:solidFill>
                  <a:srgbClr val="C00000"/>
                </a:solidFill>
              </a:rPr>
              <a:t>ci:grasp</a:t>
            </a:r>
            <a:r>
              <a:rPr lang="en-US" dirty="0" smtClean="0">
                <a:solidFill>
                  <a:srgbClr val="C00000"/>
                </a:solidFill>
              </a:rPr>
              <a:t>”</a:t>
            </a:r>
          </a:p>
        </p:txBody>
      </p:sp>
      <p:sp>
        <p:nvSpPr>
          <p:cNvPr id="14339" name="Untertitel 2"/>
          <p:cNvSpPr>
            <a:spLocks noGrp="1"/>
          </p:cNvSpPr>
          <p:nvPr>
            <p:ph type="subTitle" sz="quarter" idx="1"/>
          </p:nvPr>
        </p:nvSpPr>
        <p:spPr>
          <a:xfrm>
            <a:off x="1039813" y="3238500"/>
            <a:ext cx="7034212" cy="1752600"/>
          </a:xfrm>
        </p:spPr>
        <p:txBody>
          <a:bodyPr/>
          <a:lstStyle/>
          <a:p>
            <a:r>
              <a:rPr lang="de-DE" dirty="0" smtClean="0"/>
              <a:t>http://cigrasp.pik-potsdam.de/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Case work</a:t>
            </a:r>
            <a:br>
              <a:rPr lang="en-US" smtClean="0"/>
            </a:br>
            <a:r>
              <a:rPr lang="de-DE" smtClean="0">
                <a:hlinkClick r:id="rId3"/>
              </a:rPr>
              <a:t>http://cigrasp.pik-potsdam.de/</a:t>
            </a:r>
            <a:r>
              <a:rPr lang="de-DE" smtClean="0"/>
              <a:t> </a:t>
            </a:r>
            <a:endParaRPr lang="en-US" smtClean="0"/>
          </a:p>
        </p:txBody>
      </p:sp>
      <p:sp>
        <p:nvSpPr>
          <p:cNvPr id="4099" name="Content Placeholder 2"/>
          <p:cNvSpPr>
            <a:spLocks noGrp="1"/>
          </p:cNvSpPr>
          <p:nvPr>
            <p:ph idx="1"/>
          </p:nvPr>
        </p:nvSpPr>
        <p:spPr/>
        <p:txBody>
          <a:bodyPr/>
          <a:lstStyle/>
          <a:p>
            <a:pPr lvl="1"/>
            <a:r>
              <a:rPr lang="en-US" sz="1600" dirty="0" smtClean="0"/>
              <a:t>How to do the tasks</a:t>
            </a:r>
          </a:p>
          <a:p>
            <a:pPr lvl="2"/>
            <a:r>
              <a:rPr lang="en-US" sz="1600" u="sng" dirty="0" smtClean="0"/>
              <a:t>“Context” </a:t>
            </a:r>
            <a:r>
              <a:rPr lang="en-US" sz="1600" dirty="0" smtClean="0"/>
              <a:t>gives background information for your role play</a:t>
            </a:r>
          </a:p>
          <a:p>
            <a:pPr lvl="2"/>
            <a:r>
              <a:rPr lang="en-US" sz="1600" u="sng" dirty="0" smtClean="0"/>
              <a:t>“Your task”</a:t>
            </a:r>
            <a:r>
              <a:rPr lang="en-US" sz="1600" dirty="0" smtClean="0"/>
              <a:t> describes your specific assignment for this task</a:t>
            </a:r>
          </a:p>
          <a:p>
            <a:pPr lvl="2"/>
            <a:r>
              <a:rPr lang="en-US" sz="1600" dirty="0" smtClean="0"/>
              <a:t>Follow the </a:t>
            </a:r>
            <a:r>
              <a:rPr lang="en-US" sz="1600" u="sng" dirty="0" smtClean="0"/>
              <a:t>instructions</a:t>
            </a:r>
            <a:endParaRPr lang="en-US" sz="1600" u="sng" dirty="0" smtClean="0"/>
          </a:p>
          <a:p>
            <a:pPr lvl="2"/>
            <a:r>
              <a:rPr lang="en-US" sz="1600" i="1" u="sng" dirty="0" smtClean="0"/>
              <a:t>1.A.1</a:t>
            </a:r>
            <a:r>
              <a:rPr lang="en-US" sz="1600" i="1" dirty="0" smtClean="0"/>
              <a:t> </a:t>
            </a:r>
            <a:r>
              <a:rPr lang="en-US" sz="1600" dirty="0" smtClean="0"/>
              <a:t>-&gt; questions to answer</a:t>
            </a:r>
            <a:endParaRPr lang="en-US" dirty="0" smtClean="0"/>
          </a:p>
          <a:p>
            <a:pPr lvl="1"/>
            <a:endParaRPr lang="en-US" dirty="0" smtClean="0"/>
          </a:p>
          <a:p>
            <a:pPr lvl="1"/>
            <a:r>
              <a:rPr lang="en-US" dirty="0" smtClean="0"/>
              <a:t>3 tasks</a:t>
            </a:r>
          </a:p>
          <a:p>
            <a:pPr lvl="2"/>
            <a:r>
              <a:rPr lang="en-US" sz="1600" dirty="0" smtClean="0"/>
              <a:t>Task 1A+B: </a:t>
            </a:r>
            <a:r>
              <a:rPr lang="en-GB" sz="1600" dirty="0" smtClean="0"/>
              <a:t>Analysis of Climate Change Stimuli on the example of Tunisia </a:t>
            </a:r>
            <a:br>
              <a:rPr lang="en-GB" sz="1600" dirty="0" smtClean="0"/>
            </a:br>
            <a:r>
              <a:rPr lang="en-GB" sz="1600" dirty="0" smtClean="0">
                <a:solidFill>
                  <a:srgbClr val="C00000"/>
                </a:solidFill>
              </a:rPr>
              <a:t>~ </a:t>
            </a:r>
            <a:r>
              <a:rPr lang="en-GB" sz="1600" b="1" dirty="0" smtClean="0">
                <a:solidFill>
                  <a:srgbClr val="C00000"/>
                </a:solidFill>
              </a:rPr>
              <a:t>25 min</a:t>
            </a:r>
          </a:p>
          <a:p>
            <a:pPr lvl="2"/>
            <a:r>
              <a:rPr lang="en-GB" sz="1600" dirty="0" smtClean="0"/>
              <a:t>Task 2: Analysis of Climate Change Impacts on the </a:t>
            </a:r>
            <a:r>
              <a:rPr lang="en-GB" sz="1600" dirty="0" smtClean="0"/>
              <a:t>example </a:t>
            </a:r>
            <a:r>
              <a:rPr lang="en-GB" sz="1600" dirty="0" smtClean="0"/>
              <a:t>of Indonesia</a:t>
            </a:r>
            <a:br>
              <a:rPr lang="en-GB" sz="1600" dirty="0" smtClean="0"/>
            </a:br>
            <a:r>
              <a:rPr lang="en-GB" sz="1600" b="1" dirty="0" smtClean="0">
                <a:solidFill>
                  <a:srgbClr val="C00000"/>
                </a:solidFill>
              </a:rPr>
              <a:t> </a:t>
            </a:r>
            <a:r>
              <a:rPr lang="en-GB" sz="1600" dirty="0" smtClean="0">
                <a:solidFill>
                  <a:srgbClr val="C00000"/>
                </a:solidFill>
              </a:rPr>
              <a:t>~ </a:t>
            </a:r>
            <a:r>
              <a:rPr lang="en-GB" sz="1600" b="1" dirty="0" smtClean="0">
                <a:solidFill>
                  <a:srgbClr val="C00000"/>
                </a:solidFill>
              </a:rPr>
              <a:t>25 min</a:t>
            </a:r>
            <a:endParaRPr lang="en-GB" sz="1600" dirty="0" smtClean="0"/>
          </a:p>
          <a:p>
            <a:pPr lvl="2"/>
            <a:r>
              <a:rPr lang="en-US" sz="1600" dirty="0" smtClean="0"/>
              <a:t>Task 3: </a:t>
            </a:r>
            <a:r>
              <a:rPr lang="en-GB" sz="1600" dirty="0" smtClean="0"/>
              <a:t>Understanding Causes and Effects with Climate Impact Chains </a:t>
            </a:r>
            <a:br>
              <a:rPr lang="en-GB" sz="1600" dirty="0" smtClean="0"/>
            </a:br>
            <a:r>
              <a:rPr lang="en-GB" sz="1600" dirty="0" smtClean="0">
                <a:solidFill>
                  <a:srgbClr val="C00000"/>
                </a:solidFill>
              </a:rPr>
              <a:t> ~ </a:t>
            </a:r>
            <a:r>
              <a:rPr lang="en-GB" sz="1600" b="1" dirty="0" smtClean="0">
                <a:solidFill>
                  <a:srgbClr val="C00000"/>
                </a:solidFill>
              </a:rPr>
              <a:t>20 min</a:t>
            </a:r>
            <a:endParaRPr lang="en-US" sz="1600" b="1" dirty="0" smtClean="0">
              <a:solidFill>
                <a:srgbClr val="C00000"/>
              </a:solidFill>
            </a:endParaRPr>
          </a:p>
          <a:p>
            <a:pPr lvl="1"/>
            <a:endParaRPr lang="en-GB" dirty="0" smtClean="0"/>
          </a:p>
        </p:txBody>
      </p:sp>
      <p:sp>
        <p:nvSpPr>
          <p:cNvPr id="4" name="Textfeld 3"/>
          <p:cNvSpPr txBox="1">
            <a:spLocks noChangeArrowheads="1"/>
          </p:cNvSpPr>
          <p:nvPr/>
        </p:nvSpPr>
        <p:spPr bwMode="auto">
          <a:xfrm>
            <a:off x="5305425" y="3133725"/>
            <a:ext cx="3686175" cy="923925"/>
          </a:xfrm>
          <a:prstGeom prst="rect">
            <a:avLst/>
          </a:prstGeom>
          <a:noFill/>
          <a:ln w="9525">
            <a:noFill/>
            <a:miter lim="800000"/>
            <a:headEnd/>
            <a:tailEnd/>
          </a:ln>
        </p:spPr>
        <p:txBody>
          <a:bodyPr>
            <a:spAutoFit/>
          </a:bodyPr>
          <a:lstStyle/>
          <a:p>
            <a:r>
              <a:rPr lang="en-US" sz="1800" dirty="0">
                <a:solidFill>
                  <a:schemeClr val="tx1"/>
                </a:solidFill>
              </a:rPr>
              <a:t>Do one task at a time. </a:t>
            </a:r>
          </a:p>
          <a:p>
            <a:r>
              <a:rPr lang="en-US" sz="1800" dirty="0" smtClean="0">
                <a:solidFill>
                  <a:schemeClr val="tx1"/>
                </a:solidFill>
              </a:rPr>
              <a:t>Between each task we will take </a:t>
            </a:r>
            <a:r>
              <a:rPr lang="en-US" sz="1800" dirty="0">
                <a:solidFill>
                  <a:schemeClr val="tx1"/>
                </a:solidFill>
              </a:rPr>
              <a:t>time to discuss your </a:t>
            </a:r>
            <a:r>
              <a:rPr lang="en-US" sz="1800" dirty="0" smtClean="0">
                <a:solidFill>
                  <a:schemeClr val="tx1"/>
                </a:solidFill>
              </a:rPr>
              <a:t>results.</a:t>
            </a:r>
            <a:endParaRPr lang="de-DE" sz="1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de-DE" smtClean="0"/>
              <a:t>Task 1A+B:</a:t>
            </a:r>
            <a:br>
              <a:rPr lang="de-DE" smtClean="0"/>
            </a:br>
            <a:r>
              <a:rPr lang="de-DE" smtClean="0"/>
              <a:t> Analysis of Climate Change Stimuli </a:t>
            </a:r>
            <a:endParaRPr lang="en-US" smtClean="0"/>
          </a:p>
        </p:txBody>
      </p:sp>
      <p:sp>
        <p:nvSpPr>
          <p:cNvPr id="4099" name="Content Placeholder 2"/>
          <p:cNvSpPr>
            <a:spLocks noGrp="1"/>
          </p:cNvSpPr>
          <p:nvPr>
            <p:ph idx="1"/>
          </p:nvPr>
        </p:nvSpPr>
        <p:spPr/>
        <p:txBody>
          <a:bodyPr/>
          <a:lstStyle/>
          <a:p>
            <a:pPr lvl="1">
              <a:buFont typeface="Wingdings" pitchFamily="2" charset="2"/>
              <a:buNone/>
            </a:pPr>
            <a:r>
              <a:rPr lang="en-US" u="sng" dirty="0" smtClean="0"/>
              <a:t>Context</a:t>
            </a:r>
          </a:p>
          <a:p>
            <a:pPr lvl="1"/>
            <a:r>
              <a:rPr lang="en-GB" dirty="0" smtClean="0"/>
              <a:t>You are an official in the Ministry of Agriculture in Tunisia. Your field of work includes the strategic development of </a:t>
            </a:r>
            <a:r>
              <a:rPr lang="en-GB" smtClean="0"/>
              <a:t>the agricultural sector.</a:t>
            </a:r>
          </a:p>
          <a:p>
            <a:pPr lvl="1"/>
            <a:r>
              <a:rPr lang="en-GB" dirty="0" smtClean="0"/>
              <a:t>Your superior requests you to prepare a background paper about the influence of climate change - in particular about the impacts of temperature and precipitation changes by 2035. </a:t>
            </a:r>
          </a:p>
          <a:p>
            <a:pPr lvl="1"/>
            <a:r>
              <a:rPr lang="en-GB" dirty="0" smtClean="0"/>
              <a:t>The climate model HadCM3 is the official standard in your Ministry.</a:t>
            </a:r>
          </a:p>
          <a:p>
            <a:pPr lvl="1"/>
            <a:endParaRPr lang="en-GB" dirty="0" smtClean="0"/>
          </a:p>
          <a:p>
            <a:pPr lvl="1">
              <a:buFont typeface="Wingdings" pitchFamily="2" charset="2"/>
              <a:buNone/>
            </a:pPr>
            <a:r>
              <a:rPr lang="en-GB" u="sng" dirty="0" smtClean="0"/>
              <a:t>Your task</a:t>
            </a:r>
          </a:p>
          <a:p>
            <a:pPr lvl="1"/>
            <a:r>
              <a:rPr lang="en-US" dirty="0" smtClean="0"/>
              <a:t>Part A: </a:t>
            </a:r>
            <a:r>
              <a:rPr lang="de-DE" dirty="0" err="1" smtClean="0"/>
              <a:t>Use</a:t>
            </a:r>
            <a:r>
              <a:rPr lang="de-DE" dirty="0" smtClean="0"/>
              <a:t> </a:t>
            </a:r>
            <a:r>
              <a:rPr lang="de-DE" dirty="0" err="1" smtClean="0"/>
              <a:t>the</a:t>
            </a:r>
            <a:r>
              <a:rPr lang="de-DE" dirty="0" smtClean="0"/>
              <a:t> Interactive </a:t>
            </a:r>
            <a:r>
              <a:rPr lang="de-DE" dirty="0" err="1" smtClean="0"/>
              <a:t>Map</a:t>
            </a:r>
            <a:r>
              <a:rPr lang="de-DE" dirty="0" smtClean="0"/>
              <a:t> </a:t>
            </a:r>
            <a:r>
              <a:rPr lang="de-DE" dirty="0" err="1" smtClean="0"/>
              <a:t>as</a:t>
            </a:r>
            <a:r>
              <a:rPr lang="de-DE" dirty="0" smtClean="0"/>
              <a:t> a </a:t>
            </a:r>
            <a:r>
              <a:rPr lang="de-DE" dirty="0" err="1" smtClean="0"/>
              <a:t>starting</a:t>
            </a:r>
            <a:r>
              <a:rPr lang="de-DE" dirty="0" smtClean="0"/>
              <a:t> </a:t>
            </a:r>
            <a:r>
              <a:rPr lang="de-DE" dirty="0" err="1" smtClean="0"/>
              <a:t>point</a:t>
            </a:r>
            <a:endParaRPr lang="en-US" dirty="0" smtClean="0"/>
          </a:p>
          <a:p>
            <a:pPr lvl="1"/>
            <a:r>
              <a:rPr lang="en-US" dirty="0" smtClean="0"/>
              <a:t>Part B: </a:t>
            </a:r>
            <a:r>
              <a:rPr lang="de-DE" dirty="0" err="1" smtClean="0"/>
              <a:t>Use</a:t>
            </a:r>
            <a:r>
              <a:rPr lang="de-DE" dirty="0" smtClean="0"/>
              <a:t> </a:t>
            </a:r>
            <a:r>
              <a:rPr lang="de-DE" dirty="0" err="1" smtClean="0"/>
              <a:t>the</a:t>
            </a:r>
            <a:r>
              <a:rPr lang="de-DE" dirty="0" smtClean="0"/>
              <a:t> </a:t>
            </a:r>
            <a:r>
              <a:rPr lang="de-DE" dirty="0" err="1" smtClean="0"/>
              <a:t>Climate</a:t>
            </a:r>
            <a:r>
              <a:rPr lang="de-DE" dirty="0" smtClean="0"/>
              <a:t> </a:t>
            </a:r>
            <a:r>
              <a:rPr lang="de-DE" dirty="0" err="1" smtClean="0"/>
              <a:t>Diagram</a:t>
            </a:r>
            <a:r>
              <a:rPr lang="de-DE" dirty="0" smtClean="0"/>
              <a:t> Generator </a:t>
            </a:r>
            <a:r>
              <a:rPr lang="de-DE" dirty="0" err="1" smtClean="0"/>
              <a:t>to</a:t>
            </a:r>
            <a:r>
              <a:rPr lang="de-DE" dirty="0" smtClean="0"/>
              <a:t> </a:t>
            </a:r>
            <a:r>
              <a:rPr lang="de-DE" dirty="0" err="1" smtClean="0"/>
              <a:t>verify</a:t>
            </a:r>
            <a:r>
              <a:rPr lang="de-DE" dirty="0" smtClean="0"/>
              <a:t> </a:t>
            </a:r>
            <a:r>
              <a:rPr lang="de-DE" dirty="0" err="1" smtClean="0"/>
              <a:t>your</a:t>
            </a:r>
            <a:r>
              <a:rPr lang="de-DE" dirty="0" smtClean="0"/>
              <a:t> </a:t>
            </a:r>
            <a:r>
              <a:rPr lang="de-DE" dirty="0" err="1" smtClean="0"/>
              <a:t>findings</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de-DE" smtClean="0"/>
              <a:t>Task 2:</a:t>
            </a:r>
            <a:br>
              <a:rPr lang="de-DE" smtClean="0"/>
            </a:br>
            <a:r>
              <a:rPr lang="de-DE" smtClean="0"/>
              <a:t> Analysis of Climate Change Impacts</a:t>
            </a:r>
            <a:endParaRPr lang="en-US" smtClean="0"/>
          </a:p>
        </p:txBody>
      </p:sp>
      <p:sp>
        <p:nvSpPr>
          <p:cNvPr id="4099" name="Content Placeholder 2"/>
          <p:cNvSpPr>
            <a:spLocks noGrp="1"/>
          </p:cNvSpPr>
          <p:nvPr>
            <p:ph idx="1"/>
          </p:nvPr>
        </p:nvSpPr>
        <p:spPr/>
        <p:txBody>
          <a:bodyPr/>
          <a:lstStyle/>
          <a:p>
            <a:pPr lvl="1">
              <a:buFont typeface="Wingdings" pitchFamily="2" charset="2"/>
              <a:buNone/>
            </a:pPr>
            <a:r>
              <a:rPr lang="en-US" u="sng" dirty="0" smtClean="0"/>
              <a:t>Context</a:t>
            </a:r>
          </a:p>
          <a:p>
            <a:pPr lvl="1"/>
            <a:r>
              <a:rPr lang="en-GB" dirty="0" smtClean="0"/>
              <a:t>You </a:t>
            </a:r>
            <a:r>
              <a:rPr lang="en-GB" dirty="0" smtClean="0"/>
              <a:t>have been </a:t>
            </a:r>
            <a:r>
              <a:rPr lang="en-GB" dirty="0" smtClean="0"/>
              <a:t>appointed a member of the </a:t>
            </a:r>
            <a:r>
              <a:rPr lang="en-GB" dirty="0" smtClean="0"/>
              <a:t>Climate </a:t>
            </a:r>
            <a:r>
              <a:rPr lang="en-GB" dirty="0"/>
              <a:t>C</a:t>
            </a:r>
            <a:r>
              <a:rPr lang="en-GB" dirty="0" smtClean="0"/>
              <a:t>hange </a:t>
            </a:r>
            <a:r>
              <a:rPr lang="en-GB" dirty="0" smtClean="0"/>
              <a:t>A</a:t>
            </a:r>
            <a:r>
              <a:rPr lang="en-GB" dirty="0" smtClean="0"/>
              <a:t>dvisory Group </a:t>
            </a:r>
            <a:r>
              <a:rPr lang="en-GB" dirty="0" smtClean="0"/>
              <a:t>to the Government of Indonesia. </a:t>
            </a:r>
          </a:p>
          <a:p>
            <a:pPr lvl="1"/>
            <a:r>
              <a:rPr lang="en-GB" dirty="0" smtClean="0"/>
              <a:t>Sea-level rise is expected to be a major threat to the country but possible impacts are not yet being considered in Indonesia’s coastal and small islands management. </a:t>
            </a:r>
          </a:p>
          <a:p>
            <a:pPr lvl="1"/>
            <a:r>
              <a:rPr lang="en-GB" dirty="0" smtClean="0"/>
              <a:t>You are asked to prepare a background paper outlining the impacts of sea-level rise on social and ecological systems and the </a:t>
            </a:r>
            <a:r>
              <a:rPr lang="en-GB" dirty="0" smtClean="0"/>
              <a:t>most </a:t>
            </a:r>
            <a:r>
              <a:rPr lang="en-GB" dirty="0" smtClean="0"/>
              <a:t>vulnerable </a:t>
            </a:r>
            <a:r>
              <a:rPr lang="en-GB" dirty="0" smtClean="0"/>
              <a:t>areas as </a:t>
            </a:r>
            <a:r>
              <a:rPr lang="en-GB" dirty="0" smtClean="0"/>
              <a:t>a basis for the revision of the management plans.</a:t>
            </a:r>
          </a:p>
          <a:p>
            <a:pPr lvl="1">
              <a:buFont typeface="Wingdings" pitchFamily="2" charset="2"/>
              <a:buNone/>
            </a:pPr>
            <a:r>
              <a:rPr lang="en-GB" u="sng" dirty="0" smtClean="0"/>
              <a:t>Your task</a:t>
            </a:r>
          </a:p>
          <a:p>
            <a:pPr lvl="1"/>
            <a:r>
              <a:rPr lang="en-US" dirty="0" smtClean="0"/>
              <a:t>Find and </a:t>
            </a:r>
            <a:r>
              <a:rPr lang="en-US" dirty="0" err="1" smtClean="0"/>
              <a:t>analyse</a:t>
            </a:r>
            <a:r>
              <a:rPr lang="en-US" dirty="0" smtClean="0"/>
              <a:t> the information on the impacts of sea-level rise in Indonesia available on </a:t>
            </a:r>
            <a:r>
              <a:rPr lang="en-US" dirty="0" err="1" smtClean="0"/>
              <a:t>ci:grasp</a:t>
            </a:r>
            <a:r>
              <a:rPr lang="en-US" dirty="0" smtClean="0"/>
              <a:t>. </a:t>
            </a:r>
          </a:p>
          <a:p>
            <a:pPr lvl="1"/>
            <a:r>
              <a:rPr lang="en-US" dirty="0" smtClean="0"/>
              <a:t>Use the information to determine which areas are most vulnerable to </a:t>
            </a:r>
            <a:r>
              <a:rPr lang="en-US" dirty="0" smtClean="0"/>
              <a:t>these </a:t>
            </a:r>
            <a:r>
              <a:rPr lang="en-US" dirty="0" smtClean="0"/>
              <a:t>impacts.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Reflection</a:t>
            </a:r>
          </a:p>
        </p:txBody>
      </p:sp>
      <p:sp>
        <p:nvSpPr>
          <p:cNvPr id="4099" name="Content Placeholder 2"/>
          <p:cNvSpPr>
            <a:spLocks noGrp="1"/>
          </p:cNvSpPr>
          <p:nvPr>
            <p:ph idx="1"/>
          </p:nvPr>
        </p:nvSpPr>
        <p:spPr/>
        <p:txBody>
          <a:bodyPr/>
          <a:lstStyle/>
          <a:p>
            <a:pPr lvl="1"/>
            <a:r>
              <a:rPr lang="en-US" dirty="0" smtClean="0"/>
              <a:t>What is my </a:t>
            </a:r>
            <a:r>
              <a:rPr lang="en-US" dirty="0" smtClean="0"/>
              <a:t>take-home </a:t>
            </a:r>
            <a:r>
              <a:rPr lang="en-US" dirty="0" smtClean="0"/>
              <a:t>message?</a:t>
            </a:r>
          </a:p>
          <a:p>
            <a:pPr lvl="1"/>
            <a:r>
              <a:rPr lang="en-US" dirty="0" smtClean="0"/>
              <a:t>Where in my work life is this important?</a:t>
            </a:r>
          </a:p>
          <a:p>
            <a:pPr lvl="1"/>
            <a:r>
              <a:rPr lang="en-US" dirty="0" smtClean="0"/>
              <a:t>How can I improve my daily work through the newly acquired knowledge?</a:t>
            </a:r>
          </a:p>
          <a:p>
            <a:pPr lvl="1"/>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smtClean="0"/>
              <a:t>Title</a:t>
            </a:r>
          </a:p>
        </p:txBody>
      </p:sp>
      <p:sp>
        <p:nvSpPr>
          <p:cNvPr id="17411" name="Inhaltsplatzhalter 2"/>
          <p:cNvSpPr>
            <a:spLocks noGrp="1"/>
          </p:cNvSpPr>
          <p:nvPr>
            <p:ph idx="1"/>
          </p:nvPr>
        </p:nvSpPr>
        <p:spPr/>
        <p:txBody>
          <a:bodyPr/>
          <a:lstStyle/>
          <a:p>
            <a:r>
              <a:rPr lang="de-DE" smtClean="0"/>
              <a:t>Text</a:t>
            </a:r>
          </a:p>
        </p:txBody>
      </p:sp>
      <p:sp>
        <p:nvSpPr>
          <p:cNvPr id="17413" name="Rechteck 4"/>
          <p:cNvSpPr>
            <a:spLocks noChangeArrowheads="1"/>
          </p:cNvSpPr>
          <p:nvPr/>
        </p:nvSpPr>
        <p:spPr bwMode="auto">
          <a:xfrm>
            <a:off x="371475" y="6303963"/>
            <a:ext cx="8496300" cy="276225"/>
          </a:xfrm>
          <a:prstGeom prst="rect">
            <a:avLst/>
          </a:prstGeom>
          <a:noFill/>
          <a:ln w="9525">
            <a:noFill/>
            <a:miter lim="800000"/>
            <a:headEnd/>
            <a:tailEnd/>
          </a:ln>
        </p:spPr>
        <p:txBody>
          <a:bodyPr>
            <a:spAutoFit/>
          </a:bodyPr>
          <a:lstStyle/>
          <a:p>
            <a:r>
              <a:rPr lang="fr-FR" sz="1200">
                <a:solidFill>
                  <a:schemeClr val="tx1"/>
                </a:solidFill>
              </a:rPr>
              <a:t>This slide is not part of the original version of the training material. It was added by </a:t>
            </a:r>
            <a:r>
              <a:rPr lang="fr-FR" sz="1200" i="1">
                <a:solidFill>
                  <a:schemeClr val="tx1"/>
                </a:solidFill>
              </a:rPr>
              <a:t>[please insert institution]</a:t>
            </a:r>
            <a:r>
              <a:rPr lang="fr-FR" sz="1200">
                <a:solidFill>
                  <a:schemeClr val="tx1"/>
                </a:solidFill>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Terms of use</a:t>
            </a:r>
          </a:p>
        </p:txBody>
      </p:sp>
      <p:sp>
        <p:nvSpPr>
          <p:cNvPr id="5123" name="Content Placeholder 2"/>
          <p:cNvSpPr>
            <a:spLocks noGrp="1"/>
          </p:cNvSpPr>
          <p:nvPr>
            <p:ph idx="1"/>
          </p:nvPr>
        </p:nvSpPr>
        <p:spPr>
          <a:xfrm>
            <a:off x="311150" y="2008188"/>
            <a:ext cx="7634288" cy="4213225"/>
          </a:xfrm>
        </p:spPr>
        <p:txBody>
          <a:bodyPr/>
          <a:lstStyle/>
          <a:p>
            <a:pPr marL="158750" indent="4763"/>
            <a:r>
              <a:rPr lang="en-GB" sz="1800" dirty="0" smtClean="0"/>
              <a:t>This training module has been developed by GIZ on behalf of BMU. </a:t>
            </a:r>
            <a:br>
              <a:rPr lang="en-GB" sz="1800" dirty="0" smtClean="0"/>
            </a:br>
            <a:r>
              <a:rPr lang="en-GB" sz="1800" dirty="0" smtClean="0"/>
              <a:t>If you would like to adapt this presentation to your needs, please respect the following terms of use:</a:t>
            </a:r>
          </a:p>
          <a:p>
            <a:pPr marL="354013" lvl="1" indent="-187325"/>
            <a:r>
              <a:rPr lang="en-GB" dirty="0" smtClean="0">
                <a:solidFill>
                  <a:srgbClr val="000000"/>
                </a:solidFill>
                <a:cs typeface="Arial" charset="0"/>
                <a:sym typeface="Arial" charset="0"/>
              </a:rPr>
              <a:t>The slide master and imprint are mandatory. They may neither be altered nor removed from the presentation.  </a:t>
            </a:r>
          </a:p>
          <a:p>
            <a:pPr marL="354013" lvl="1" indent="-187325"/>
            <a:r>
              <a:rPr lang="en-GB" dirty="0" smtClean="0">
                <a:solidFill>
                  <a:srgbClr val="000000"/>
                </a:solidFill>
                <a:cs typeface="Arial" charset="0"/>
                <a:sym typeface="Arial" charset="0"/>
              </a:rPr>
              <a:t>The GIZ logo must not be moved or removed. No other logos or further information may be placed in the header or footer area.</a:t>
            </a:r>
          </a:p>
          <a:p>
            <a:pPr marL="354013" lvl="1" indent="-187325"/>
            <a:r>
              <a:rPr lang="en-GB" dirty="0" smtClean="0">
                <a:solidFill>
                  <a:srgbClr val="000000"/>
                </a:solidFill>
                <a:cs typeface="Arial" charset="0"/>
                <a:sym typeface="Arial" charset="0"/>
              </a:rPr>
              <a:t>If you wish to add your own content, please use the blank slide at the end of this presentation. (You can copy it to add slides.)</a:t>
            </a:r>
          </a:p>
          <a:p>
            <a:pPr marL="354013" lvl="1" indent="-187325"/>
            <a:r>
              <a:rPr lang="en-GB" dirty="0" smtClean="0">
                <a:solidFill>
                  <a:srgbClr val="000000"/>
                </a:solidFill>
                <a:cs typeface="Arial" charset="0"/>
                <a:sym typeface="Arial" charset="0"/>
              </a:rPr>
              <a:t>If you would like to make substantial changes to the content of this presentation, please contact </a:t>
            </a:r>
            <a:r>
              <a:rPr lang="en-GB" u="sng" dirty="0" smtClean="0">
                <a:hlinkClick r:id="rId3"/>
              </a:rPr>
              <a:t>climate@giz.de</a:t>
            </a:r>
            <a:r>
              <a:rPr lang="en-GB" dirty="0" smtClean="0"/>
              <a:t>.</a:t>
            </a:r>
            <a:endParaRPr lang="de-DE" sz="16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Overview</a:t>
            </a:r>
          </a:p>
        </p:txBody>
      </p:sp>
      <p:sp>
        <p:nvSpPr>
          <p:cNvPr id="4099" name="Content Placeholder 2"/>
          <p:cNvSpPr>
            <a:spLocks noGrp="1"/>
          </p:cNvSpPr>
          <p:nvPr>
            <p:ph idx="1"/>
          </p:nvPr>
        </p:nvSpPr>
        <p:spPr/>
        <p:txBody>
          <a:bodyPr/>
          <a:lstStyle/>
          <a:p>
            <a:pPr lvl="1"/>
            <a:r>
              <a:rPr lang="en-US" dirty="0" smtClean="0"/>
              <a:t>Different sources of climate information for different purposes</a:t>
            </a:r>
          </a:p>
          <a:p>
            <a:pPr lvl="1"/>
            <a:r>
              <a:rPr lang="en-US" dirty="0" smtClean="0"/>
              <a:t>Presentation of the web platform ci:grasp</a:t>
            </a:r>
          </a:p>
          <a:p>
            <a:pPr lvl="2"/>
            <a:r>
              <a:rPr lang="en-US" dirty="0" smtClean="0"/>
              <a:t>Why and how it was developed</a:t>
            </a:r>
          </a:p>
          <a:p>
            <a:pPr lvl="2"/>
            <a:r>
              <a:rPr lang="en-US" dirty="0" smtClean="0"/>
              <a:t>The main features</a:t>
            </a:r>
          </a:p>
          <a:p>
            <a:pPr lvl="3"/>
            <a:r>
              <a:rPr lang="en-US" dirty="0" smtClean="0"/>
              <a:t>Impact chains</a:t>
            </a:r>
          </a:p>
          <a:p>
            <a:pPr lvl="3"/>
            <a:r>
              <a:rPr lang="en-US" dirty="0" smtClean="0"/>
              <a:t>Maps</a:t>
            </a:r>
          </a:p>
          <a:p>
            <a:pPr lvl="3"/>
            <a:r>
              <a:rPr lang="en-US" dirty="0" smtClean="0"/>
              <a:t>Climate diagrams</a:t>
            </a:r>
          </a:p>
          <a:p>
            <a:pPr lvl="2"/>
            <a:r>
              <a:rPr lang="en-US" dirty="0" smtClean="0"/>
              <a:t>Using information available at </a:t>
            </a:r>
            <a:r>
              <a:rPr lang="en-US" dirty="0" err="1" smtClean="0"/>
              <a:t>ci:grasp</a:t>
            </a:r>
            <a:endParaRPr lang="en-US" dirty="0" smtClean="0"/>
          </a:p>
          <a:p>
            <a:pPr lvl="1"/>
            <a:r>
              <a:rPr lang="en-US" dirty="0" smtClean="0"/>
              <a:t>Reflection</a:t>
            </a:r>
          </a:p>
          <a:p>
            <a:pPr lvl="1">
              <a:buFont typeface="Wingdings" pitchFamily="2" charset="2"/>
              <a:buNone/>
            </a:pPr>
            <a:endParaRPr lang="en-US" dirty="0" smtClean="0"/>
          </a:p>
        </p:txBody>
      </p:sp>
      <p:grpSp>
        <p:nvGrpSpPr>
          <p:cNvPr id="5124" name="Gruppieren 7"/>
          <p:cNvGrpSpPr>
            <a:grpSpLocks/>
          </p:cNvGrpSpPr>
          <p:nvPr/>
        </p:nvGrpSpPr>
        <p:grpSpPr bwMode="auto">
          <a:xfrm>
            <a:off x="873125" y="4130208"/>
            <a:ext cx="5828419" cy="400050"/>
            <a:chOff x="869950" y="3782731"/>
            <a:chExt cx="5827935" cy="400110"/>
          </a:xfrm>
        </p:grpSpPr>
        <p:sp>
          <p:nvSpPr>
            <p:cNvPr id="5128" name="Textfeld 3"/>
            <p:cNvSpPr txBox="1">
              <a:spLocks noChangeArrowheads="1"/>
            </p:cNvSpPr>
            <p:nvPr/>
          </p:nvSpPr>
          <p:spPr bwMode="auto">
            <a:xfrm>
              <a:off x="4661267" y="3782731"/>
              <a:ext cx="2036618" cy="400110"/>
            </a:xfrm>
            <a:prstGeom prst="rect">
              <a:avLst/>
            </a:prstGeom>
            <a:noFill/>
            <a:ln w="9525">
              <a:noFill/>
              <a:miter lim="800000"/>
              <a:headEnd/>
              <a:tailEnd/>
            </a:ln>
          </p:spPr>
          <p:txBody>
            <a:bodyPr>
              <a:spAutoFit/>
            </a:bodyPr>
            <a:lstStyle/>
            <a:p>
              <a:r>
                <a:rPr lang="en-US" sz="2000" dirty="0" smtClean="0">
                  <a:solidFill>
                    <a:srgbClr val="C00000"/>
                  </a:solidFill>
                </a:rPr>
                <a:t>Case work</a:t>
              </a:r>
              <a:endParaRPr lang="de-DE" sz="2000" dirty="0"/>
            </a:p>
          </p:txBody>
        </p:sp>
        <p:cxnSp>
          <p:nvCxnSpPr>
            <p:cNvPr id="5129" name="Gerade Verbindung 6"/>
            <p:cNvCxnSpPr>
              <a:cxnSpLocks noChangeShapeType="1"/>
            </p:cNvCxnSpPr>
            <p:nvPr/>
          </p:nvCxnSpPr>
          <p:spPr bwMode="auto">
            <a:xfrm>
              <a:off x="869950" y="4176608"/>
              <a:ext cx="3698571" cy="0"/>
            </a:xfrm>
            <a:prstGeom prst="line">
              <a:avLst/>
            </a:prstGeom>
            <a:noFill/>
            <a:ln w="28575" algn="ctr">
              <a:solidFill>
                <a:srgbClr val="C00000"/>
              </a:solidFill>
              <a:round/>
              <a:headEnd/>
              <a:tailEnd/>
            </a:ln>
          </p:spPr>
        </p:cxnSp>
      </p:grpSp>
      <p:grpSp>
        <p:nvGrpSpPr>
          <p:cNvPr id="5125" name="Gruppieren 8"/>
          <p:cNvGrpSpPr>
            <a:grpSpLocks/>
          </p:cNvGrpSpPr>
          <p:nvPr/>
        </p:nvGrpSpPr>
        <p:grpSpPr bwMode="auto">
          <a:xfrm>
            <a:off x="873125" y="3267402"/>
            <a:ext cx="3895725" cy="400050"/>
            <a:chOff x="3376468" y="3912611"/>
            <a:chExt cx="3896736" cy="400110"/>
          </a:xfrm>
        </p:grpSpPr>
        <p:sp>
          <p:nvSpPr>
            <p:cNvPr id="5126" name="Textfeld 9"/>
            <p:cNvSpPr txBox="1">
              <a:spLocks noChangeArrowheads="1"/>
            </p:cNvSpPr>
            <p:nvPr/>
          </p:nvSpPr>
          <p:spPr bwMode="auto">
            <a:xfrm>
              <a:off x="5236586" y="3912611"/>
              <a:ext cx="2036618" cy="400110"/>
            </a:xfrm>
            <a:prstGeom prst="rect">
              <a:avLst/>
            </a:prstGeom>
            <a:noFill/>
            <a:ln w="9525">
              <a:noFill/>
              <a:miter lim="800000"/>
              <a:headEnd/>
              <a:tailEnd/>
            </a:ln>
          </p:spPr>
          <p:txBody>
            <a:bodyPr>
              <a:spAutoFit/>
            </a:bodyPr>
            <a:lstStyle/>
            <a:p>
              <a:r>
                <a:rPr lang="en-US" sz="2000">
                  <a:solidFill>
                    <a:srgbClr val="C00000"/>
                  </a:solidFill>
                </a:rPr>
                <a:t>Exercises</a:t>
              </a:r>
              <a:endParaRPr lang="de-DE" sz="2000"/>
            </a:p>
          </p:txBody>
        </p:sp>
        <p:cxnSp>
          <p:nvCxnSpPr>
            <p:cNvPr id="5127" name="Gerade Verbindung 10"/>
            <p:cNvCxnSpPr>
              <a:cxnSpLocks noChangeShapeType="1"/>
            </p:cNvCxnSpPr>
            <p:nvPr/>
          </p:nvCxnSpPr>
          <p:spPr bwMode="auto">
            <a:xfrm flipV="1">
              <a:off x="3376468" y="4240647"/>
              <a:ext cx="1742210" cy="6060"/>
            </a:xfrm>
            <a:prstGeom prst="line">
              <a:avLst/>
            </a:prstGeom>
            <a:noFill/>
            <a:ln w="28575" algn="ctr">
              <a:solidFill>
                <a:srgbClr val="C0000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sz="quarter"/>
          </p:nvPr>
        </p:nvSpPr>
        <p:spPr>
          <a:xfrm>
            <a:off x="1039813" y="1993900"/>
            <a:ext cx="7034212" cy="1143000"/>
          </a:xfrm>
        </p:spPr>
        <p:txBody>
          <a:bodyPr/>
          <a:lstStyle/>
          <a:p>
            <a:r>
              <a:rPr lang="de-DE" smtClean="0"/>
              <a:t>Different sources of information</a:t>
            </a:r>
          </a:p>
        </p:txBody>
      </p:sp>
      <p:sp>
        <p:nvSpPr>
          <p:cNvPr id="6147" name="Untertitel 2"/>
          <p:cNvSpPr>
            <a:spLocks noGrp="1"/>
          </p:cNvSpPr>
          <p:nvPr>
            <p:ph type="subTitle" sz="quarter" idx="1"/>
          </p:nvPr>
        </p:nvSpPr>
        <p:spPr>
          <a:xfrm>
            <a:off x="1039813" y="3238500"/>
            <a:ext cx="7034212" cy="1752600"/>
          </a:xfrm>
        </p:spPr>
        <p:txBody>
          <a:bodyPr/>
          <a:lstStyle/>
          <a:p>
            <a:endParaRPr lang="de-DE"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p:cNvSpPr/>
          <p:nvPr/>
        </p:nvSpPr>
        <p:spPr bwMode="auto">
          <a:xfrm>
            <a:off x="6654800" y="2014538"/>
            <a:ext cx="2430463" cy="35290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de-DE" dirty="0" err="1">
                <a:solidFill>
                  <a:schemeClr val="tx1">
                    <a:lumMod val="95000"/>
                    <a:lumOff val="5000"/>
                  </a:schemeClr>
                </a:solidFill>
              </a:rPr>
              <a:t>What</a:t>
            </a:r>
            <a:r>
              <a:rPr lang="de-DE" dirty="0">
                <a:solidFill>
                  <a:schemeClr val="tx1">
                    <a:lumMod val="95000"/>
                    <a:lumOff val="5000"/>
                  </a:schemeClr>
                </a:solidFill>
              </a:rPr>
              <a:t> </a:t>
            </a:r>
            <a:r>
              <a:rPr lang="de-DE" dirty="0" err="1">
                <a:solidFill>
                  <a:schemeClr val="tx1">
                    <a:lumMod val="95000"/>
                    <a:lumOff val="5000"/>
                  </a:schemeClr>
                </a:solidFill>
              </a:rPr>
              <a:t>information</a:t>
            </a:r>
            <a:r>
              <a:rPr lang="de-DE" dirty="0">
                <a:solidFill>
                  <a:schemeClr val="tx1">
                    <a:lumMod val="95000"/>
                    <a:lumOff val="5000"/>
                  </a:schemeClr>
                </a:solidFill>
              </a:rPr>
              <a:t> do </a:t>
            </a:r>
            <a:r>
              <a:rPr lang="de-DE" dirty="0" err="1">
                <a:solidFill>
                  <a:schemeClr val="tx1">
                    <a:lumMod val="95000"/>
                    <a:lumOff val="5000"/>
                  </a:schemeClr>
                </a:solidFill>
              </a:rPr>
              <a:t>you</a:t>
            </a:r>
            <a:r>
              <a:rPr lang="de-DE" dirty="0">
                <a:solidFill>
                  <a:schemeClr val="tx1">
                    <a:lumMod val="95000"/>
                    <a:lumOff val="5000"/>
                  </a:schemeClr>
                </a:solidFill>
              </a:rPr>
              <a:t> </a:t>
            </a:r>
            <a:r>
              <a:rPr lang="de-DE" dirty="0" err="1">
                <a:solidFill>
                  <a:schemeClr val="tx1">
                    <a:lumMod val="95000"/>
                    <a:lumOff val="5000"/>
                  </a:schemeClr>
                </a:solidFill>
              </a:rPr>
              <a:t>need</a:t>
            </a:r>
            <a:r>
              <a:rPr lang="de-DE" dirty="0">
                <a:solidFill>
                  <a:schemeClr val="tx1">
                    <a:lumMod val="95000"/>
                    <a:lumOff val="5000"/>
                  </a:schemeClr>
                </a:solidFill>
              </a:rPr>
              <a:t>? </a:t>
            </a:r>
            <a:r>
              <a:rPr lang="de-DE" i="1" dirty="0" err="1">
                <a:solidFill>
                  <a:schemeClr val="tx1">
                    <a:lumMod val="95000"/>
                    <a:lumOff val="5000"/>
                  </a:schemeClr>
                </a:solidFill>
              </a:rPr>
              <a:t>Which</a:t>
            </a:r>
            <a:r>
              <a:rPr lang="de-DE" i="1" dirty="0">
                <a:solidFill>
                  <a:schemeClr val="tx1">
                    <a:lumMod val="95000"/>
                    <a:lumOff val="5000"/>
                  </a:schemeClr>
                </a:solidFill>
              </a:rPr>
              <a:t> </a:t>
            </a:r>
            <a:r>
              <a:rPr lang="de-DE" i="1" dirty="0" err="1">
                <a:solidFill>
                  <a:schemeClr val="tx1">
                    <a:lumMod val="95000"/>
                    <a:lumOff val="5000"/>
                  </a:schemeClr>
                </a:solidFill>
              </a:rPr>
              <a:t>sources</a:t>
            </a:r>
            <a:r>
              <a:rPr lang="de-DE" i="1" dirty="0">
                <a:solidFill>
                  <a:schemeClr val="tx1">
                    <a:lumMod val="95000"/>
                    <a:lumOff val="5000"/>
                  </a:schemeClr>
                </a:solidFill>
              </a:rPr>
              <a:t> </a:t>
            </a:r>
            <a:r>
              <a:rPr lang="de-DE" i="1" dirty="0" err="1">
                <a:solidFill>
                  <a:schemeClr val="tx1">
                    <a:lumMod val="95000"/>
                    <a:lumOff val="5000"/>
                  </a:schemeClr>
                </a:solidFill>
              </a:rPr>
              <a:t>are</a:t>
            </a:r>
            <a:r>
              <a:rPr lang="de-DE" i="1" dirty="0">
                <a:solidFill>
                  <a:schemeClr val="tx1">
                    <a:lumMod val="95000"/>
                    <a:lumOff val="5000"/>
                  </a:schemeClr>
                </a:solidFill>
              </a:rPr>
              <a:t> </a:t>
            </a:r>
            <a:r>
              <a:rPr lang="de-DE" i="1" dirty="0" err="1">
                <a:solidFill>
                  <a:schemeClr val="tx1">
                    <a:lumMod val="95000"/>
                    <a:lumOff val="5000"/>
                  </a:schemeClr>
                </a:solidFill>
              </a:rPr>
              <a:t>there</a:t>
            </a:r>
            <a:r>
              <a:rPr lang="de-DE" i="1" dirty="0">
                <a:solidFill>
                  <a:schemeClr val="tx1">
                    <a:lumMod val="95000"/>
                    <a:lumOff val="5000"/>
                  </a:schemeClr>
                </a:solidFill>
              </a:rPr>
              <a:t>?</a:t>
            </a:r>
          </a:p>
        </p:txBody>
      </p:sp>
      <p:sp>
        <p:nvSpPr>
          <p:cNvPr id="40" name="Abgerundetes Rechteck 39"/>
          <p:cNvSpPr/>
          <p:nvPr/>
        </p:nvSpPr>
        <p:spPr bwMode="auto">
          <a:xfrm>
            <a:off x="4114800" y="2219325"/>
            <a:ext cx="2257425" cy="3448050"/>
          </a:xfrm>
          <a:prstGeom prst="roundRect">
            <a:avLst>
              <a:gd name="adj" fmla="val 7384"/>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de-DE" dirty="0" err="1">
                <a:solidFill>
                  <a:schemeClr val="tx1">
                    <a:lumMod val="95000"/>
                    <a:lumOff val="5000"/>
                  </a:schemeClr>
                </a:solidFill>
              </a:rPr>
              <a:t>At</a:t>
            </a:r>
            <a:r>
              <a:rPr lang="de-DE" dirty="0">
                <a:solidFill>
                  <a:schemeClr val="tx1">
                    <a:lumMod val="95000"/>
                    <a:lumOff val="5000"/>
                  </a:schemeClr>
                </a:solidFill>
              </a:rPr>
              <a:t> </a:t>
            </a:r>
            <a:r>
              <a:rPr lang="de-DE" dirty="0" err="1">
                <a:solidFill>
                  <a:schemeClr val="tx1">
                    <a:lumMod val="95000"/>
                    <a:lumOff val="5000"/>
                  </a:schemeClr>
                </a:solidFill>
              </a:rPr>
              <a:t>which</a:t>
            </a:r>
            <a:r>
              <a:rPr lang="de-DE" dirty="0">
                <a:solidFill>
                  <a:schemeClr val="tx1">
                    <a:lumMod val="95000"/>
                    <a:lumOff val="5000"/>
                  </a:schemeClr>
                </a:solidFill>
              </a:rPr>
              <a:t> </a:t>
            </a:r>
            <a:r>
              <a:rPr lang="de-DE" dirty="0" err="1">
                <a:solidFill>
                  <a:schemeClr val="tx1">
                    <a:lumMod val="95000"/>
                    <a:lumOff val="5000"/>
                  </a:schemeClr>
                </a:solidFill>
              </a:rPr>
              <a:t>stage</a:t>
            </a:r>
            <a:r>
              <a:rPr lang="de-DE" dirty="0">
                <a:solidFill>
                  <a:schemeClr val="tx1">
                    <a:lumMod val="95000"/>
                    <a:lumOff val="5000"/>
                  </a:schemeClr>
                </a:solidFill>
              </a:rPr>
              <a:t> </a:t>
            </a:r>
            <a:r>
              <a:rPr lang="de-DE" dirty="0" err="1">
                <a:solidFill>
                  <a:schemeClr val="tx1">
                    <a:lumMod val="95000"/>
                    <a:lumOff val="5000"/>
                  </a:schemeClr>
                </a:solidFill>
              </a:rPr>
              <a:t>of</a:t>
            </a:r>
            <a:r>
              <a:rPr lang="de-DE" dirty="0">
                <a:solidFill>
                  <a:schemeClr val="tx1">
                    <a:lumMod val="95000"/>
                    <a:lumOff val="5000"/>
                  </a:schemeClr>
                </a:solidFill>
              </a:rPr>
              <a:t> </a:t>
            </a:r>
            <a:r>
              <a:rPr lang="de-DE" dirty="0" err="1">
                <a:solidFill>
                  <a:schemeClr val="tx1">
                    <a:lumMod val="95000"/>
                    <a:lumOff val="5000"/>
                  </a:schemeClr>
                </a:solidFill>
              </a:rPr>
              <a:t>your</a:t>
            </a:r>
            <a:r>
              <a:rPr lang="de-DE" dirty="0">
                <a:solidFill>
                  <a:schemeClr val="tx1">
                    <a:lumMod val="95000"/>
                    <a:lumOff val="5000"/>
                  </a:schemeClr>
                </a:solidFill>
              </a:rPr>
              <a:t> </a:t>
            </a:r>
            <a:r>
              <a:rPr lang="de-DE" dirty="0" err="1">
                <a:solidFill>
                  <a:schemeClr val="tx1">
                    <a:lumMod val="95000"/>
                    <a:lumOff val="5000"/>
                  </a:schemeClr>
                </a:solidFill>
              </a:rPr>
              <a:t>process</a:t>
            </a:r>
            <a:r>
              <a:rPr lang="de-DE" dirty="0">
                <a:solidFill>
                  <a:schemeClr val="tx1">
                    <a:lumMod val="95000"/>
                    <a:lumOff val="5000"/>
                  </a:schemeClr>
                </a:solidFill>
              </a:rPr>
              <a:t> </a:t>
            </a:r>
            <a:r>
              <a:rPr lang="de-DE" dirty="0" err="1">
                <a:solidFill>
                  <a:schemeClr val="tx1">
                    <a:lumMod val="95000"/>
                    <a:lumOff val="5000"/>
                  </a:schemeClr>
                </a:solidFill>
              </a:rPr>
              <a:t>is</a:t>
            </a:r>
            <a:r>
              <a:rPr lang="de-DE" dirty="0">
                <a:solidFill>
                  <a:schemeClr val="tx1">
                    <a:lumMod val="95000"/>
                    <a:lumOff val="5000"/>
                  </a:schemeClr>
                </a:solidFill>
              </a:rPr>
              <a:t> </a:t>
            </a:r>
            <a:r>
              <a:rPr lang="de-DE" dirty="0" err="1">
                <a:solidFill>
                  <a:schemeClr val="tx1">
                    <a:lumMod val="95000"/>
                    <a:lumOff val="5000"/>
                  </a:schemeClr>
                </a:solidFill>
              </a:rPr>
              <a:t>this</a:t>
            </a:r>
            <a:r>
              <a:rPr lang="de-DE" dirty="0">
                <a:solidFill>
                  <a:schemeClr val="tx1">
                    <a:lumMod val="95000"/>
                    <a:lumOff val="5000"/>
                  </a:schemeClr>
                </a:solidFill>
              </a:rPr>
              <a:t> relevant? </a:t>
            </a:r>
          </a:p>
        </p:txBody>
      </p:sp>
      <p:sp>
        <p:nvSpPr>
          <p:cNvPr id="7172" name="Title 1"/>
          <p:cNvSpPr>
            <a:spLocks noGrp="1"/>
          </p:cNvSpPr>
          <p:nvPr>
            <p:ph type="title"/>
          </p:nvPr>
        </p:nvSpPr>
        <p:spPr>
          <a:solidFill>
            <a:schemeClr val="bg1"/>
          </a:solidFill>
        </p:spPr>
        <p:txBody>
          <a:bodyPr/>
          <a:lstStyle/>
          <a:p>
            <a:pPr marL="342900" indent="-342900"/>
            <a:r>
              <a:rPr lang="en-GB" smtClean="0"/>
              <a:t>Climate information is required when...</a:t>
            </a:r>
            <a:endParaRPr lang="en-US" smtClean="0"/>
          </a:p>
        </p:txBody>
      </p:sp>
      <p:sp>
        <p:nvSpPr>
          <p:cNvPr id="4099" name="Content Placeholder 2"/>
          <p:cNvSpPr>
            <a:spLocks noGrp="1"/>
          </p:cNvSpPr>
          <p:nvPr>
            <p:ph idx="1"/>
          </p:nvPr>
        </p:nvSpPr>
        <p:spPr>
          <a:xfrm>
            <a:off x="457200" y="2008188"/>
            <a:ext cx="3589338" cy="4213225"/>
          </a:xfrm>
        </p:spPr>
        <p:txBody>
          <a:bodyPr/>
          <a:lstStyle/>
          <a:p>
            <a:pPr lvl="1"/>
            <a:r>
              <a:rPr lang="en-GB" dirty="0" smtClean="0"/>
              <a:t>Identifying key challenges</a:t>
            </a:r>
            <a:br>
              <a:rPr lang="en-GB" dirty="0" smtClean="0"/>
            </a:br>
            <a:r>
              <a:rPr lang="en-GB" b="0" dirty="0" smtClean="0"/>
              <a:t>(e.g. which regions/sectors are vulnerable to climate change)</a:t>
            </a:r>
            <a:br>
              <a:rPr lang="en-GB" b="0" dirty="0" smtClean="0"/>
            </a:br>
            <a:endParaRPr lang="de-DE" b="0" dirty="0" smtClean="0"/>
          </a:p>
          <a:p>
            <a:pPr lvl="1"/>
            <a:r>
              <a:rPr lang="en-GB" dirty="0" smtClean="0"/>
              <a:t>Selecting strategies  </a:t>
            </a:r>
            <a:br>
              <a:rPr lang="en-GB" dirty="0" smtClean="0"/>
            </a:br>
            <a:r>
              <a:rPr lang="en-GB" b="0" dirty="0" smtClean="0"/>
              <a:t>(e.g. how to reduce vulnerability in a region/sector</a:t>
            </a:r>
            <a:r>
              <a:rPr lang="en-GB" b="0" dirty="0" smtClean="0"/>
              <a:t>/ </a:t>
            </a:r>
            <a:r>
              <a:rPr lang="en-GB" b="0" dirty="0" smtClean="0"/>
              <a:t>how to </a:t>
            </a:r>
            <a:r>
              <a:rPr lang="en-GB" b="0" dirty="0" smtClean="0"/>
              <a:t>achieve </a:t>
            </a:r>
            <a:r>
              <a:rPr lang="en-GB" b="0" dirty="0" smtClean="0"/>
              <a:t>development objectives despite climate change?)</a:t>
            </a:r>
            <a:endParaRPr lang="de-DE" b="0" dirty="0" smtClean="0"/>
          </a:p>
          <a:p>
            <a:pPr lvl="1"/>
            <a:r>
              <a:rPr lang="en-GB" dirty="0" smtClean="0"/>
              <a:t>Designing technical responses </a:t>
            </a:r>
            <a:br>
              <a:rPr lang="en-GB" dirty="0" smtClean="0"/>
            </a:br>
            <a:r>
              <a:rPr lang="en-GB" b="0" dirty="0" smtClean="0"/>
              <a:t>(e.g. define storage capacity of a new reservoir/select irrigation technology)</a:t>
            </a:r>
            <a:endParaRPr lang="de-DE" b="0" dirty="0" smtClean="0"/>
          </a:p>
        </p:txBody>
      </p:sp>
      <p:grpSp>
        <p:nvGrpSpPr>
          <p:cNvPr id="2" name="Gruppieren 25"/>
          <p:cNvGrpSpPr>
            <a:grpSpLocks/>
          </p:cNvGrpSpPr>
          <p:nvPr/>
        </p:nvGrpSpPr>
        <p:grpSpPr bwMode="auto">
          <a:xfrm>
            <a:off x="4089400" y="2225675"/>
            <a:ext cx="2286000" cy="758825"/>
            <a:chOff x="3864627" y="2225626"/>
            <a:chExt cx="2285999" cy="759125"/>
          </a:xfrm>
        </p:grpSpPr>
        <p:sp>
          <p:nvSpPr>
            <p:cNvPr id="21" name="Abgerundetes Rechteck 20"/>
            <p:cNvSpPr/>
            <p:nvPr/>
          </p:nvSpPr>
          <p:spPr bwMode="auto">
            <a:xfrm>
              <a:off x="3864627" y="2228802"/>
              <a:ext cx="1123950" cy="755949"/>
            </a:xfrm>
            <a:prstGeom prst="roundRect">
              <a:avLst/>
            </a:prstGeom>
            <a:solidFill>
              <a:schemeClr val="bg1">
                <a:lumMod val="50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err="1">
                  <a:solidFill>
                    <a:schemeClr val="bg1"/>
                  </a:solidFill>
                </a:rPr>
                <a:t>Policy</a:t>
              </a:r>
              <a:r>
                <a:rPr lang="de-DE" sz="1200" i="1" dirty="0">
                  <a:solidFill>
                    <a:schemeClr val="bg1"/>
                  </a:solidFill>
                </a:rPr>
                <a:t> </a:t>
              </a:r>
              <a:r>
                <a:rPr lang="de-DE" sz="1200" i="1" dirty="0" err="1">
                  <a:solidFill>
                    <a:schemeClr val="bg1"/>
                  </a:solidFill>
                </a:rPr>
                <a:t>formulation</a:t>
              </a:r>
              <a:endParaRPr lang="de-DE" sz="1200" i="1" dirty="0">
                <a:solidFill>
                  <a:schemeClr val="bg1"/>
                </a:solidFill>
              </a:endParaRPr>
            </a:p>
          </p:txBody>
        </p:sp>
        <p:sp>
          <p:nvSpPr>
            <p:cNvPr id="22" name="Abgerundetes Rechteck 21"/>
            <p:cNvSpPr/>
            <p:nvPr/>
          </p:nvSpPr>
          <p:spPr bwMode="auto">
            <a:xfrm>
              <a:off x="5026676" y="2225626"/>
              <a:ext cx="1123950" cy="755949"/>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a:solidFill>
                    <a:schemeClr val="bg1"/>
                  </a:solidFill>
                </a:rPr>
                <a:t>Project </a:t>
              </a:r>
              <a:r>
                <a:rPr lang="de-DE" sz="1200" i="1" dirty="0" err="1">
                  <a:solidFill>
                    <a:schemeClr val="bg1"/>
                  </a:solidFill>
                </a:rPr>
                <a:t>identification</a:t>
              </a:r>
              <a:endParaRPr lang="de-DE" sz="1200" i="1" dirty="0">
                <a:solidFill>
                  <a:schemeClr val="bg1"/>
                </a:solidFill>
              </a:endParaRPr>
            </a:p>
          </p:txBody>
        </p:sp>
      </p:grpSp>
      <p:sp>
        <p:nvSpPr>
          <p:cNvPr id="24" name="Abgerundetes Rechteck 23"/>
          <p:cNvSpPr/>
          <p:nvPr/>
        </p:nvSpPr>
        <p:spPr bwMode="auto">
          <a:xfrm>
            <a:off x="5238750" y="4594225"/>
            <a:ext cx="1123950" cy="757238"/>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a:solidFill>
                  <a:schemeClr val="bg1"/>
                </a:solidFill>
              </a:rPr>
              <a:t>Project </a:t>
            </a:r>
            <a:r>
              <a:rPr lang="de-DE" sz="1200" i="1" dirty="0" err="1">
                <a:solidFill>
                  <a:schemeClr val="bg1"/>
                </a:solidFill>
              </a:rPr>
              <a:t>implementat</a:t>
            </a:r>
            <a:r>
              <a:rPr lang="de-DE" sz="1200" i="1" dirty="0">
                <a:solidFill>
                  <a:schemeClr val="bg1"/>
                </a:solidFill>
              </a:rPr>
              <a:t>.</a:t>
            </a:r>
          </a:p>
        </p:txBody>
      </p:sp>
      <p:grpSp>
        <p:nvGrpSpPr>
          <p:cNvPr id="3" name="Gruppieren 26"/>
          <p:cNvGrpSpPr>
            <a:grpSpLocks/>
          </p:cNvGrpSpPr>
          <p:nvPr/>
        </p:nvGrpSpPr>
        <p:grpSpPr bwMode="auto">
          <a:xfrm>
            <a:off x="4086225" y="3419475"/>
            <a:ext cx="2290763" cy="762000"/>
            <a:chOff x="3861750" y="3418936"/>
            <a:chExt cx="2291752" cy="762001"/>
          </a:xfrm>
        </p:grpSpPr>
        <p:sp>
          <p:nvSpPr>
            <p:cNvPr id="23" name="Abgerundetes Rechteck 22"/>
            <p:cNvSpPr/>
            <p:nvPr/>
          </p:nvSpPr>
          <p:spPr bwMode="auto">
            <a:xfrm>
              <a:off x="3861750" y="3425286"/>
              <a:ext cx="1124435" cy="755651"/>
            </a:xfrm>
            <a:prstGeom prst="roundRect">
              <a:avLst/>
            </a:prstGeom>
            <a:solidFill>
              <a:schemeClr val="bg1">
                <a:lumMod val="50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a:solidFill>
                    <a:schemeClr val="bg1"/>
                  </a:solidFill>
                </a:rPr>
                <a:t>Multi-</a:t>
              </a:r>
              <a:r>
                <a:rPr lang="de-DE" sz="1200" i="1" dirty="0" err="1">
                  <a:solidFill>
                    <a:schemeClr val="bg1"/>
                  </a:solidFill>
                </a:rPr>
                <a:t>year</a:t>
              </a:r>
              <a:r>
                <a:rPr lang="de-DE" sz="1200" i="1" dirty="0">
                  <a:solidFill>
                    <a:schemeClr val="bg1"/>
                  </a:solidFill>
                </a:rPr>
                <a:t> </a:t>
              </a:r>
              <a:r>
                <a:rPr lang="de-DE" sz="1200" i="1" dirty="0" err="1">
                  <a:solidFill>
                    <a:schemeClr val="bg1"/>
                  </a:solidFill>
                </a:rPr>
                <a:t>development</a:t>
              </a:r>
              <a:r>
                <a:rPr lang="de-DE" sz="1200" i="1" dirty="0">
                  <a:solidFill>
                    <a:schemeClr val="bg1"/>
                  </a:solidFill>
                </a:rPr>
                <a:t> </a:t>
              </a:r>
              <a:r>
                <a:rPr lang="de-DE" sz="1200" i="1" dirty="0" err="1">
                  <a:solidFill>
                    <a:schemeClr val="bg1"/>
                  </a:solidFill>
                </a:rPr>
                <a:t>planning</a:t>
              </a:r>
              <a:endParaRPr lang="de-DE" sz="1200" i="1" dirty="0">
                <a:solidFill>
                  <a:schemeClr val="bg1"/>
                </a:solidFill>
              </a:endParaRPr>
            </a:p>
          </p:txBody>
        </p:sp>
        <p:sp>
          <p:nvSpPr>
            <p:cNvPr id="25" name="Abgerundetes Rechteck 24"/>
            <p:cNvSpPr/>
            <p:nvPr/>
          </p:nvSpPr>
          <p:spPr bwMode="auto">
            <a:xfrm>
              <a:off x="5029067" y="3418936"/>
              <a:ext cx="1124435" cy="755651"/>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a:solidFill>
                    <a:schemeClr val="bg1"/>
                  </a:solidFill>
                </a:rPr>
                <a:t>Project design</a:t>
              </a:r>
            </a:p>
          </p:txBody>
        </p:sp>
      </p:grpSp>
      <p:grpSp>
        <p:nvGrpSpPr>
          <p:cNvPr id="4" name="Gruppieren 32"/>
          <p:cNvGrpSpPr>
            <a:grpSpLocks/>
          </p:cNvGrpSpPr>
          <p:nvPr/>
        </p:nvGrpSpPr>
        <p:grpSpPr bwMode="auto">
          <a:xfrm>
            <a:off x="647700" y="2328863"/>
            <a:ext cx="8432800" cy="2003425"/>
            <a:chOff x="648288" y="2329132"/>
            <a:chExt cx="8432680" cy="2002908"/>
          </a:xfrm>
        </p:grpSpPr>
        <p:grpSp>
          <p:nvGrpSpPr>
            <p:cNvPr id="7188" name="Gruppieren 8"/>
            <p:cNvGrpSpPr>
              <a:grpSpLocks/>
            </p:cNvGrpSpPr>
            <p:nvPr/>
          </p:nvGrpSpPr>
          <p:grpSpPr bwMode="auto">
            <a:xfrm>
              <a:off x="651164" y="3223676"/>
              <a:ext cx="8429804" cy="1108364"/>
              <a:chOff x="651164" y="2073749"/>
              <a:chExt cx="8429804" cy="1108364"/>
            </a:xfrm>
          </p:grpSpPr>
          <p:sp>
            <p:nvSpPr>
              <p:cNvPr id="7190" name="Rechteck 9"/>
              <p:cNvSpPr>
                <a:spLocks noChangeArrowheads="1"/>
              </p:cNvSpPr>
              <p:nvPr/>
            </p:nvSpPr>
            <p:spPr bwMode="auto">
              <a:xfrm>
                <a:off x="6650968" y="2073749"/>
                <a:ext cx="2430000" cy="1108364"/>
              </a:xfrm>
              <a:prstGeom prst="rect">
                <a:avLst/>
              </a:prstGeom>
              <a:solidFill>
                <a:srgbClr val="FFC000"/>
              </a:solidFill>
              <a:ln w="9525" algn="ctr">
                <a:solidFill>
                  <a:srgbClr val="FFC000"/>
                </a:solidFill>
                <a:round/>
                <a:headEnd/>
                <a:tailEnd/>
              </a:ln>
            </p:spPr>
            <p:txBody>
              <a:bodyPr lIns="36000" tIns="36000" rIns="36000" bIns="36000"/>
              <a:lstStyle/>
              <a:p>
                <a:pPr eaLnBrk="0" hangingPunct="0"/>
                <a:r>
                  <a:rPr lang="de-DE" sz="1600">
                    <a:solidFill>
                      <a:schemeClr val="tx1"/>
                    </a:solidFill>
                  </a:rPr>
                  <a:t>Process guidance </a:t>
                </a:r>
                <a:r>
                  <a:rPr lang="de-DE" sz="1600" b="0">
                    <a:solidFill>
                      <a:schemeClr val="tx1"/>
                    </a:solidFill>
                  </a:rPr>
                  <a:t>- </a:t>
                </a:r>
                <a:r>
                  <a:rPr lang="de-DE" sz="1600" b="0" i="1">
                    <a:solidFill>
                      <a:schemeClr val="tx1"/>
                    </a:solidFill>
                  </a:rPr>
                  <a:t>e.g. ci:grasp impact chains, GIZ CP4Dev, CRiSTAL</a:t>
                </a:r>
              </a:p>
            </p:txBody>
          </p:sp>
          <p:cxnSp>
            <p:nvCxnSpPr>
              <p:cNvPr id="7191" name="Gerade Verbindung 10"/>
              <p:cNvCxnSpPr>
                <a:cxnSpLocks noChangeShapeType="1"/>
              </p:cNvCxnSpPr>
              <p:nvPr/>
            </p:nvCxnSpPr>
            <p:spPr bwMode="auto">
              <a:xfrm flipV="1">
                <a:off x="651164" y="2274762"/>
                <a:ext cx="2083410" cy="14894"/>
              </a:xfrm>
              <a:prstGeom prst="line">
                <a:avLst/>
              </a:prstGeom>
              <a:noFill/>
              <a:ln w="38100" algn="ctr">
                <a:solidFill>
                  <a:srgbClr val="FFC000"/>
                </a:solidFill>
                <a:round/>
                <a:headEnd/>
                <a:tailEnd/>
              </a:ln>
            </p:spPr>
          </p:cxnSp>
        </p:grpSp>
        <p:cxnSp>
          <p:nvCxnSpPr>
            <p:cNvPr id="7189" name="Gerade Verbindung 30"/>
            <p:cNvCxnSpPr>
              <a:cxnSpLocks noChangeShapeType="1"/>
            </p:cNvCxnSpPr>
            <p:nvPr/>
          </p:nvCxnSpPr>
          <p:spPr bwMode="auto">
            <a:xfrm flipV="1">
              <a:off x="648288" y="2329132"/>
              <a:ext cx="2776399" cy="20647"/>
            </a:xfrm>
            <a:prstGeom prst="line">
              <a:avLst/>
            </a:prstGeom>
            <a:noFill/>
            <a:ln w="38100" algn="ctr">
              <a:solidFill>
                <a:srgbClr val="FFC000"/>
              </a:solidFill>
              <a:round/>
              <a:headEnd/>
              <a:tailEnd/>
            </a:ln>
          </p:spPr>
        </p:cxnSp>
      </p:grpSp>
      <p:grpSp>
        <p:nvGrpSpPr>
          <p:cNvPr id="6" name="Gruppieren 35"/>
          <p:cNvGrpSpPr>
            <a:grpSpLocks/>
          </p:cNvGrpSpPr>
          <p:nvPr/>
        </p:nvGrpSpPr>
        <p:grpSpPr bwMode="auto">
          <a:xfrm>
            <a:off x="619125" y="3484563"/>
            <a:ext cx="8461375" cy="2052637"/>
            <a:chOff x="619413" y="3485072"/>
            <a:chExt cx="8461557" cy="2052315"/>
          </a:xfrm>
        </p:grpSpPr>
        <p:grpSp>
          <p:nvGrpSpPr>
            <p:cNvPr id="7184" name="Gruppieren 11"/>
            <p:cNvGrpSpPr>
              <a:grpSpLocks/>
            </p:cNvGrpSpPr>
            <p:nvPr/>
          </p:nvGrpSpPr>
          <p:grpSpPr bwMode="auto">
            <a:xfrm>
              <a:off x="619413" y="4429023"/>
              <a:ext cx="8461557" cy="1108364"/>
              <a:chOff x="619413" y="2115314"/>
              <a:chExt cx="8461557" cy="1108364"/>
            </a:xfrm>
          </p:grpSpPr>
          <p:sp>
            <p:nvSpPr>
              <p:cNvPr id="7186" name="Rechteck 12"/>
              <p:cNvSpPr>
                <a:spLocks noChangeArrowheads="1"/>
              </p:cNvSpPr>
              <p:nvPr/>
            </p:nvSpPr>
            <p:spPr bwMode="auto">
              <a:xfrm>
                <a:off x="6650970" y="2115314"/>
                <a:ext cx="2430000" cy="1108364"/>
              </a:xfrm>
              <a:prstGeom prst="rect">
                <a:avLst/>
              </a:prstGeom>
              <a:solidFill>
                <a:srgbClr val="E25B1E"/>
              </a:solidFill>
              <a:ln w="9525" algn="ctr">
                <a:solidFill>
                  <a:srgbClr val="E25B1E"/>
                </a:solidFill>
                <a:round/>
                <a:headEnd/>
                <a:tailEnd/>
              </a:ln>
            </p:spPr>
            <p:txBody>
              <a:bodyPr lIns="36000" tIns="36000" rIns="36000" bIns="36000"/>
              <a:lstStyle/>
              <a:p>
                <a:pPr eaLnBrk="0" hangingPunct="0"/>
                <a:r>
                  <a:rPr lang="de-DE" sz="1600">
                    <a:solidFill>
                      <a:schemeClr val="tx1"/>
                    </a:solidFill>
                  </a:rPr>
                  <a:t>Experiences and lessons learnt </a:t>
                </a:r>
                <a:r>
                  <a:rPr lang="de-DE" sz="1600" b="0">
                    <a:solidFill>
                      <a:schemeClr val="tx1"/>
                    </a:solidFill>
                  </a:rPr>
                  <a:t>- </a:t>
                </a:r>
                <a:r>
                  <a:rPr lang="de-DE" sz="1600" b="0" i="1">
                    <a:solidFill>
                      <a:schemeClr val="tx1"/>
                    </a:solidFill>
                  </a:rPr>
                  <a:t>e.g. ci:grasp adaptation projects, weADAPT</a:t>
                </a:r>
              </a:p>
            </p:txBody>
          </p:sp>
          <p:cxnSp>
            <p:nvCxnSpPr>
              <p:cNvPr id="7187" name="Gerade Verbindung 13"/>
              <p:cNvCxnSpPr>
                <a:cxnSpLocks noChangeShapeType="1"/>
              </p:cNvCxnSpPr>
              <p:nvPr/>
            </p:nvCxnSpPr>
            <p:spPr bwMode="auto">
              <a:xfrm flipV="1">
                <a:off x="619413" y="2588491"/>
                <a:ext cx="3400137" cy="16365"/>
              </a:xfrm>
              <a:prstGeom prst="line">
                <a:avLst/>
              </a:prstGeom>
              <a:noFill/>
              <a:ln w="38100" algn="ctr">
                <a:solidFill>
                  <a:srgbClr val="E25B1E"/>
                </a:solidFill>
                <a:round/>
                <a:headEnd/>
                <a:tailEnd/>
              </a:ln>
            </p:spPr>
          </p:cxnSp>
        </p:grpSp>
        <p:cxnSp>
          <p:nvCxnSpPr>
            <p:cNvPr id="7185" name="Gerade Verbindung 33"/>
            <p:cNvCxnSpPr>
              <a:cxnSpLocks noChangeShapeType="1"/>
            </p:cNvCxnSpPr>
            <p:nvPr/>
          </p:nvCxnSpPr>
          <p:spPr bwMode="auto">
            <a:xfrm flipV="1">
              <a:off x="654050" y="3485072"/>
              <a:ext cx="2088000" cy="1078"/>
            </a:xfrm>
            <a:prstGeom prst="line">
              <a:avLst/>
            </a:prstGeom>
            <a:noFill/>
            <a:ln w="38100" algn="ctr">
              <a:solidFill>
                <a:srgbClr val="E25B1E"/>
              </a:solidFill>
              <a:round/>
              <a:headEnd/>
              <a:tailEnd/>
            </a:ln>
          </p:spPr>
        </p:cxnSp>
      </p:grpSp>
      <p:grpSp>
        <p:nvGrpSpPr>
          <p:cNvPr id="8" name="Gruppieren 38"/>
          <p:cNvGrpSpPr>
            <a:grpSpLocks/>
          </p:cNvGrpSpPr>
          <p:nvPr/>
        </p:nvGrpSpPr>
        <p:grpSpPr bwMode="auto">
          <a:xfrm>
            <a:off x="631825" y="2043113"/>
            <a:ext cx="8451850" cy="2819400"/>
            <a:chOff x="631429" y="2042652"/>
            <a:chExt cx="8452189" cy="2819664"/>
          </a:xfrm>
        </p:grpSpPr>
        <p:grpSp>
          <p:nvGrpSpPr>
            <p:cNvPr id="7180" name="Gruppieren 7"/>
            <p:cNvGrpSpPr>
              <a:grpSpLocks/>
            </p:cNvGrpSpPr>
            <p:nvPr/>
          </p:nvGrpSpPr>
          <p:grpSpPr bwMode="auto">
            <a:xfrm>
              <a:off x="677437" y="2042652"/>
              <a:ext cx="8406181" cy="1108364"/>
              <a:chOff x="621103" y="2259857"/>
              <a:chExt cx="8406181" cy="1108364"/>
            </a:xfrm>
          </p:grpSpPr>
          <p:sp>
            <p:nvSpPr>
              <p:cNvPr id="7182" name="Rechteck 4"/>
              <p:cNvSpPr>
                <a:spLocks noChangeArrowheads="1"/>
              </p:cNvSpPr>
              <p:nvPr/>
            </p:nvSpPr>
            <p:spPr bwMode="auto">
              <a:xfrm>
                <a:off x="6599210" y="2259857"/>
                <a:ext cx="2428074" cy="1108364"/>
              </a:xfrm>
              <a:prstGeom prst="rect">
                <a:avLst/>
              </a:prstGeom>
              <a:solidFill>
                <a:srgbClr val="00B0F0"/>
              </a:solidFill>
              <a:ln w="9525" algn="ctr">
                <a:solidFill>
                  <a:srgbClr val="00B0F0"/>
                </a:solidFill>
                <a:round/>
                <a:headEnd/>
                <a:tailEnd/>
              </a:ln>
            </p:spPr>
            <p:txBody>
              <a:bodyPr lIns="36000" tIns="36000" rIns="36000" bIns="36000"/>
              <a:lstStyle/>
              <a:p>
                <a:pPr eaLnBrk="0" hangingPunct="0"/>
                <a:r>
                  <a:rPr lang="de-DE" sz="1600">
                    <a:solidFill>
                      <a:schemeClr val="tx1"/>
                    </a:solidFill>
                  </a:rPr>
                  <a:t>Climate data and information </a:t>
                </a:r>
                <a:r>
                  <a:rPr lang="de-DE" sz="1600" b="0">
                    <a:solidFill>
                      <a:schemeClr val="tx1"/>
                    </a:solidFill>
                  </a:rPr>
                  <a:t>- </a:t>
                </a:r>
                <a:r>
                  <a:rPr lang="de-DE" sz="1600" b="0" i="1">
                    <a:solidFill>
                      <a:schemeClr val="tx1"/>
                    </a:solidFill>
                  </a:rPr>
                  <a:t>e.g. ci:grasp maps, PRECIS, UNDP country profiles   </a:t>
                </a:r>
              </a:p>
            </p:txBody>
          </p:sp>
          <p:cxnSp>
            <p:nvCxnSpPr>
              <p:cNvPr id="7183" name="Gerade Verbindung 6"/>
              <p:cNvCxnSpPr>
                <a:cxnSpLocks noChangeShapeType="1"/>
              </p:cNvCxnSpPr>
              <p:nvPr/>
            </p:nvCxnSpPr>
            <p:spPr bwMode="auto">
              <a:xfrm flipV="1">
                <a:off x="621103" y="2493024"/>
                <a:ext cx="2786332" cy="8625"/>
              </a:xfrm>
              <a:prstGeom prst="line">
                <a:avLst/>
              </a:prstGeom>
              <a:noFill/>
              <a:ln w="38100" algn="ctr">
                <a:solidFill>
                  <a:srgbClr val="00B0F0"/>
                </a:solidFill>
                <a:round/>
                <a:headEnd/>
                <a:tailEnd/>
              </a:ln>
            </p:spPr>
          </p:cxnSp>
        </p:grpSp>
        <p:cxnSp>
          <p:nvCxnSpPr>
            <p:cNvPr id="7181" name="Gerade Verbindung 36"/>
            <p:cNvCxnSpPr>
              <a:cxnSpLocks noChangeShapeType="1"/>
            </p:cNvCxnSpPr>
            <p:nvPr/>
          </p:nvCxnSpPr>
          <p:spPr bwMode="auto">
            <a:xfrm flipV="1">
              <a:off x="631429" y="4849483"/>
              <a:ext cx="3362601" cy="12833"/>
            </a:xfrm>
            <a:prstGeom prst="line">
              <a:avLst/>
            </a:prstGeom>
            <a:noFill/>
            <a:ln w="38100" algn="ctr">
              <a:solidFill>
                <a:srgbClr val="00B0F0"/>
              </a:solidFill>
              <a:prstDash val="sysDot"/>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autoUpdateAnimBg="0"/>
      <p:bldP spid="4099" grpId="0" build="p" bldLvl="2"/>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Guiding principles </a:t>
            </a:r>
            <a:br>
              <a:rPr lang="en-US" smtClean="0"/>
            </a:br>
            <a:r>
              <a:rPr lang="en-US" smtClean="0"/>
              <a:t>for research and information management</a:t>
            </a:r>
          </a:p>
        </p:txBody>
      </p:sp>
      <p:sp>
        <p:nvSpPr>
          <p:cNvPr id="4099" name="Content Placeholder 2"/>
          <p:cNvSpPr>
            <a:spLocks noGrp="1"/>
          </p:cNvSpPr>
          <p:nvPr>
            <p:ph idx="1"/>
          </p:nvPr>
        </p:nvSpPr>
        <p:spPr/>
        <p:txBody>
          <a:bodyPr/>
          <a:lstStyle/>
          <a:p>
            <a:pPr lvl="1">
              <a:buFont typeface="Wingdings" pitchFamily="2" charset="2"/>
              <a:buNone/>
            </a:pPr>
            <a:r>
              <a:rPr lang="en-US" u="sng" dirty="0" smtClean="0"/>
              <a:t>Step 1: Define frame of research</a:t>
            </a:r>
          </a:p>
          <a:p>
            <a:pPr lvl="1"/>
            <a:r>
              <a:rPr lang="en-US" dirty="0" smtClean="0"/>
              <a:t>Define the objective of your research, e.g. </a:t>
            </a:r>
          </a:p>
          <a:p>
            <a:pPr lvl="2"/>
            <a:r>
              <a:rPr lang="en-US" sz="1600" dirty="0" smtClean="0"/>
              <a:t>During planning, I need data on vulnerability levels to focus activities</a:t>
            </a:r>
          </a:p>
          <a:p>
            <a:pPr lvl="2"/>
            <a:r>
              <a:rPr lang="en-US" sz="1600" dirty="0" smtClean="0"/>
              <a:t>To select technical solutions, I want to learn from experiences in other regions</a:t>
            </a:r>
          </a:p>
          <a:p>
            <a:pPr lvl="1"/>
            <a:r>
              <a:rPr lang="en-US" dirty="0" smtClean="0"/>
              <a:t>Specify your research: define your area of interest in geographical, temporal and </a:t>
            </a:r>
            <a:r>
              <a:rPr lang="en-US" dirty="0" err="1" smtClean="0"/>
              <a:t>sectoral</a:t>
            </a:r>
            <a:r>
              <a:rPr lang="en-US" dirty="0" smtClean="0"/>
              <a:t> terms</a:t>
            </a:r>
          </a:p>
          <a:p>
            <a:pPr lvl="1">
              <a:buFont typeface="Wingdings" pitchFamily="2" charset="2"/>
              <a:buNone/>
            </a:pPr>
            <a:r>
              <a:rPr lang="en-US" u="sng" dirty="0" smtClean="0"/>
              <a:t>Step 2: Check appropriate sources</a:t>
            </a:r>
          </a:p>
          <a:p>
            <a:pPr lvl="1"/>
            <a:r>
              <a:rPr lang="en-US" dirty="0" smtClean="0"/>
              <a:t>Check literature and data bases to get a good overview</a:t>
            </a:r>
          </a:p>
          <a:p>
            <a:pPr lvl="1"/>
            <a:r>
              <a:rPr lang="en-US" dirty="0" smtClean="0"/>
              <a:t>Consult experts on specific questions</a:t>
            </a:r>
          </a:p>
          <a:p>
            <a:pPr lvl="1">
              <a:buFont typeface="Wingdings" pitchFamily="2" charset="2"/>
              <a:buNone/>
            </a:pPr>
            <a:r>
              <a:rPr lang="en-US" u="sng" dirty="0" smtClean="0"/>
              <a:t>Step 3: Compile findings</a:t>
            </a:r>
          </a:p>
          <a:p>
            <a:pPr lvl="1"/>
            <a:r>
              <a:rPr lang="en-US" dirty="0" smtClean="0"/>
              <a:t>Comprehensible</a:t>
            </a:r>
          </a:p>
          <a:p>
            <a:pPr lvl="1"/>
            <a:r>
              <a:rPr lang="en-US" dirty="0" smtClean="0"/>
              <a:t>Transparent</a:t>
            </a:r>
          </a:p>
          <a:p>
            <a:pPr lvl="1"/>
            <a:r>
              <a:rPr lang="en-US" dirty="0" smtClean="0"/>
              <a:t>Structured</a:t>
            </a:r>
          </a:p>
          <a:p>
            <a:pPr lvl="1"/>
            <a:r>
              <a:rPr lang="en-US" dirty="0" smtClean="0"/>
              <a:t>KISS</a:t>
            </a:r>
          </a:p>
        </p:txBody>
      </p:sp>
      <p:sp>
        <p:nvSpPr>
          <p:cNvPr id="4" name="Rectangle 2"/>
          <p:cNvSpPr>
            <a:spLocks noChangeArrowheads="1"/>
          </p:cNvSpPr>
          <p:nvPr/>
        </p:nvSpPr>
        <p:spPr bwMode="auto">
          <a:xfrm rot="16200000">
            <a:off x="6616700" y="4113213"/>
            <a:ext cx="4427537" cy="230188"/>
          </a:xfrm>
          <a:prstGeom prst="rect">
            <a:avLst/>
          </a:prstGeom>
          <a:noFill/>
          <a:ln w="9525">
            <a:noFill/>
            <a:miter lim="800000"/>
            <a:headEnd/>
            <a:tailEnd/>
          </a:ln>
          <a:effectLst/>
        </p:spPr>
        <p:txBody>
          <a:bodyPr anchor="ctr">
            <a:spAutoFit/>
          </a:bodyPr>
          <a:lstStyle/>
          <a:p>
            <a:pPr algn="r" eaLnBrk="0" hangingPunct="0">
              <a:defRPr/>
            </a:pPr>
            <a:r>
              <a:rPr lang="en-GB" sz="900" i="1" dirty="0">
                <a:solidFill>
                  <a:schemeClr val="bg1">
                    <a:lumMod val="50000"/>
                  </a:schemeClr>
                </a:solidFill>
                <a:latin typeface="+mj-lt"/>
              </a:rPr>
              <a:t>Sources: GIZ 2009: Climate information for effective adaptation; adapted.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solidFill>
            <a:schemeClr val="bg1"/>
          </a:solidFill>
        </p:spPr>
        <p:txBody>
          <a:bodyPr/>
          <a:lstStyle/>
          <a:p>
            <a:r>
              <a:rPr lang="de-DE" dirty="0" err="1" smtClean="0"/>
              <a:t>Example</a:t>
            </a:r>
            <a:r>
              <a:rPr lang="de-DE" dirty="0" smtClean="0"/>
              <a:t> </a:t>
            </a:r>
            <a:r>
              <a:rPr lang="de-DE" dirty="0" err="1" smtClean="0"/>
              <a:t>of</a:t>
            </a:r>
            <a:r>
              <a:rPr lang="de-DE" dirty="0" smtClean="0"/>
              <a:t> </a:t>
            </a:r>
            <a:r>
              <a:rPr lang="de-DE" dirty="0" err="1" smtClean="0"/>
              <a:t>information</a:t>
            </a:r>
            <a:r>
              <a:rPr lang="de-DE" dirty="0" smtClean="0"/>
              <a:t> </a:t>
            </a:r>
            <a:r>
              <a:rPr lang="de-DE" dirty="0" err="1" smtClean="0"/>
              <a:t>sources</a:t>
            </a:r>
            <a:r>
              <a:rPr lang="de-DE" dirty="0" smtClean="0"/>
              <a:t> </a:t>
            </a:r>
            <a:r>
              <a:rPr lang="de-DE" dirty="0" err="1" smtClean="0"/>
              <a:t>and</a:t>
            </a:r>
            <a:r>
              <a:rPr lang="de-DE" dirty="0" smtClean="0"/>
              <a:t> </a:t>
            </a:r>
            <a:r>
              <a:rPr lang="de-DE" dirty="0" err="1" smtClean="0"/>
              <a:t>tools</a:t>
            </a:r>
            <a:r>
              <a:rPr lang="de-DE" dirty="0" smtClean="0"/>
              <a:t/>
            </a:r>
            <a:br>
              <a:rPr lang="de-DE" dirty="0" smtClean="0"/>
            </a:br>
            <a:r>
              <a:rPr lang="de-DE" dirty="0" smtClean="0"/>
              <a:t>www.climateplanning.org</a:t>
            </a:r>
          </a:p>
        </p:txBody>
      </p:sp>
      <p:pic>
        <p:nvPicPr>
          <p:cNvPr id="9219" name="Inhaltsplatzhalter 4" descr="climateplanning_dashboard.jpg"/>
          <p:cNvPicPr>
            <a:picLocks noGrp="1" noChangeAspect="1"/>
          </p:cNvPicPr>
          <p:nvPr>
            <p:ph idx="1"/>
          </p:nvPr>
        </p:nvPicPr>
        <p:blipFill>
          <a:blip r:embed="rId3" cstate="print"/>
          <a:srcRect/>
          <a:stretch>
            <a:fillRect/>
          </a:stretch>
        </p:blipFill>
        <p:spPr>
          <a:xfrm>
            <a:off x="1393825" y="1809750"/>
            <a:ext cx="6450013" cy="4806950"/>
          </a:xfrm>
        </p:spPr>
      </p:pic>
      <p:sp>
        <p:nvSpPr>
          <p:cNvPr id="6" name="Rectangle 2"/>
          <p:cNvSpPr>
            <a:spLocks noChangeArrowheads="1"/>
          </p:cNvSpPr>
          <p:nvPr/>
        </p:nvSpPr>
        <p:spPr bwMode="auto">
          <a:xfrm rot="16200000">
            <a:off x="6616700" y="4113213"/>
            <a:ext cx="4427537" cy="230188"/>
          </a:xfrm>
          <a:prstGeom prst="rect">
            <a:avLst/>
          </a:prstGeom>
          <a:noFill/>
          <a:ln w="9525">
            <a:noFill/>
            <a:miter lim="800000"/>
            <a:headEnd/>
            <a:tailEnd/>
          </a:ln>
          <a:effectLst/>
        </p:spPr>
        <p:txBody>
          <a:bodyPr anchor="ctr">
            <a:spAutoFit/>
          </a:bodyPr>
          <a:lstStyle/>
          <a:p>
            <a:pPr algn="r" eaLnBrk="0" hangingPunct="0">
              <a:defRPr/>
            </a:pPr>
            <a:r>
              <a:rPr lang="en-GB" sz="900" i="1" dirty="0">
                <a:solidFill>
                  <a:schemeClr val="bg1">
                    <a:lumMod val="50000"/>
                  </a:schemeClr>
                </a:solidFill>
                <a:latin typeface="+mj-lt"/>
                <a:hlinkClick r:id="rId4"/>
              </a:rPr>
              <a:t>http://www.climateplanning.org/userguide</a:t>
            </a:r>
            <a:r>
              <a:rPr lang="en-GB" sz="900" i="1" dirty="0">
                <a:solidFill>
                  <a:schemeClr val="bg1">
                    <a:lumMod val="50000"/>
                  </a:schemeClr>
                </a:solidFill>
                <a:latin typeface="+mj-lt"/>
              </a:rPr>
              <a:t> </a:t>
            </a:r>
          </a:p>
        </p:txBody>
      </p:sp>
      <p:grpSp>
        <p:nvGrpSpPr>
          <p:cNvPr id="2" name="Gruppieren 13"/>
          <p:cNvGrpSpPr>
            <a:grpSpLocks/>
          </p:cNvGrpSpPr>
          <p:nvPr/>
        </p:nvGrpSpPr>
        <p:grpSpPr bwMode="auto">
          <a:xfrm>
            <a:off x="0" y="2014538"/>
            <a:ext cx="2898775" cy="1763712"/>
            <a:chOff x="0" y="2014538"/>
            <a:chExt cx="2898474" cy="1763832"/>
          </a:xfrm>
          <a:solidFill>
            <a:schemeClr val="bg2">
              <a:lumMod val="50000"/>
            </a:schemeClr>
          </a:solidFill>
        </p:grpSpPr>
        <p:sp>
          <p:nvSpPr>
            <p:cNvPr id="7" name="Textfeld 6"/>
            <p:cNvSpPr txBox="1"/>
            <p:nvPr/>
          </p:nvSpPr>
          <p:spPr>
            <a:xfrm>
              <a:off x="0" y="2014538"/>
              <a:ext cx="2898474" cy="627105"/>
            </a:xfrm>
            <a:prstGeom prst="rect">
              <a:avLst/>
            </a:prstGeom>
            <a:grpFill/>
          </p:spPr>
          <p:txBody>
            <a:bodyPr lIns="36000" tIns="36000" rIns="36000" bIns="36000">
              <a:spAutoFit/>
            </a:bodyPr>
            <a:lstStyle/>
            <a:p>
              <a:pPr>
                <a:defRPr/>
              </a:pPr>
              <a:r>
                <a:rPr lang="de-DE" sz="1800" dirty="0" err="1">
                  <a:solidFill>
                    <a:schemeClr val="bg1"/>
                  </a:solidFill>
                </a:rPr>
                <a:t>Your</a:t>
              </a:r>
              <a:r>
                <a:rPr lang="de-DE" sz="1800" dirty="0">
                  <a:solidFill>
                    <a:schemeClr val="bg1"/>
                  </a:solidFill>
                </a:rPr>
                <a:t> </a:t>
              </a:r>
              <a:r>
                <a:rPr lang="de-DE" sz="1800" dirty="0" err="1">
                  <a:solidFill>
                    <a:schemeClr val="bg1"/>
                  </a:solidFill>
                </a:rPr>
                <a:t>focus</a:t>
              </a:r>
              <a:r>
                <a:rPr lang="de-DE" sz="1800" dirty="0">
                  <a:solidFill>
                    <a:schemeClr val="bg1"/>
                  </a:solidFill>
                </a:rPr>
                <a:t> </a:t>
              </a:r>
              <a:r>
                <a:rPr lang="de-DE" sz="1800" dirty="0" err="1">
                  <a:solidFill>
                    <a:schemeClr val="bg1"/>
                  </a:solidFill>
                </a:rPr>
                <a:t>area</a:t>
              </a:r>
              <a:r>
                <a:rPr lang="de-DE" sz="1800" dirty="0">
                  <a:solidFill>
                    <a:schemeClr val="bg1"/>
                  </a:solidFill>
                </a:rPr>
                <a:t>: </a:t>
              </a:r>
              <a:br>
                <a:rPr lang="de-DE" sz="1800" dirty="0">
                  <a:solidFill>
                    <a:schemeClr val="bg1"/>
                  </a:solidFill>
                </a:rPr>
              </a:br>
              <a:r>
                <a:rPr lang="de-DE" sz="1800" dirty="0" err="1">
                  <a:solidFill>
                    <a:schemeClr val="bg1"/>
                  </a:solidFill>
                </a:rPr>
                <a:t>mitigation</a:t>
              </a:r>
              <a:r>
                <a:rPr lang="de-DE" sz="1800" dirty="0">
                  <a:solidFill>
                    <a:schemeClr val="bg1"/>
                  </a:solidFill>
                </a:rPr>
                <a:t> </a:t>
              </a:r>
              <a:r>
                <a:rPr lang="de-DE" sz="1800" dirty="0" err="1">
                  <a:solidFill>
                    <a:schemeClr val="bg1"/>
                  </a:solidFill>
                </a:rPr>
                <a:t>or</a:t>
              </a:r>
              <a:r>
                <a:rPr lang="de-DE" sz="1800" dirty="0">
                  <a:solidFill>
                    <a:schemeClr val="bg1"/>
                  </a:solidFill>
                </a:rPr>
                <a:t> </a:t>
              </a:r>
              <a:r>
                <a:rPr lang="de-DE" sz="1800" dirty="0" err="1">
                  <a:solidFill>
                    <a:schemeClr val="bg1"/>
                  </a:solidFill>
                </a:rPr>
                <a:t>adaptation</a:t>
              </a:r>
              <a:r>
                <a:rPr lang="de-DE" sz="1800" dirty="0">
                  <a:solidFill>
                    <a:schemeClr val="bg1"/>
                  </a:solidFill>
                </a:rPr>
                <a:t>?</a:t>
              </a:r>
            </a:p>
          </p:txBody>
        </p:sp>
        <p:cxnSp>
          <p:nvCxnSpPr>
            <p:cNvPr id="9233" name="Gerade Verbindung 8"/>
            <p:cNvCxnSpPr>
              <a:cxnSpLocks noChangeShapeType="1"/>
              <a:stCxn id="7" idx="2"/>
            </p:cNvCxnSpPr>
            <p:nvPr/>
          </p:nvCxnSpPr>
          <p:spPr bwMode="auto">
            <a:xfrm>
              <a:off x="1449237" y="2641239"/>
              <a:ext cx="345057" cy="1137131"/>
            </a:xfrm>
            <a:prstGeom prst="line">
              <a:avLst/>
            </a:prstGeom>
            <a:grpFill/>
            <a:ln w="38100" algn="ctr">
              <a:solidFill>
                <a:schemeClr val="bg2">
                  <a:lumMod val="50000"/>
                </a:schemeClr>
              </a:solidFill>
              <a:round/>
              <a:headEnd/>
              <a:tailEnd/>
            </a:ln>
          </p:spPr>
        </p:cxnSp>
        <p:cxnSp>
          <p:nvCxnSpPr>
            <p:cNvPr id="9234" name="Gerade Verbindung 10"/>
            <p:cNvCxnSpPr>
              <a:cxnSpLocks noChangeShapeType="1"/>
              <a:stCxn id="7" idx="2"/>
            </p:cNvCxnSpPr>
            <p:nvPr/>
          </p:nvCxnSpPr>
          <p:spPr bwMode="auto">
            <a:xfrm>
              <a:off x="1449237" y="2641239"/>
              <a:ext cx="1414733" cy="1111252"/>
            </a:xfrm>
            <a:prstGeom prst="line">
              <a:avLst/>
            </a:prstGeom>
            <a:grpFill/>
            <a:ln w="38100" algn="ctr">
              <a:solidFill>
                <a:schemeClr val="bg2">
                  <a:lumMod val="50000"/>
                </a:schemeClr>
              </a:solidFill>
              <a:round/>
              <a:headEnd/>
              <a:tailEnd/>
            </a:ln>
          </p:spPr>
        </p:cxnSp>
      </p:grpSp>
      <p:grpSp>
        <p:nvGrpSpPr>
          <p:cNvPr id="3" name="Gruppieren 20"/>
          <p:cNvGrpSpPr>
            <a:grpSpLocks/>
          </p:cNvGrpSpPr>
          <p:nvPr/>
        </p:nvGrpSpPr>
        <p:grpSpPr bwMode="auto">
          <a:xfrm>
            <a:off x="2930525" y="2014538"/>
            <a:ext cx="2898775" cy="2384425"/>
            <a:chOff x="0" y="2014538"/>
            <a:chExt cx="2898474" cy="2384934"/>
          </a:xfrm>
          <a:solidFill>
            <a:schemeClr val="bg2">
              <a:lumMod val="50000"/>
            </a:schemeClr>
          </a:solidFill>
        </p:grpSpPr>
        <p:sp>
          <p:nvSpPr>
            <p:cNvPr id="22" name="Textfeld 21"/>
            <p:cNvSpPr txBox="1"/>
            <p:nvPr/>
          </p:nvSpPr>
          <p:spPr>
            <a:xfrm>
              <a:off x="0" y="2014538"/>
              <a:ext cx="2898474" cy="627196"/>
            </a:xfrm>
            <a:prstGeom prst="rect">
              <a:avLst/>
            </a:prstGeom>
            <a:grpFill/>
          </p:spPr>
          <p:txBody>
            <a:bodyPr lIns="36000" tIns="36000" rIns="36000" bIns="36000">
              <a:spAutoFit/>
            </a:bodyPr>
            <a:lstStyle/>
            <a:p>
              <a:pPr>
                <a:defRPr/>
              </a:pPr>
              <a:r>
                <a:rPr lang="de-DE" sz="1800" dirty="0" err="1">
                  <a:solidFill>
                    <a:schemeClr val="bg1"/>
                  </a:solidFill>
                </a:rPr>
                <a:t>Your</a:t>
              </a:r>
              <a:r>
                <a:rPr lang="de-DE" sz="1800" dirty="0">
                  <a:solidFill>
                    <a:schemeClr val="bg1"/>
                  </a:solidFill>
                </a:rPr>
                <a:t> </a:t>
              </a:r>
              <a:r>
                <a:rPr lang="de-DE" sz="1800" dirty="0" err="1">
                  <a:solidFill>
                    <a:schemeClr val="bg1"/>
                  </a:solidFill>
                </a:rPr>
                <a:t>working</a:t>
              </a:r>
              <a:r>
                <a:rPr lang="de-DE" sz="1800" dirty="0">
                  <a:solidFill>
                    <a:schemeClr val="bg1"/>
                  </a:solidFill>
                </a:rPr>
                <a:t> </a:t>
              </a:r>
              <a:r>
                <a:rPr lang="de-DE" sz="1800" dirty="0" err="1">
                  <a:solidFill>
                    <a:schemeClr val="bg1"/>
                  </a:solidFill>
                </a:rPr>
                <a:t>step</a:t>
              </a:r>
              <a:r>
                <a:rPr lang="de-DE" sz="1800" dirty="0">
                  <a:solidFill>
                    <a:schemeClr val="bg1"/>
                  </a:solidFill>
                </a:rPr>
                <a:t> in </a:t>
              </a:r>
              <a:r>
                <a:rPr lang="de-DE" sz="1800" dirty="0" err="1">
                  <a:solidFill>
                    <a:schemeClr val="bg1"/>
                  </a:solidFill>
                </a:rPr>
                <a:t>the</a:t>
              </a:r>
              <a:r>
                <a:rPr lang="de-DE" sz="1800" dirty="0">
                  <a:solidFill>
                    <a:schemeClr val="bg1"/>
                  </a:solidFill>
                </a:rPr>
                <a:t> </a:t>
              </a:r>
              <a:r>
                <a:rPr lang="de-DE" sz="1800" dirty="0" err="1">
                  <a:solidFill>
                    <a:schemeClr val="bg1"/>
                  </a:solidFill>
                </a:rPr>
                <a:t>policy</a:t>
              </a:r>
              <a:r>
                <a:rPr lang="de-DE" sz="1800" dirty="0">
                  <a:solidFill>
                    <a:schemeClr val="bg1"/>
                  </a:solidFill>
                </a:rPr>
                <a:t> </a:t>
              </a:r>
              <a:r>
                <a:rPr lang="de-DE" sz="1800" dirty="0" err="1">
                  <a:solidFill>
                    <a:schemeClr val="bg1"/>
                  </a:solidFill>
                </a:rPr>
                <a:t>cycle</a:t>
              </a:r>
              <a:r>
                <a:rPr lang="de-DE" sz="1800" dirty="0">
                  <a:solidFill>
                    <a:schemeClr val="bg1"/>
                  </a:solidFill>
                </a:rPr>
                <a:t>?</a:t>
              </a:r>
            </a:p>
          </p:txBody>
        </p:sp>
        <p:cxnSp>
          <p:nvCxnSpPr>
            <p:cNvPr id="9231" name="Gerade Verbindung 22"/>
            <p:cNvCxnSpPr>
              <a:cxnSpLocks noChangeShapeType="1"/>
              <a:stCxn id="22" idx="2"/>
            </p:cNvCxnSpPr>
            <p:nvPr/>
          </p:nvCxnSpPr>
          <p:spPr bwMode="auto">
            <a:xfrm flipH="1">
              <a:off x="1098431" y="2641239"/>
              <a:ext cx="350806" cy="1758233"/>
            </a:xfrm>
            <a:prstGeom prst="line">
              <a:avLst/>
            </a:prstGeom>
            <a:grpFill/>
            <a:ln w="38100" algn="ctr">
              <a:solidFill>
                <a:schemeClr val="bg2">
                  <a:lumMod val="50000"/>
                </a:schemeClr>
              </a:solidFill>
              <a:round/>
              <a:headEnd/>
              <a:tailEnd/>
            </a:ln>
          </p:spPr>
        </p:cxnSp>
      </p:grpSp>
      <p:grpSp>
        <p:nvGrpSpPr>
          <p:cNvPr id="5" name="Gruppieren 35"/>
          <p:cNvGrpSpPr>
            <a:grpSpLocks/>
          </p:cNvGrpSpPr>
          <p:nvPr/>
        </p:nvGrpSpPr>
        <p:grpSpPr bwMode="auto">
          <a:xfrm>
            <a:off x="5167315" y="2014538"/>
            <a:ext cx="3590923" cy="2522537"/>
            <a:chOff x="5167225" y="2014538"/>
            <a:chExt cx="3591460" cy="2522956"/>
          </a:xfrm>
          <a:solidFill>
            <a:schemeClr val="bg2">
              <a:lumMod val="50000"/>
            </a:schemeClr>
          </a:solidFill>
        </p:grpSpPr>
        <p:grpSp>
          <p:nvGrpSpPr>
            <p:cNvPr id="9225" name="Gruppieren 25"/>
            <p:cNvGrpSpPr>
              <a:grpSpLocks/>
            </p:cNvGrpSpPr>
            <p:nvPr/>
          </p:nvGrpSpPr>
          <p:grpSpPr bwMode="auto">
            <a:xfrm>
              <a:off x="5167225" y="2014538"/>
              <a:ext cx="3591460" cy="2522956"/>
              <a:chOff x="-692986" y="2014538"/>
              <a:chExt cx="3591460" cy="2522956"/>
            </a:xfrm>
            <a:grpFill/>
          </p:grpSpPr>
          <p:sp>
            <p:nvSpPr>
              <p:cNvPr id="27" name="Textfeld 26"/>
              <p:cNvSpPr txBox="1"/>
              <p:nvPr/>
            </p:nvSpPr>
            <p:spPr>
              <a:xfrm>
                <a:off x="-734" y="2014538"/>
                <a:ext cx="2899208" cy="626805"/>
              </a:xfrm>
              <a:prstGeom prst="rect">
                <a:avLst/>
              </a:prstGeom>
              <a:grpFill/>
            </p:spPr>
            <p:txBody>
              <a:bodyPr lIns="36000" tIns="36000" rIns="36000" bIns="36000">
                <a:spAutoFit/>
              </a:bodyPr>
              <a:lstStyle/>
              <a:p>
                <a:pPr>
                  <a:defRPr/>
                </a:pPr>
                <a:r>
                  <a:rPr lang="de-DE" sz="1800" dirty="0" err="1">
                    <a:solidFill>
                      <a:schemeClr val="bg1"/>
                    </a:solidFill>
                  </a:rPr>
                  <a:t>What</a:t>
                </a:r>
                <a:r>
                  <a:rPr lang="de-DE" sz="1800" dirty="0">
                    <a:solidFill>
                      <a:schemeClr val="bg1"/>
                    </a:solidFill>
                  </a:rPr>
                  <a:t> </a:t>
                </a:r>
                <a:r>
                  <a:rPr lang="de-DE" sz="1800" dirty="0" err="1">
                    <a:solidFill>
                      <a:schemeClr val="bg1"/>
                    </a:solidFill>
                  </a:rPr>
                  <a:t>kind</a:t>
                </a:r>
                <a:r>
                  <a:rPr lang="de-DE" sz="1800" dirty="0">
                    <a:solidFill>
                      <a:schemeClr val="bg1"/>
                    </a:solidFill>
                  </a:rPr>
                  <a:t> </a:t>
                </a:r>
                <a:r>
                  <a:rPr lang="de-DE" sz="1800" dirty="0" err="1" smtClean="0">
                    <a:solidFill>
                      <a:schemeClr val="bg1"/>
                    </a:solidFill>
                  </a:rPr>
                  <a:t>of</a:t>
                </a:r>
                <a:r>
                  <a:rPr lang="de-DE" sz="1800" dirty="0" smtClean="0">
                    <a:solidFill>
                      <a:schemeClr val="bg1"/>
                    </a:solidFill>
                  </a:rPr>
                  <a:t> </a:t>
                </a:r>
                <a:r>
                  <a:rPr lang="de-DE" sz="1800" dirty="0" err="1" smtClean="0">
                    <a:solidFill>
                      <a:schemeClr val="bg1"/>
                    </a:solidFill>
                  </a:rPr>
                  <a:t>tool</a:t>
                </a:r>
                <a:r>
                  <a:rPr lang="de-DE" sz="1800" dirty="0" smtClean="0">
                    <a:solidFill>
                      <a:schemeClr val="bg1"/>
                    </a:solidFill>
                  </a:rPr>
                  <a:t> </a:t>
                </a:r>
                <a:r>
                  <a:rPr lang="de-DE" sz="1800" dirty="0" err="1" smtClean="0">
                    <a:solidFill>
                      <a:schemeClr val="bg1"/>
                    </a:solidFill>
                  </a:rPr>
                  <a:t>for</a:t>
                </a:r>
                <a:r>
                  <a:rPr lang="de-DE" sz="1800" dirty="0" smtClean="0">
                    <a:solidFill>
                      <a:schemeClr val="bg1"/>
                    </a:solidFill>
                  </a:rPr>
                  <a:t> </a:t>
                </a:r>
                <a:r>
                  <a:rPr lang="de-DE" sz="1800" dirty="0" err="1" smtClean="0">
                    <a:solidFill>
                      <a:schemeClr val="bg1"/>
                    </a:solidFill>
                  </a:rPr>
                  <a:t>what</a:t>
                </a:r>
                <a:r>
                  <a:rPr lang="de-DE" sz="1800" dirty="0" smtClean="0">
                    <a:solidFill>
                      <a:schemeClr val="bg1"/>
                    </a:solidFill>
                  </a:rPr>
                  <a:t> </a:t>
                </a:r>
                <a:r>
                  <a:rPr lang="de-DE" sz="1800" dirty="0" err="1" smtClean="0">
                    <a:solidFill>
                      <a:schemeClr val="bg1"/>
                    </a:solidFill>
                  </a:rPr>
                  <a:t>kind</a:t>
                </a:r>
                <a:r>
                  <a:rPr lang="de-DE" sz="1800" dirty="0" smtClean="0">
                    <a:solidFill>
                      <a:schemeClr val="bg1"/>
                    </a:solidFill>
                  </a:rPr>
                  <a:t> </a:t>
                </a:r>
                <a:r>
                  <a:rPr lang="de-DE" sz="1800" dirty="0" err="1" smtClean="0">
                    <a:solidFill>
                      <a:schemeClr val="bg1"/>
                    </a:solidFill>
                  </a:rPr>
                  <a:t>of</a:t>
                </a:r>
                <a:r>
                  <a:rPr lang="de-DE" sz="1800" dirty="0" smtClean="0">
                    <a:solidFill>
                      <a:schemeClr val="bg1"/>
                    </a:solidFill>
                  </a:rPr>
                  <a:t> </a:t>
                </a:r>
                <a:r>
                  <a:rPr lang="de-DE" sz="1800" dirty="0" err="1" smtClean="0">
                    <a:solidFill>
                      <a:schemeClr val="bg1"/>
                    </a:solidFill>
                  </a:rPr>
                  <a:t>information</a:t>
                </a:r>
                <a:r>
                  <a:rPr lang="de-DE" sz="1800" dirty="0" smtClean="0">
                    <a:solidFill>
                      <a:schemeClr val="bg1"/>
                    </a:solidFill>
                  </a:rPr>
                  <a:t>?</a:t>
                </a:r>
                <a:endParaRPr lang="de-DE" sz="1800" dirty="0">
                  <a:solidFill>
                    <a:schemeClr val="bg1"/>
                  </a:solidFill>
                </a:endParaRPr>
              </a:p>
            </p:txBody>
          </p:sp>
          <p:cxnSp>
            <p:nvCxnSpPr>
              <p:cNvPr id="9229" name="Gerade Verbindung 27"/>
              <p:cNvCxnSpPr>
                <a:cxnSpLocks noChangeShapeType="1"/>
                <a:stCxn id="27" idx="2"/>
              </p:cNvCxnSpPr>
              <p:nvPr/>
            </p:nvCxnSpPr>
            <p:spPr bwMode="auto">
              <a:xfrm flipH="1">
                <a:off x="-692986" y="2641343"/>
                <a:ext cx="2141856" cy="1896151"/>
              </a:xfrm>
              <a:prstGeom prst="line">
                <a:avLst/>
              </a:prstGeom>
              <a:grpFill/>
              <a:ln w="38100" algn="ctr">
                <a:solidFill>
                  <a:srgbClr val="E25B1E"/>
                </a:solidFill>
                <a:round/>
                <a:headEnd/>
                <a:tailEnd/>
              </a:ln>
            </p:spPr>
          </p:cxnSp>
        </p:grpSp>
        <p:cxnSp>
          <p:nvCxnSpPr>
            <p:cNvPr id="9226" name="Gerade Verbindung 29"/>
            <p:cNvCxnSpPr>
              <a:cxnSpLocks noChangeShapeType="1"/>
              <a:stCxn id="27" idx="2"/>
            </p:cNvCxnSpPr>
            <p:nvPr/>
          </p:nvCxnSpPr>
          <p:spPr bwMode="auto">
            <a:xfrm flipH="1">
              <a:off x="5175850" y="2641343"/>
              <a:ext cx="2133231" cy="1050763"/>
            </a:xfrm>
            <a:prstGeom prst="line">
              <a:avLst/>
            </a:prstGeom>
            <a:grpFill/>
            <a:ln w="38100" algn="ctr">
              <a:solidFill>
                <a:srgbClr val="00B0F0"/>
              </a:solidFill>
              <a:round/>
              <a:headEnd/>
              <a:tailEnd/>
            </a:ln>
          </p:spPr>
        </p:cxnSp>
        <p:cxnSp>
          <p:nvCxnSpPr>
            <p:cNvPr id="9227" name="Gerade Verbindung 30"/>
            <p:cNvCxnSpPr>
              <a:cxnSpLocks noChangeShapeType="1"/>
              <a:stCxn id="27" idx="2"/>
            </p:cNvCxnSpPr>
            <p:nvPr/>
          </p:nvCxnSpPr>
          <p:spPr bwMode="auto">
            <a:xfrm flipH="1">
              <a:off x="5184476" y="2641343"/>
              <a:ext cx="2124606" cy="1533842"/>
            </a:xfrm>
            <a:prstGeom prst="line">
              <a:avLst/>
            </a:prstGeom>
            <a:grpFill/>
            <a:ln w="38100" algn="ctr">
              <a:solidFill>
                <a:srgbClr val="FFC00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l="12041" t="16861" r="13793" b="20481"/>
          <a:stretch>
            <a:fillRect/>
          </a:stretch>
        </p:blipFill>
        <p:spPr bwMode="auto">
          <a:xfrm>
            <a:off x="496602" y="1956947"/>
            <a:ext cx="8551862" cy="4368801"/>
          </a:xfrm>
          <a:prstGeom prst="rect">
            <a:avLst/>
          </a:prstGeom>
          <a:noFill/>
          <a:ln w="9525">
            <a:solidFill>
              <a:schemeClr val="bg2"/>
            </a:solidFill>
            <a:miter lim="800000"/>
            <a:headEnd/>
            <a:tailEnd/>
          </a:ln>
          <a:effectLst>
            <a:outerShdw blurRad="50800" dist="38100" dir="5400000" algn="t" rotWithShape="0">
              <a:prstClr val="black">
                <a:alpha val="40000"/>
              </a:prstClr>
            </a:outerShdw>
          </a:effectLst>
        </p:spPr>
      </p:pic>
      <p:sp>
        <p:nvSpPr>
          <p:cNvPr id="10242" name="Titel 1"/>
          <p:cNvSpPr>
            <a:spLocks noGrp="1"/>
          </p:cNvSpPr>
          <p:nvPr>
            <p:ph type="title"/>
          </p:nvPr>
        </p:nvSpPr>
        <p:spPr>
          <a:noFill/>
        </p:spPr>
        <p:txBody>
          <a:bodyPr/>
          <a:lstStyle/>
          <a:p>
            <a:pPr>
              <a:defRPr/>
            </a:pPr>
            <a:r>
              <a:rPr lang="de-DE" dirty="0" err="1" smtClean="0"/>
              <a:t>Example</a:t>
            </a:r>
            <a:r>
              <a:rPr lang="de-DE" dirty="0" smtClean="0"/>
              <a:t> ci:grasp</a:t>
            </a:r>
            <a:br>
              <a:rPr lang="de-DE" dirty="0" smtClean="0"/>
            </a:br>
            <a:r>
              <a:rPr lang="de-DE" dirty="0" smtClean="0"/>
              <a:t> </a:t>
            </a:r>
          </a:p>
        </p:txBody>
      </p:sp>
      <p:sp>
        <p:nvSpPr>
          <p:cNvPr id="6" name="Rectangle 7"/>
          <p:cNvSpPr txBox="1">
            <a:spLocks noChangeArrowheads="1"/>
          </p:cNvSpPr>
          <p:nvPr/>
        </p:nvSpPr>
        <p:spPr bwMode="auto">
          <a:xfrm>
            <a:off x="467190" y="1519425"/>
            <a:ext cx="8540333" cy="6096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0" fontAlgn="base" latinLnBrk="0" hangingPunct="0">
              <a:spcBef>
                <a:spcPct val="20000"/>
              </a:spcBef>
              <a:spcAft>
                <a:spcPct val="0"/>
              </a:spcAft>
              <a:buClr>
                <a:srgbClr val="C80F0F"/>
              </a:buClr>
              <a:buSzTx/>
              <a:buFont typeface="Wingdings" pitchFamily="2" charset="2"/>
              <a:buNone/>
              <a:tabLst/>
              <a:defRPr/>
            </a:pPr>
            <a:r>
              <a:rPr lang="en-US" sz="1800" dirty="0" smtClean="0">
                <a:solidFill>
                  <a:srgbClr val="669900"/>
                </a:solidFill>
                <a:latin typeface="+mj-lt"/>
                <a:ea typeface="+mj-ea"/>
                <a:cs typeface="+mj-cs"/>
              </a:rPr>
              <a:t>Climate Impacts: Global and Regional Adaptation Support Platform</a:t>
            </a:r>
            <a:endParaRPr lang="en-BZ" sz="1800" dirty="0">
              <a:solidFill>
                <a:srgbClr val="669900"/>
              </a:solidFill>
              <a:latin typeface="+mj-lt"/>
              <a:ea typeface="+mj-ea"/>
              <a:cs typeface="+mj-cs"/>
            </a:endParaRPr>
          </a:p>
        </p:txBody>
      </p:sp>
      <p:sp>
        <p:nvSpPr>
          <p:cNvPr id="2" name="Textfeld 1"/>
          <p:cNvSpPr txBox="1"/>
          <p:nvPr/>
        </p:nvSpPr>
        <p:spPr>
          <a:xfrm>
            <a:off x="467190" y="6064493"/>
            <a:ext cx="4662252" cy="430887"/>
          </a:xfrm>
          <a:prstGeom prst="rect">
            <a:avLst/>
          </a:prstGeom>
          <a:solidFill>
            <a:schemeClr val="bg1">
              <a:lumMod val="85000"/>
            </a:schemeClr>
          </a:solidFill>
        </p:spPr>
        <p:txBody>
          <a:bodyPr wrap="square" rtlCol="0">
            <a:spAutoFit/>
          </a:bodyPr>
          <a:lstStyle/>
          <a:p>
            <a:r>
              <a:rPr lang="de-DE" dirty="0">
                <a:solidFill>
                  <a:srgbClr val="669900"/>
                </a:solidFill>
              </a:rPr>
              <a:t>http://cigrasp.pik-potsdam.de/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2680</Words>
  <Application>Microsoft Office PowerPoint</Application>
  <PresentationFormat>Bildschirmpräsentation (4:3)</PresentationFormat>
  <Paragraphs>297</Paragraphs>
  <Slides>27</Slides>
  <Notes>24</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GTZ-EN</vt:lpstr>
      <vt:lpstr>Finding climate information</vt:lpstr>
      <vt:lpstr>PowerPoint-Präsentation</vt:lpstr>
      <vt:lpstr>Terms of use</vt:lpstr>
      <vt:lpstr>Overview</vt:lpstr>
      <vt:lpstr>Different sources of information</vt:lpstr>
      <vt:lpstr>Climate information is required when...</vt:lpstr>
      <vt:lpstr>Guiding principles  for research and information management</vt:lpstr>
      <vt:lpstr>Example of information sources and tools www.climateplanning.org</vt:lpstr>
      <vt:lpstr>Example ci:grasp  </vt:lpstr>
      <vt:lpstr>Setting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Exercise  “Impact chain puzzle”</vt:lpstr>
      <vt:lpstr>Exercise “Finding climate information on ci:grasp”</vt:lpstr>
      <vt:lpstr>Case work http://cigrasp.pik-potsdam.de/ </vt:lpstr>
      <vt:lpstr>Task 1A+B:  Analysis of Climate Change Stimuli </vt:lpstr>
      <vt:lpstr>Task 2:  Analysis of Climate Change Impacts</vt:lpstr>
      <vt:lpstr>Reflection</vt:lpstr>
      <vt:lpstr>Title</vt:lpstr>
    </vt:vector>
  </TitlesOfParts>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cp:keywords>
  <cp:lastModifiedBy>Johanna Chalfoun</cp:lastModifiedBy>
  <cp:revision>338</cp:revision>
  <cp:lastPrinted>2005-12-21T12:33:01Z</cp:lastPrinted>
  <dcterms:created xsi:type="dcterms:W3CDTF">2009-01-02T12:52:23Z</dcterms:created>
  <dcterms:modified xsi:type="dcterms:W3CDTF">2013-02-11T11:23:27Z</dcterms:modified>
</cp:coreProperties>
</file>