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35"/>
  </p:notesMasterIdLst>
  <p:handoutMasterIdLst>
    <p:handoutMasterId r:id="rId36"/>
  </p:handoutMasterIdLst>
  <p:sldIdLst>
    <p:sldId id="543" r:id="rId2"/>
    <p:sldId id="743" r:id="rId3"/>
    <p:sldId id="753" r:id="rId4"/>
    <p:sldId id="764" r:id="rId5"/>
    <p:sldId id="799" r:id="rId6"/>
    <p:sldId id="742" r:id="rId7"/>
    <p:sldId id="758" r:id="rId8"/>
    <p:sldId id="763" r:id="rId9"/>
    <p:sldId id="783" r:id="rId10"/>
    <p:sldId id="747" r:id="rId11"/>
    <p:sldId id="770" r:id="rId12"/>
    <p:sldId id="771" r:id="rId13"/>
    <p:sldId id="775" r:id="rId14"/>
    <p:sldId id="778" r:id="rId15"/>
    <p:sldId id="797" r:id="rId16"/>
    <p:sldId id="798" r:id="rId17"/>
    <p:sldId id="800" r:id="rId18"/>
    <p:sldId id="792" r:id="rId19"/>
    <p:sldId id="791" r:id="rId20"/>
    <p:sldId id="796" r:id="rId21"/>
    <p:sldId id="795" r:id="rId22"/>
    <p:sldId id="801" r:id="rId23"/>
    <p:sldId id="807" r:id="rId24"/>
    <p:sldId id="789" r:id="rId25"/>
    <p:sldId id="790" r:id="rId26"/>
    <p:sldId id="808" r:id="rId27"/>
    <p:sldId id="805" r:id="rId28"/>
    <p:sldId id="806" r:id="rId29"/>
    <p:sldId id="756" r:id="rId30"/>
    <p:sldId id="757" r:id="rId31"/>
    <p:sldId id="786" r:id="rId32"/>
    <p:sldId id="787" r:id="rId33"/>
    <p:sldId id="761" r:id="rId34"/>
  </p:sldIdLst>
  <p:sldSz cx="9144000" cy="6858000" type="screen4x3"/>
  <p:notesSz cx="6648450" cy="97742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tz" initials="gtz" lastIdx="1" clrIdx="0"/>
  <p:cmAuthor id="1" name="chang.dengbeck" initials="CDB" lastIdx="31" clrIdx="1"/>
  <p:cmAuthor id="2" name="Neulinger, Claudia GIZ" initials="NCG" lastIdx="3" clrIdx="2"/>
  <p:cmAuthor id="3" name="Sonja Taheri Rizi" initials="STR"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D85D"/>
    <a:srgbClr val="78BC85"/>
    <a:srgbClr val="021D74"/>
    <a:srgbClr val="F46666"/>
    <a:srgbClr val="FFCCFF"/>
    <a:srgbClr val="FFCC66"/>
    <a:srgbClr val="75BF9C"/>
    <a:srgbClr val="90BC9C"/>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Designformatvorlage 2 - Akz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75" autoAdjust="0"/>
    <p:restoredTop sz="98982" autoAdjust="0"/>
  </p:normalViewPr>
  <p:slideViewPr>
    <p:cSldViewPr>
      <p:cViewPr>
        <p:scale>
          <a:sx n="60" d="100"/>
          <a:sy n="60" d="100"/>
        </p:scale>
        <p:origin x="-2400" y="-1206"/>
      </p:cViewPr>
      <p:guideLst>
        <p:guide orient="horz" pos="2160"/>
        <p:guide pos="2880"/>
      </p:guideLst>
    </p:cSldViewPr>
  </p:slideViewPr>
  <p:outlineViewPr>
    <p:cViewPr>
      <p:scale>
        <a:sx n="33" d="100"/>
        <a:sy n="33" d="100"/>
      </p:scale>
      <p:origin x="0" y="43248"/>
    </p:cViewPr>
  </p:outlineViewPr>
  <p:notesTextViewPr>
    <p:cViewPr>
      <p:scale>
        <a:sx n="100" d="100"/>
        <a:sy n="100" d="100"/>
      </p:scale>
      <p:origin x="0" y="0"/>
    </p:cViewPr>
  </p:notesTextViewPr>
  <p:sorterViewPr>
    <p:cViewPr>
      <p:scale>
        <a:sx n="130" d="100"/>
        <a:sy n="130" d="100"/>
      </p:scale>
      <p:origin x="0" y="0"/>
    </p:cViewPr>
  </p:sorterViewPr>
  <p:notesViewPr>
    <p:cSldViewPr>
      <p:cViewPr varScale="1">
        <p:scale>
          <a:sx n="84" d="100"/>
          <a:sy n="84" d="100"/>
        </p:scale>
        <p:origin x="-3228" y="-72"/>
      </p:cViewPr>
      <p:guideLst>
        <p:guide orient="horz" pos="3078"/>
        <p:guide pos="209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 y="0"/>
            <a:ext cx="2881470" cy="489259"/>
          </a:xfrm>
          <a:prstGeom prst="rect">
            <a:avLst/>
          </a:prstGeom>
        </p:spPr>
        <p:txBody>
          <a:bodyPr vert="horz" lIns="90499" tIns="45249" rIns="90499" bIns="45249" rtlCol="0"/>
          <a:lstStyle>
            <a:lvl1pPr algn="l">
              <a:defRPr sz="1300"/>
            </a:lvl1pPr>
          </a:lstStyle>
          <a:p>
            <a:endParaRPr lang="de-DE"/>
          </a:p>
        </p:txBody>
      </p:sp>
      <p:sp>
        <p:nvSpPr>
          <p:cNvPr id="3" name="Datumsplatzhalter 2"/>
          <p:cNvSpPr>
            <a:spLocks noGrp="1"/>
          </p:cNvSpPr>
          <p:nvPr>
            <p:ph type="dt" sz="quarter" idx="1"/>
          </p:nvPr>
        </p:nvSpPr>
        <p:spPr>
          <a:xfrm>
            <a:off x="3765398" y="0"/>
            <a:ext cx="2881469" cy="489259"/>
          </a:xfrm>
          <a:prstGeom prst="rect">
            <a:avLst/>
          </a:prstGeom>
        </p:spPr>
        <p:txBody>
          <a:bodyPr vert="horz" lIns="90499" tIns="45249" rIns="90499" bIns="45249" rtlCol="0"/>
          <a:lstStyle>
            <a:lvl1pPr algn="r">
              <a:defRPr sz="1300"/>
            </a:lvl1pPr>
          </a:lstStyle>
          <a:p>
            <a:fld id="{FC9DFB54-36B5-4278-8E73-12ABBEA917BB}" type="datetimeFigureOut">
              <a:rPr lang="de-DE" smtClean="0"/>
              <a:pPr/>
              <a:t>20.04.2017</a:t>
            </a:fld>
            <a:endParaRPr lang="de-DE"/>
          </a:p>
        </p:txBody>
      </p:sp>
      <p:sp>
        <p:nvSpPr>
          <p:cNvPr id="4" name="Fußzeilenplatzhalter 3"/>
          <p:cNvSpPr>
            <a:spLocks noGrp="1"/>
          </p:cNvSpPr>
          <p:nvPr>
            <p:ph type="ftr" sz="quarter" idx="2"/>
          </p:nvPr>
        </p:nvSpPr>
        <p:spPr>
          <a:xfrm>
            <a:off x="4" y="9283420"/>
            <a:ext cx="2881470" cy="489258"/>
          </a:xfrm>
          <a:prstGeom prst="rect">
            <a:avLst/>
          </a:prstGeom>
        </p:spPr>
        <p:txBody>
          <a:bodyPr vert="horz" lIns="90499" tIns="45249" rIns="90499" bIns="45249" rtlCol="0" anchor="b"/>
          <a:lstStyle>
            <a:lvl1pPr algn="l">
              <a:defRPr sz="1300"/>
            </a:lvl1pPr>
          </a:lstStyle>
          <a:p>
            <a:endParaRPr lang="de-DE"/>
          </a:p>
        </p:txBody>
      </p:sp>
      <p:sp>
        <p:nvSpPr>
          <p:cNvPr id="5" name="Foliennummernplatzhalter 4"/>
          <p:cNvSpPr>
            <a:spLocks noGrp="1"/>
          </p:cNvSpPr>
          <p:nvPr>
            <p:ph type="sldNum" sz="quarter" idx="3"/>
          </p:nvPr>
        </p:nvSpPr>
        <p:spPr>
          <a:xfrm>
            <a:off x="3765398" y="9283420"/>
            <a:ext cx="2881469" cy="489258"/>
          </a:xfrm>
          <a:prstGeom prst="rect">
            <a:avLst/>
          </a:prstGeom>
        </p:spPr>
        <p:txBody>
          <a:bodyPr vert="horz" lIns="90499" tIns="45249" rIns="90499" bIns="45249" rtlCol="0" anchor="b"/>
          <a:lstStyle>
            <a:lvl1pPr algn="r">
              <a:defRPr sz="1300"/>
            </a:lvl1pPr>
          </a:lstStyle>
          <a:p>
            <a:fld id="{63B95D48-6D0C-4676-B5A5-A0FC7DBF868C}" type="slidenum">
              <a:rPr lang="de-DE" smtClean="0"/>
              <a:pPr/>
              <a:t>‹Nr.›</a:t>
            </a:fld>
            <a:endParaRPr lang="de-DE"/>
          </a:p>
        </p:txBody>
      </p:sp>
    </p:spTree>
    <p:extLst>
      <p:ext uri="{BB962C8B-B14F-4D97-AF65-F5344CB8AC3E}">
        <p14:creationId xmlns:p14="http://schemas.microsoft.com/office/powerpoint/2010/main" val="2554772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 y="0"/>
            <a:ext cx="2881470" cy="489259"/>
          </a:xfrm>
          <a:prstGeom prst="rect">
            <a:avLst/>
          </a:prstGeom>
        </p:spPr>
        <p:txBody>
          <a:bodyPr vert="horz" lIns="90499" tIns="45249" rIns="90499" bIns="45249" rtlCol="0"/>
          <a:lstStyle>
            <a:lvl1pPr algn="l">
              <a:defRPr sz="1300"/>
            </a:lvl1pPr>
          </a:lstStyle>
          <a:p>
            <a:endParaRPr lang="de-DE"/>
          </a:p>
        </p:txBody>
      </p:sp>
      <p:sp>
        <p:nvSpPr>
          <p:cNvPr id="3" name="Datumsplatzhalter 2"/>
          <p:cNvSpPr>
            <a:spLocks noGrp="1"/>
          </p:cNvSpPr>
          <p:nvPr>
            <p:ph type="dt" idx="1"/>
          </p:nvPr>
        </p:nvSpPr>
        <p:spPr>
          <a:xfrm>
            <a:off x="3765398" y="0"/>
            <a:ext cx="2881469" cy="489259"/>
          </a:xfrm>
          <a:prstGeom prst="rect">
            <a:avLst/>
          </a:prstGeom>
        </p:spPr>
        <p:txBody>
          <a:bodyPr vert="horz" lIns="90499" tIns="45249" rIns="90499" bIns="45249" rtlCol="0"/>
          <a:lstStyle>
            <a:lvl1pPr algn="r">
              <a:defRPr sz="1300"/>
            </a:lvl1pPr>
          </a:lstStyle>
          <a:p>
            <a:fld id="{3FD51AC3-C923-4C09-916D-71DC38A7B7A8}" type="datetimeFigureOut">
              <a:rPr lang="de-DE" smtClean="0"/>
              <a:pPr/>
              <a:t>20.04.2017</a:t>
            </a:fld>
            <a:endParaRPr lang="de-DE"/>
          </a:p>
        </p:txBody>
      </p:sp>
      <p:sp>
        <p:nvSpPr>
          <p:cNvPr id="4" name="Folienbildplatzhalter 3"/>
          <p:cNvSpPr>
            <a:spLocks noGrp="1" noRot="1" noChangeAspect="1"/>
          </p:cNvSpPr>
          <p:nvPr>
            <p:ph type="sldImg" idx="2"/>
          </p:nvPr>
        </p:nvSpPr>
        <p:spPr>
          <a:xfrm>
            <a:off x="882650" y="733425"/>
            <a:ext cx="4884738" cy="3665538"/>
          </a:xfrm>
          <a:prstGeom prst="rect">
            <a:avLst/>
          </a:prstGeom>
          <a:noFill/>
          <a:ln w="12700">
            <a:solidFill>
              <a:prstClr val="black"/>
            </a:solidFill>
          </a:ln>
        </p:spPr>
        <p:txBody>
          <a:bodyPr vert="horz" lIns="90499" tIns="45249" rIns="90499" bIns="45249" rtlCol="0" anchor="ctr"/>
          <a:lstStyle/>
          <a:p>
            <a:endParaRPr lang="de-DE"/>
          </a:p>
        </p:txBody>
      </p:sp>
      <p:sp>
        <p:nvSpPr>
          <p:cNvPr id="5" name="Notizenplatzhalter 4"/>
          <p:cNvSpPr>
            <a:spLocks noGrp="1"/>
          </p:cNvSpPr>
          <p:nvPr>
            <p:ph type="body" sz="quarter" idx="3"/>
          </p:nvPr>
        </p:nvSpPr>
        <p:spPr>
          <a:xfrm>
            <a:off x="665324" y="4642493"/>
            <a:ext cx="5317809" cy="4398641"/>
          </a:xfrm>
          <a:prstGeom prst="rect">
            <a:avLst/>
          </a:prstGeom>
        </p:spPr>
        <p:txBody>
          <a:bodyPr vert="horz" lIns="90499" tIns="45249" rIns="90499" bIns="45249"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4" y="9283420"/>
            <a:ext cx="2881470" cy="489258"/>
          </a:xfrm>
          <a:prstGeom prst="rect">
            <a:avLst/>
          </a:prstGeom>
        </p:spPr>
        <p:txBody>
          <a:bodyPr vert="horz" lIns="90499" tIns="45249" rIns="90499" bIns="45249" rtlCol="0" anchor="b"/>
          <a:lstStyle>
            <a:lvl1pPr algn="l">
              <a:defRPr sz="1300"/>
            </a:lvl1pPr>
          </a:lstStyle>
          <a:p>
            <a:endParaRPr lang="de-DE"/>
          </a:p>
        </p:txBody>
      </p:sp>
      <p:sp>
        <p:nvSpPr>
          <p:cNvPr id="7" name="Foliennummernplatzhalter 6"/>
          <p:cNvSpPr>
            <a:spLocks noGrp="1"/>
          </p:cNvSpPr>
          <p:nvPr>
            <p:ph type="sldNum" sz="quarter" idx="5"/>
          </p:nvPr>
        </p:nvSpPr>
        <p:spPr>
          <a:xfrm>
            <a:off x="3765398" y="9283420"/>
            <a:ext cx="2881469" cy="489258"/>
          </a:xfrm>
          <a:prstGeom prst="rect">
            <a:avLst/>
          </a:prstGeom>
        </p:spPr>
        <p:txBody>
          <a:bodyPr vert="horz" lIns="90499" tIns="45249" rIns="90499" bIns="45249" rtlCol="0" anchor="b"/>
          <a:lstStyle>
            <a:lvl1pPr algn="r">
              <a:defRPr sz="1300"/>
            </a:lvl1pPr>
          </a:lstStyle>
          <a:p>
            <a:fld id="{CD90769E-799D-4569-8E73-5C185D4B096D}" type="slidenum">
              <a:rPr lang="de-DE" smtClean="0"/>
              <a:pPr/>
              <a:t>‹Nr.›</a:t>
            </a:fld>
            <a:endParaRPr lang="de-DE"/>
          </a:p>
        </p:txBody>
      </p:sp>
    </p:spTree>
    <p:extLst>
      <p:ext uri="{BB962C8B-B14F-4D97-AF65-F5344CB8AC3E}">
        <p14:creationId xmlns:p14="http://schemas.microsoft.com/office/powerpoint/2010/main" val="606187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D90769E-799D-4569-8E73-5C185D4B096D}" type="slidenum">
              <a:rPr lang="de-DE" smtClean="0"/>
              <a:pPr/>
              <a:t>1</a:t>
            </a:fld>
            <a:endParaRPr lang="de-DE"/>
          </a:p>
        </p:txBody>
      </p:sp>
    </p:spTree>
    <p:extLst>
      <p:ext uri="{BB962C8B-B14F-4D97-AF65-F5344CB8AC3E}">
        <p14:creationId xmlns:p14="http://schemas.microsoft.com/office/powerpoint/2010/main" val="37143468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8" name="Rectangle 16"/>
          <p:cNvSpPr>
            <a:spLocks noGrp="1" noChangeArrowheads="1"/>
          </p:cNvSpPr>
          <p:nvPr>
            <p:ph type="subTitle" sz="quarter" idx="1" hasCustomPrompt="1"/>
          </p:nvPr>
        </p:nvSpPr>
        <p:spPr>
          <a:xfrm>
            <a:off x="1040400" y="3239022"/>
            <a:ext cx="7034400" cy="1752600"/>
          </a:xfrm>
        </p:spPr>
        <p:txBody>
          <a:bodyPr/>
          <a:lstStyle>
            <a:lvl1pPr marL="0" indent="0" algn="ctr">
              <a:buFont typeface="Wingdings" pitchFamily="2" charset="2"/>
              <a:buNone/>
              <a:defRPr sz="2800" baseline="0"/>
            </a:lvl1pPr>
          </a:lstStyle>
          <a:p>
            <a:r>
              <a:rPr lang="de-DE" dirty="0" smtClean="0"/>
              <a:t>Click here to add subtitle</a:t>
            </a:r>
            <a:endParaRPr lang="de-DE" dirty="0"/>
          </a:p>
        </p:txBody>
      </p:sp>
      <p:sp>
        <p:nvSpPr>
          <p:cNvPr id="9" name="Rectangle 15"/>
          <p:cNvSpPr>
            <a:spLocks noGrp="1" noChangeArrowheads="1"/>
          </p:cNvSpPr>
          <p:nvPr>
            <p:ph type="ctrTitle" sz="quarter" hasCustomPrompt="1"/>
          </p:nvPr>
        </p:nvSpPr>
        <p:spPr>
          <a:xfrm>
            <a:off x="1040400" y="1993726"/>
            <a:ext cx="7034400" cy="1143000"/>
          </a:xfrm>
        </p:spPr>
        <p:txBody>
          <a:bodyPr anchor="ctr"/>
          <a:lstStyle>
            <a:lvl1pPr algn="ctr">
              <a:defRPr sz="3600">
                <a:solidFill>
                  <a:schemeClr val="tx1"/>
                </a:solidFill>
              </a:defRPr>
            </a:lvl1pPr>
          </a:lstStyle>
          <a:p>
            <a:r>
              <a:rPr lang="de-DE" dirty="0" smtClean="0"/>
              <a:t>Click </a:t>
            </a:r>
            <a:r>
              <a:rPr lang="de-DE" dirty="0" err="1" smtClean="0"/>
              <a:t>here</a:t>
            </a:r>
            <a:r>
              <a:rPr lang="de-DE" dirty="0" smtClean="0"/>
              <a:t> to add title</a:t>
            </a:r>
            <a:endParaRPr lang="de-DE" dirty="0"/>
          </a:p>
        </p:txBody>
      </p:sp>
      <p:pic>
        <p:nvPicPr>
          <p:cNvPr id="20"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88640"/>
            <a:ext cx="7668344" cy="935538"/>
          </a:xfrm>
          <a:prstGeom prst="rect">
            <a:avLst/>
          </a:prstGeom>
          <a:noFill/>
          <a:ln w="9525">
            <a:noFill/>
            <a:miter lim="800000"/>
            <a:headEnd/>
            <a:tailEnd/>
          </a:ln>
        </p:spPr>
      </p:pic>
      <p:pic>
        <p:nvPicPr>
          <p:cNvPr id="21" name="Grafik 7"/>
          <p:cNvPicPr>
            <a:picLocks noChangeAspect="1"/>
          </p:cNvPicPr>
          <p:nvPr userDrawn="1"/>
        </p:nvPicPr>
        <p:blipFill>
          <a:blip r:embed="rId3" cstate="print"/>
          <a:srcRect/>
          <a:stretch>
            <a:fillRect/>
          </a:stretch>
        </p:blipFill>
        <p:spPr bwMode="auto">
          <a:xfrm>
            <a:off x="7001892" y="174848"/>
            <a:ext cx="2106612" cy="877888"/>
          </a:xfrm>
          <a:prstGeom prst="rect">
            <a:avLst/>
          </a:prstGeom>
          <a:noFill/>
          <a:ln w="9525">
            <a:noFill/>
            <a:miter lim="800000"/>
            <a:headEnd/>
            <a:tailEnd/>
          </a:ln>
        </p:spPr>
      </p:pic>
    </p:spTree>
    <p:extLst>
      <p:ext uri="{BB962C8B-B14F-4D97-AF65-F5344CB8AC3E}">
        <p14:creationId xmlns:p14="http://schemas.microsoft.com/office/powerpoint/2010/main" val="2453010258"/>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01 Emission MEASURE">
    <p:spTree>
      <p:nvGrpSpPr>
        <p:cNvPr id="1" name=""/>
        <p:cNvGrpSpPr/>
        <p:nvPr/>
      </p:nvGrpSpPr>
      <p:grpSpPr>
        <a:xfrm>
          <a:off x="0" y="0"/>
          <a:ext cx="0" cy="0"/>
          <a:chOff x="0" y="0"/>
          <a:chExt cx="0" cy="0"/>
        </a:xfrm>
      </p:grpSpPr>
      <p:sp>
        <p:nvSpPr>
          <p:cNvPr id="23" name="Interaktive Schaltfläche: Nächste(r) oder Weiter 22">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rId2" action="ppaction://hlinksldjump"/>
          </p:cNvPr>
          <p:cNvSpPr txBox="1"/>
          <p:nvPr userDrawn="1"/>
        </p:nvSpPr>
        <p:spPr>
          <a:xfrm>
            <a:off x="1841628" y="6309320"/>
            <a:ext cx="1704249" cy="307777"/>
          </a:xfrm>
          <a:prstGeom prst="rect">
            <a:avLst/>
          </a:prstGeom>
          <a:solidFill>
            <a:schemeClr val="bg2">
              <a:lumMod val="90000"/>
            </a:schemeClr>
          </a:solidFill>
        </p:spPr>
        <p:txBody>
          <a:bodyPr wrap="none" rtlCol="0">
            <a:spAutoFit/>
          </a:bodyPr>
          <a:lstStyle/>
          <a:p>
            <a:r>
              <a:rPr lang="de-DE" sz="1400" b="1" i="0" u="none" baseline="0" smtClean="0">
                <a:solidFill>
                  <a:schemeClr val="accent2">
                    <a:lumMod val="60000"/>
                    <a:lumOff val="40000"/>
                  </a:schemeClr>
                </a:solidFill>
                <a:effectLst/>
              </a:rPr>
              <a:t>MRV </a:t>
            </a:r>
            <a:r>
              <a:rPr lang="de-DE" sz="1400" b="1" i="0" u="none" baseline="0" err="1" smtClean="0">
                <a:solidFill>
                  <a:schemeClr val="accent2">
                    <a:lumMod val="60000"/>
                    <a:lumOff val="40000"/>
                  </a:schemeClr>
                </a:solidFill>
                <a:effectLst/>
              </a:rPr>
              <a:t>of</a:t>
            </a:r>
            <a:r>
              <a:rPr lang="de-DE" sz="1400" b="1" i="0" u="none" baseline="0" smtClean="0">
                <a:solidFill>
                  <a:schemeClr val="accent2">
                    <a:lumMod val="60000"/>
                    <a:lumOff val="40000"/>
                  </a:schemeClr>
                </a:solidFill>
                <a:effectLst/>
              </a:rPr>
              <a:t> Emission:</a:t>
            </a:r>
            <a:endParaRPr lang="de-DE" sz="1400" b="1" i="0" u="none" smtClean="0">
              <a:solidFill>
                <a:schemeClr val="accent2">
                  <a:lumMod val="60000"/>
                  <a:lumOff val="40000"/>
                </a:schemeClr>
              </a:solidFill>
              <a:effectLst/>
            </a:endParaRPr>
          </a:p>
        </p:txBody>
      </p:sp>
      <p:grpSp>
        <p:nvGrpSpPr>
          <p:cNvPr id="17" name="Gruppieren 16"/>
          <p:cNvGrpSpPr/>
          <p:nvPr userDrawn="1"/>
        </p:nvGrpSpPr>
        <p:grpSpPr>
          <a:xfrm>
            <a:off x="117029" y="6569457"/>
            <a:ext cx="7354341" cy="288543"/>
            <a:chOff x="755576" y="6604084"/>
            <a:chExt cx="7354341" cy="288543"/>
          </a:xfrm>
        </p:grpSpPr>
        <p:sp>
          <p:nvSpPr>
            <p:cNvPr id="18" name="Textfeld 17">
              <a:hlinkClick r:id="" action="ppaction://noaction"/>
            </p:cNvPr>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spc="0" err="1" smtClean="0">
                  <a:solidFill>
                    <a:schemeClr val="accent2">
                      <a:lumMod val="60000"/>
                      <a:lumOff val="40000"/>
                    </a:schemeClr>
                  </a:solidFill>
                </a:rPr>
                <a:t>Success</a:t>
              </a:r>
              <a:r>
                <a:rPr lang="de-DE" sz="1050" b="0" spc="0" smtClean="0">
                  <a:solidFill>
                    <a:schemeClr val="accent2">
                      <a:lumMod val="60000"/>
                      <a:lumOff val="40000"/>
                    </a:schemeClr>
                  </a:solidFill>
                </a:rPr>
                <a:t> </a:t>
              </a:r>
              <a:r>
                <a:rPr lang="de-DE" sz="1050" b="0" spc="0" err="1" smtClean="0">
                  <a:solidFill>
                    <a:schemeClr val="accent2">
                      <a:lumMod val="60000"/>
                      <a:lumOff val="40000"/>
                    </a:schemeClr>
                  </a:solidFill>
                </a:rPr>
                <a:t>Factors</a:t>
              </a:r>
              <a:endParaRPr lang="de-DE" sz="1050" b="0" spc="0" smtClean="0">
                <a:solidFill>
                  <a:schemeClr val="accent2">
                    <a:lumMod val="60000"/>
                    <a:lumOff val="40000"/>
                  </a:schemeClr>
                </a:solidFill>
              </a:endParaRPr>
            </a:p>
          </p:txBody>
        </p:sp>
        <p:sp>
          <p:nvSpPr>
            <p:cNvPr id="19" name="Textfeld 18">
              <a:hlinkClick r:id="" action="ppaction://noaction"/>
            </p:cNvPr>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none" smtClean="0">
                  <a:solidFill>
                    <a:schemeClr val="accent2">
                      <a:lumMod val="60000"/>
                      <a:lumOff val="40000"/>
                    </a:schemeClr>
                  </a:solidFill>
                  <a:effectLst/>
                </a:rPr>
                <a:t>Getting startet</a:t>
              </a:r>
            </a:p>
          </p:txBody>
        </p:sp>
        <p:sp>
          <p:nvSpPr>
            <p:cNvPr id="20" name="Textfeld 19">
              <a:hlinkClick r:id="" action="ppaction://noaction"/>
            </p:cNvPr>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u="sng" smtClean="0">
                  <a:solidFill>
                    <a:schemeClr val="accent2">
                      <a:lumMod val="60000"/>
                      <a:lumOff val="40000"/>
                    </a:schemeClr>
                  </a:solidFill>
                </a:rPr>
                <a:t>Measurement</a:t>
              </a:r>
            </a:p>
          </p:txBody>
        </p:sp>
        <p:sp>
          <p:nvSpPr>
            <p:cNvPr id="21" name="Textfeld 20">
              <a:hlinkClick r:id="" action="ppaction://noaction"/>
            </p:cNvPr>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chemeClr val="accent2">
                      <a:lumMod val="60000"/>
                      <a:lumOff val="40000"/>
                    </a:schemeClr>
                  </a:solidFill>
                </a:rPr>
                <a:t>Reporting</a:t>
              </a:r>
            </a:p>
          </p:txBody>
        </p:sp>
        <p:sp>
          <p:nvSpPr>
            <p:cNvPr id="24" name="Textfeld 23">
              <a:hlinkClick r:id="" action="ppaction://noaction"/>
            </p:cNvPr>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err="1" smtClean="0">
                  <a:solidFill>
                    <a:schemeClr val="accent2">
                      <a:lumMod val="60000"/>
                      <a:lumOff val="40000"/>
                    </a:schemeClr>
                  </a:solidFill>
                </a:rPr>
                <a:t>Verification</a:t>
              </a:r>
              <a:endParaRPr lang="de-DE" sz="1050" b="0" smtClean="0">
                <a:solidFill>
                  <a:schemeClr val="accent2">
                    <a:lumMod val="60000"/>
                    <a:lumOff val="40000"/>
                  </a:schemeClr>
                </a:solidFill>
              </a:endParaRPr>
            </a:p>
          </p:txBody>
        </p:sp>
        <p:sp>
          <p:nvSpPr>
            <p:cNvPr id="25" name="Textfeld 24">
              <a:hlinkClick r:id="" action="ppaction://noaction"/>
            </p:cNvPr>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err="1" smtClean="0">
                  <a:solidFill>
                    <a:schemeClr val="accent2">
                      <a:lumMod val="60000"/>
                      <a:lumOff val="40000"/>
                    </a:schemeClr>
                  </a:solidFill>
                </a:rPr>
                <a:t>Continous</a:t>
              </a:r>
              <a:r>
                <a:rPr lang="de-DE" sz="1050" b="0" baseline="0" smtClean="0">
                  <a:solidFill>
                    <a:schemeClr val="accent2">
                      <a:lumMod val="60000"/>
                      <a:lumOff val="40000"/>
                    </a:schemeClr>
                  </a:solidFill>
                </a:rPr>
                <a:t> </a:t>
              </a:r>
              <a:r>
                <a:rPr lang="de-DE" sz="1050" b="0" baseline="0" err="1" smtClean="0">
                  <a:solidFill>
                    <a:schemeClr val="accent2">
                      <a:lumMod val="60000"/>
                      <a:lumOff val="40000"/>
                    </a:schemeClr>
                  </a:solidFill>
                </a:rPr>
                <a:t>Improvement</a:t>
              </a:r>
              <a:endParaRPr lang="de-DE" sz="1050" b="0" smtClean="0">
                <a:solidFill>
                  <a:schemeClr val="accent2">
                    <a:lumMod val="60000"/>
                    <a:lumOff val="40000"/>
                  </a:schemeClr>
                </a:solidFill>
              </a:endParaRPr>
            </a:p>
          </p:txBody>
        </p:sp>
        <p:pic>
          <p:nvPicPr>
            <p:cNvPr id="26"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90123"/>
            <a:stretch/>
          </p:blipFill>
          <p:spPr bwMode="auto">
            <a:xfrm>
              <a:off x="7933514" y="6606877"/>
              <a:ext cx="17640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Abgerundetes Rechteck 26"/>
          <p:cNvSpPr/>
          <p:nvPr userDrawn="1"/>
        </p:nvSpPr>
        <p:spPr bwMode="auto">
          <a:xfrm>
            <a:off x="7509470" y="793279"/>
            <a:ext cx="1421110" cy="54006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grpSp>
        <p:nvGrpSpPr>
          <p:cNvPr id="28" name="Gruppieren 27"/>
          <p:cNvGrpSpPr/>
          <p:nvPr userDrawn="1"/>
        </p:nvGrpSpPr>
        <p:grpSpPr>
          <a:xfrm>
            <a:off x="7997123" y="725463"/>
            <a:ext cx="434734" cy="523220"/>
            <a:chOff x="7612700" y="851466"/>
            <a:chExt cx="434734" cy="523220"/>
          </a:xfrm>
        </p:grpSpPr>
        <p:sp>
          <p:nvSpPr>
            <p:cNvPr id="29" name="Ellipse 28"/>
            <p:cNvSpPr/>
            <p:nvPr userDrawn="1"/>
          </p:nvSpPr>
          <p:spPr bwMode="auto">
            <a:xfrm>
              <a:off x="7650786" y="93399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30" name="Textfeld 29"/>
            <p:cNvSpPr txBox="1"/>
            <p:nvPr userDrawn="1"/>
          </p:nvSpPr>
          <p:spPr>
            <a:xfrm>
              <a:off x="7612700" y="85146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grpSp>
    </p:spTree>
    <p:extLst>
      <p:ext uri="{BB962C8B-B14F-4D97-AF65-F5344CB8AC3E}">
        <p14:creationId xmlns:p14="http://schemas.microsoft.com/office/powerpoint/2010/main" val="4221852356"/>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01 Emission REPORT">
    <p:spTree>
      <p:nvGrpSpPr>
        <p:cNvPr id="1" name=""/>
        <p:cNvGrpSpPr/>
        <p:nvPr/>
      </p:nvGrpSpPr>
      <p:grpSpPr>
        <a:xfrm>
          <a:off x="0" y="0"/>
          <a:ext cx="0" cy="0"/>
          <a:chOff x="0" y="0"/>
          <a:chExt cx="0" cy="0"/>
        </a:xfrm>
      </p:grpSpPr>
      <p:sp>
        <p:nvSpPr>
          <p:cNvPr id="23" name="Interaktive Schaltfläche: Nächste(r) oder Weiter 22">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rId2" action="ppaction://hlinksldjump"/>
          </p:cNvPr>
          <p:cNvSpPr txBox="1"/>
          <p:nvPr userDrawn="1"/>
        </p:nvSpPr>
        <p:spPr>
          <a:xfrm>
            <a:off x="1841628" y="6309320"/>
            <a:ext cx="1704249" cy="307777"/>
          </a:xfrm>
          <a:prstGeom prst="rect">
            <a:avLst/>
          </a:prstGeom>
          <a:solidFill>
            <a:schemeClr val="bg2">
              <a:lumMod val="90000"/>
            </a:schemeClr>
          </a:solidFill>
        </p:spPr>
        <p:txBody>
          <a:bodyPr wrap="none" rtlCol="0">
            <a:spAutoFit/>
          </a:bodyPr>
          <a:lstStyle/>
          <a:p>
            <a:r>
              <a:rPr lang="de-DE" sz="1400" b="1" i="0" u="none" baseline="0" smtClean="0">
                <a:solidFill>
                  <a:schemeClr val="accent2">
                    <a:lumMod val="60000"/>
                    <a:lumOff val="40000"/>
                  </a:schemeClr>
                </a:solidFill>
                <a:effectLst/>
              </a:rPr>
              <a:t>MRV </a:t>
            </a:r>
            <a:r>
              <a:rPr lang="de-DE" sz="1400" b="1" i="0" u="none" baseline="0" err="1" smtClean="0">
                <a:solidFill>
                  <a:schemeClr val="accent2">
                    <a:lumMod val="60000"/>
                    <a:lumOff val="40000"/>
                  </a:schemeClr>
                </a:solidFill>
                <a:effectLst/>
              </a:rPr>
              <a:t>of</a:t>
            </a:r>
            <a:r>
              <a:rPr lang="de-DE" sz="1400" b="1" i="0" u="none" baseline="0" smtClean="0">
                <a:solidFill>
                  <a:schemeClr val="accent2">
                    <a:lumMod val="60000"/>
                    <a:lumOff val="40000"/>
                  </a:schemeClr>
                </a:solidFill>
                <a:effectLst/>
              </a:rPr>
              <a:t> Emission:</a:t>
            </a:r>
            <a:endParaRPr lang="de-DE" sz="1400" b="1" i="0" u="none" smtClean="0">
              <a:solidFill>
                <a:schemeClr val="accent2">
                  <a:lumMod val="60000"/>
                  <a:lumOff val="40000"/>
                </a:schemeClr>
              </a:solidFill>
              <a:effectLst/>
            </a:endParaRPr>
          </a:p>
        </p:txBody>
      </p:sp>
      <p:grpSp>
        <p:nvGrpSpPr>
          <p:cNvPr id="7" name="Gruppieren 6"/>
          <p:cNvGrpSpPr/>
          <p:nvPr userDrawn="1"/>
        </p:nvGrpSpPr>
        <p:grpSpPr>
          <a:xfrm>
            <a:off x="117029" y="6569457"/>
            <a:ext cx="7354341" cy="288543"/>
            <a:chOff x="755576" y="6604084"/>
            <a:chExt cx="7354341" cy="288543"/>
          </a:xfrm>
        </p:grpSpPr>
        <p:sp>
          <p:nvSpPr>
            <p:cNvPr id="8" name="Textfeld 7"/>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spc="0" err="1" smtClean="0">
                  <a:solidFill>
                    <a:schemeClr val="accent2">
                      <a:lumMod val="60000"/>
                      <a:lumOff val="40000"/>
                    </a:schemeClr>
                  </a:solidFill>
                </a:rPr>
                <a:t>Success</a:t>
              </a:r>
              <a:r>
                <a:rPr lang="de-DE" sz="1050" b="0" spc="0" smtClean="0">
                  <a:solidFill>
                    <a:schemeClr val="accent2">
                      <a:lumMod val="60000"/>
                      <a:lumOff val="40000"/>
                    </a:schemeClr>
                  </a:solidFill>
                </a:rPr>
                <a:t> </a:t>
              </a:r>
              <a:r>
                <a:rPr lang="de-DE" sz="1050" b="0" spc="0" err="1" smtClean="0">
                  <a:solidFill>
                    <a:schemeClr val="accent2">
                      <a:lumMod val="60000"/>
                      <a:lumOff val="40000"/>
                    </a:schemeClr>
                  </a:solidFill>
                </a:rPr>
                <a:t>Factors</a:t>
              </a:r>
              <a:endParaRPr lang="de-DE" sz="1050" b="0" spc="0" smtClean="0">
                <a:solidFill>
                  <a:schemeClr val="accent2">
                    <a:lumMod val="60000"/>
                    <a:lumOff val="40000"/>
                  </a:schemeClr>
                </a:solidFill>
              </a:endParaRPr>
            </a:p>
          </p:txBody>
        </p:sp>
        <p:sp>
          <p:nvSpPr>
            <p:cNvPr id="9" name="Textfeld 8"/>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none" smtClean="0">
                  <a:solidFill>
                    <a:schemeClr val="accent2">
                      <a:lumMod val="60000"/>
                      <a:lumOff val="40000"/>
                    </a:schemeClr>
                  </a:solidFill>
                  <a:effectLst/>
                </a:rPr>
                <a:t>Getting startet</a:t>
              </a:r>
            </a:p>
          </p:txBody>
        </p:sp>
        <p:sp>
          <p:nvSpPr>
            <p:cNvPr id="11" name="Textfeld 10"/>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chemeClr val="accent2">
                      <a:lumMod val="60000"/>
                      <a:lumOff val="40000"/>
                    </a:schemeClr>
                  </a:solidFill>
                </a:rPr>
                <a:t>Measurement</a:t>
              </a:r>
            </a:p>
          </p:txBody>
        </p:sp>
        <p:sp>
          <p:nvSpPr>
            <p:cNvPr id="12" name="Textfeld 11"/>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u="sng" smtClean="0">
                  <a:solidFill>
                    <a:schemeClr val="accent2">
                      <a:lumMod val="60000"/>
                      <a:lumOff val="40000"/>
                    </a:schemeClr>
                  </a:solidFill>
                </a:rPr>
                <a:t>Reporting</a:t>
              </a:r>
            </a:p>
          </p:txBody>
        </p:sp>
        <p:sp>
          <p:nvSpPr>
            <p:cNvPr id="13" name="Textfeld 12"/>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err="1" smtClean="0">
                  <a:solidFill>
                    <a:schemeClr val="accent2">
                      <a:lumMod val="60000"/>
                      <a:lumOff val="40000"/>
                    </a:schemeClr>
                  </a:solidFill>
                </a:rPr>
                <a:t>Verification</a:t>
              </a:r>
              <a:endParaRPr lang="de-DE" sz="1050" b="0" smtClean="0">
                <a:solidFill>
                  <a:schemeClr val="accent2">
                    <a:lumMod val="60000"/>
                    <a:lumOff val="40000"/>
                  </a:schemeClr>
                </a:solidFill>
              </a:endParaRPr>
            </a:p>
          </p:txBody>
        </p:sp>
        <p:sp>
          <p:nvSpPr>
            <p:cNvPr id="14" name="Textfeld 13"/>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err="1" smtClean="0">
                  <a:solidFill>
                    <a:schemeClr val="accent2">
                      <a:lumMod val="60000"/>
                      <a:lumOff val="40000"/>
                    </a:schemeClr>
                  </a:solidFill>
                </a:rPr>
                <a:t>Continous</a:t>
              </a:r>
              <a:r>
                <a:rPr lang="de-DE" sz="1050" b="0" baseline="0" smtClean="0">
                  <a:solidFill>
                    <a:schemeClr val="accent2">
                      <a:lumMod val="60000"/>
                      <a:lumOff val="40000"/>
                    </a:schemeClr>
                  </a:solidFill>
                </a:rPr>
                <a:t> </a:t>
              </a:r>
              <a:r>
                <a:rPr lang="de-DE" sz="1050" b="0" baseline="0" err="1" smtClean="0">
                  <a:solidFill>
                    <a:schemeClr val="accent2">
                      <a:lumMod val="60000"/>
                      <a:lumOff val="40000"/>
                    </a:schemeClr>
                  </a:solidFill>
                </a:rPr>
                <a:t>Improvement</a:t>
              </a:r>
              <a:endParaRPr lang="de-DE" sz="1050" b="0" smtClean="0">
                <a:solidFill>
                  <a:schemeClr val="accent2">
                    <a:lumMod val="60000"/>
                    <a:lumOff val="40000"/>
                  </a:schemeClr>
                </a:solidFill>
              </a:endParaRPr>
            </a:p>
          </p:txBody>
        </p:sp>
        <p:pic>
          <p:nvPicPr>
            <p:cNvPr id="15"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90123"/>
            <a:stretch/>
          </p:blipFill>
          <p:spPr bwMode="auto">
            <a:xfrm>
              <a:off x="7933514" y="6606877"/>
              <a:ext cx="17640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Abgerundetes Rechteck 15"/>
          <p:cNvSpPr/>
          <p:nvPr userDrawn="1"/>
        </p:nvSpPr>
        <p:spPr bwMode="auto">
          <a:xfrm>
            <a:off x="7509470" y="793279"/>
            <a:ext cx="1421110" cy="54006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grpSp>
        <p:nvGrpSpPr>
          <p:cNvPr id="17" name="Gruppieren 16"/>
          <p:cNvGrpSpPr/>
          <p:nvPr userDrawn="1"/>
        </p:nvGrpSpPr>
        <p:grpSpPr>
          <a:xfrm>
            <a:off x="7997123" y="725463"/>
            <a:ext cx="434734" cy="523220"/>
            <a:chOff x="7612700" y="851466"/>
            <a:chExt cx="434734" cy="523220"/>
          </a:xfrm>
        </p:grpSpPr>
        <p:sp>
          <p:nvSpPr>
            <p:cNvPr id="18" name="Ellipse 17"/>
            <p:cNvSpPr/>
            <p:nvPr userDrawn="1"/>
          </p:nvSpPr>
          <p:spPr bwMode="auto">
            <a:xfrm>
              <a:off x="7650786" y="93399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19" name="Textfeld 18"/>
            <p:cNvSpPr txBox="1"/>
            <p:nvPr userDrawn="1"/>
          </p:nvSpPr>
          <p:spPr>
            <a:xfrm>
              <a:off x="7612700" y="85146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grpSp>
    </p:spTree>
    <p:extLst>
      <p:ext uri="{BB962C8B-B14F-4D97-AF65-F5344CB8AC3E}">
        <p14:creationId xmlns:p14="http://schemas.microsoft.com/office/powerpoint/2010/main" val="4221852356"/>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01 Emission VER">
    <p:spTree>
      <p:nvGrpSpPr>
        <p:cNvPr id="1" name=""/>
        <p:cNvGrpSpPr/>
        <p:nvPr/>
      </p:nvGrpSpPr>
      <p:grpSpPr>
        <a:xfrm>
          <a:off x="0" y="0"/>
          <a:ext cx="0" cy="0"/>
          <a:chOff x="0" y="0"/>
          <a:chExt cx="0" cy="0"/>
        </a:xfrm>
      </p:grpSpPr>
      <p:sp>
        <p:nvSpPr>
          <p:cNvPr id="23" name="Interaktive Schaltfläche: Nächste(r) oder Weiter 22">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rId2" action="ppaction://hlinksldjump"/>
          </p:cNvPr>
          <p:cNvSpPr txBox="1"/>
          <p:nvPr userDrawn="1"/>
        </p:nvSpPr>
        <p:spPr>
          <a:xfrm>
            <a:off x="1841628" y="6309320"/>
            <a:ext cx="1704249" cy="307777"/>
          </a:xfrm>
          <a:prstGeom prst="rect">
            <a:avLst/>
          </a:prstGeom>
          <a:solidFill>
            <a:schemeClr val="bg2">
              <a:lumMod val="90000"/>
            </a:schemeClr>
          </a:solidFill>
        </p:spPr>
        <p:txBody>
          <a:bodyPr wrap="none" rtlCol="0">
            <a:spAutoFit/>
          </a:bodyPr>
          <a:lstStyle/>
          <a:p>
            <a:r>
              <a:rPr lang="de-DE" sz="1400" b="1" i="0" u="none" baseline="0" smtClean="0">
                <a:solidFill>
                  <a:schemeClr val="accent2">
                    <a:lumMod val="60000"/>
                    <a:lumOff val="40000"/>
                  </a:schemeClr>
                </a:solidFill>
                <a:effectLst/>
              </a:rPr>
              <a:t>MRV </a:t>
            </a:r>
            <a:r>
              <a:rPr lang="de-DE" sz="1400" b="1" i="0" u="none" baseline="0" err="1" smtClean="0">
                <a:solidFill>
                  <a:schemeClr val="accent2">
                    <a:lumMod val="60000"/>
                    <a:lumOff val="40000"/>
                  </a:schemeClr>
                </a:solidFill>
                <a:effectLst/>
              </a:rPr>
              <a:t>of</a:t>
            </a:r>
            <a:r>
              <a:rPr lang="de-DE" sz="1400" b="1" i="0" u="none" baseline="0" smtClean="0">
                <a:solidFill>
                  <a:schemeClr val="accent2">
                    <a:lumMod val="60000"/>
                    <a:lumOff val="40000"/>
                  </a:schemeClr>
                </a:solidFill>
                <a:effectLst/>
              </a:rPr>
              <a:t> Emission:</a:t>
            </a:r>
            <a:endParaRPr lang="de-DE" sz="1400" b="1" i="0" u="none" smtClean="0">
              <a:solidFill>
                <a:schemeClr val="accent2">
                  <a:lumMod val="60000"/>
                  <a:lumOff val="40000"/>
                </a:schemeClr>
              </a:solidFill>
              <a:effectLst/>
            </a:endParaRPr>
          </a:p>
        </p:txBody>
      </p:sp>
      <p:grpSp>
        <p:nvGrpSpPr>
          <p:cNvPr id="7" name="Gruppieren 6"/>
          <p:cNvGrpSpPr/>
          <p:nvPr userDrawn="1"/>
        </p:nvGrpSpPr>
        <p:grpSpPr>
          <a:xfrm>
            <a:off x="117029" y="6569457"/>
            <a:ext cx="7354341" cy="288543"/>
            <a:chOff x="755576" y="6604084"/>
            <a:chExt cx="7354341" cy="288543"/>
          </a:xfrm>
        </p:grpSpPr>
        <p:sp>
          <p:nvSpPr>
            <p:cNvPr id="8" name="Textfeld 7"/>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spc="0" err="1" smtClean="0">
                  <a:solidFill>
                    <a:schemeClr val="accent2">
                      <a:lumMod val="60000"/>
                      <a:lumOff val="40000"/>
                    </a:schemeClr>
                  </a:solidFill>
                </a:rPr>
                <a:t>Success</a:t>
              </a:r>
              <a:r>
                <a:rPr lang="de-DE" sz="1050" b="0" spc="0" smtClean="0">
                  <a:solidFill>
                    <a:schemeClr val="accent2">
                      <a:lumMod val="60000"/>
                      <a:lumOff val="40000"/>
                    </a:schemeClr>
                  </a:solidFill>
                </a:rPr>
                <a:t> </a:t>
              </a:r>
              <a:r>
                <a:rPr lang="de-DE" sz="1050" b="0" spc="0" err="1" smtClean="0">
                  <a:solidFill>
                    <a:schemeClr val="accent2">
                      <a:lumMod val="60000"/>
                      <a:lumOff val="40000"/>
                    </a:schemeClr>
                  </a:solidFill>
                </a:rPr>
                <a:t>Factors</a:t>
              </a:r>
              <a:endParaRPr lang="de-DE" sz="1050" b="0" spc="0" smtClean="0">
                <a:solidFill>
                  <a:schemeClr val="accent2">
                    <a:lumMod val="60000"/>
                    <a:lumOff val="40000"/>
                  </a:schemeClr>
                </a:solidFill>
              </a:endParaRPr>
            </a:p>
          </p:txBody>
        </p:sp>
        <p:sp>
          <p:nvSpPr>
            <p:cNvPr id="9" name="Textfeld 8"/>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none" smtClean="0">
                  <a:solidFill>
                    <a:schemeClr val="accent2">
                      <a:lumMod val="60000"/>
                      <a:lumOff val="40000"/>
                    </a:schemeClr>
                  </a:solidFill>
                  <a:effectLst/>
                </a:rPr>
                <a:t>Getting startet</a:t>
              </a:r>
            </a:p>
          </p:txBody>
        </p:sp>
        <p:sp>
          <p:nvSpPr>
            <p:cNvPr id="11" name="Textfeld 10"/>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chemeClr val="accent2">
                      <a:lumMod val="60000"/>
                      <a:lumOff val="40000"/>
                    </a:schemeClr>
                  </a:solidFill>
                </a:rPr>
                <a:t>Measurement</a:t>
              </a:r>
            </a:p>
          </p:txBody>
        </p:sp>
        <p:sp>
          <p:nvSpPr>
            <p:cNvPr id="12" name="Textfeld 11"/>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smtClean="0">
                  <a:solidFill>
                    <a:schemeClr val="accent2">
                      <a:lumMod val="60000"/>
                      <a:lumOff val="40000"/>
                    </a:schemeClr>
                  </a:solidFill>
                </a:rPr>
                <a:t>Reporting</a:t>
              </a:r>
            </a:p>
          </p:txBody>
        </p:sp>
        <p:sp>
          <p:nvSpPr>
            <p:cNvPr id="13" name="Textfeld 12"/>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u="sng" err="1" smtClean="0">
                  <a:solidFill>
                    <a:schemeClr val="accent2">
                      <a:lumMod val="60000"/>
                      <a:lumOff val="40000"/>
                    </a:schemeClr>
                  </a:solidFill>
                </a:rPr>
                <a:t>Verification</a:t>
              </a:r>
              <a:endParaRPr lang="de-DE" sz="1050" b="0" u="sng" smtClean="0">
                <a:solidFill>
                  <a:schemeClr val="accent2">
                    <a:lumMod val="60000"/>
                    <a:lumOff val="40000"/>
                  </a:schemeClr>
                </a:solidFill>
              </a:endParaRPr>
            </a:p>
          </p:txBody>
        </p:sp>
        <p:sp>
          <p:nvSpPr>
            <p:cNvPr id="14" name="Textfeld 13"/>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err="1" smtClean="0">
                  <a:solidFill>
                    <a:schemeClr val="accent2">
                      <a:lumMod val="60000"/>
                      <a:lumOff val="40000"/>
                    </a:schemeClr>
                  </a:solidFill>
                </a:rPr>
                <a:t>Continous</a:t>
              </a:r>
              <a:r>
                <a:rPr lang="de-DE" sz="1050" b="0" baseline="0" smtClean="0">
                  <a:solidFill>
                    <a:schemeClr val="accent2">
                      <a:lumMod val="60000"/>
                      <a:lumOff val="40000"/>
                    </a:schemeClr>
                  </a:solidFill>
                </a:rPr>
                <a:t> </a:t>
              </a:r>
              <a:r>
                <a:rPr lang="de-DE" sz="1050" b="0" baseline="0" err="1" smtClean="0">
                  <a:solidFill>
                    <a:schemeClr val="accent2">
                      <a:lumMod val="60000"/>
                      <a:lumOff val="40000"/>
                    </a:schemeClr>
                  </a:solidFill>
                </a:rPr>
                <a:t>Improvement</a:t>
              </a:r>
              <a:endParaRPr lang="de-DE" sz="1050" b="0" smtClean="0">
                <a:solidFill>
                  <a:schemeClr val="accent2">
                    <a:lumMod val="60000"/>
                    <a:lumOff val="40000"/>
                  </a:schemeClr>
                </a:solidFill>
              </a:endParaRPr>
            </a:p>
          </p:txBody>
        </p:sp>
        <p:pic>
          <p:nvPicPr>
            <p:cNvPr id="15"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90123"/>
            <a:stretch/>
          </p:blipFill>
          <p:spPr bwMode="auto">
            <a:xfrm>
              <a:off x="7933514" y="6606877"/>
              <a:ext cx="17640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Abgerundetes Rechteck 15"/>
          <p:cNvSpPr/>
          <p:nvPr userDrawn="1"/>
        </p:nvSpPr>
        <p:spPr bwMode="auto">
          <a:xfrm>
            <a:off x="7509470" y="793279"/>
            <a:ext cx="1421110" cy="54006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grpSp>
        <p:nvGrpSpPr>
          <p:cNvPr id="17" name="Gruppieren 16"/>
          <p:cNvGrpSpPr/>
          <p:nvPr userDrawn="1"/>
        </p:nvGrpSpPr>
        <p:grpSpPr>
          <a:xfrm>
            <a:off x="7997123" y="725463"/>
            <a:ext cx="434734" cy="523220"/>
            <a:chOff x="7612700" y="851466"/>
            <a:chExt cx="434734" cy="523220"/>
          </a:xfrm>
        </p:grpSpPr>
        <p:sp>
          <p:nvSpPr>
            <p:cNvPr id="18" name="Ellipse 17"/>
            <p:cNvSpPr/>
            <p:nvPr userDrawn="1"/>
          </p:nvSpPr>
          <p:spPr bwMode="auto">
            <a:xfrm>
              <a:off x="7650786" y="93399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19" name="Textfeld 18"/>
            <p:cNvSpPr txBox="1"/>
            <p:nvPr userDrawn="1"/>
          </p:nvSpPr>
          <p:spPr>
            <a:xfrm>
              <a:off x="7612700" y="85146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grpSp>
    </p:spTree>
    <p:extLst>
      <p:ext uri="{BB962C8B-B14F-4D97-AF65-F5344CB8AC3E}">
        <p14:creationId xmlns:p14="http://schemas.microsoft.com/office/powerpoint/2010/main" val="4221852356"/>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01 Emission IMPORVE">
    <p:spTree>
      <p:nvGrpSpPr>
        <p:cNvPr id="1" name=""/>
        <p:cNvGrpSpPr/>
        <p:nvPr/>
      </p:nvGrpSpPr>
      <p:grpSpPr>
        <a:xfrm>
          <a:off x="0" y="0"/>
          <a:ext cx="0" cy="0"/>
          <a:chOff x="0" y="0"/>
          <a:chExt cx="0" cy="0"/>
        </a:xfrm>
      </p:grpSpPr>
      <p:sp>
        <p:nvSpPr>
          <p:cNvPr id="23" name="Interaktive Schaltfläche: Nächste(r) oder Weiter 22">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rId2" action="ppaction://hlinksldjump"/>
          </p:cNvPr>
          <p:cNvSpPr txBox="1"/>
          <p:nvPr userDrawn="1"/>
        </p:nvSpPr>
        <p:spPr>
          <a:xfrm>
            <a:off x="1841628" y="6309320"/>
            <a:ext cx="1704249" cy="307777"/>
          </a:xfrm>
          <a:prstGeom prst="rect">
            <a:avLst/>
          </a:prstGeom>
          <a:solidFill>
            <a:schemeClr val="bg2">
              <a:lumMod val="90000"/>
            </a:schemeClr>
          </a:solidFill>
        </p:spPr>
        <p:txBody>
          <a:bodyPr wrap="none" rtlCol="0">
            <a:spAutoFit/>
          </a:bodyPr>
          <a:lstStyle/>
          <a:p>
            <a:r>
              <a:rPr lang="de-DE" sz="1400" b="1" i="0" u="none" baseline="0" smtClean="0">
                <a:solidFill>
                  <a:schemeClr val="accent2">
                    <a:lumMod val="60000"/>
                    <a:lumOff val="40000"/>
                  </a:schemeClr>
                </a:solidFill>
                <a:effectLst/>
              </a:rPr>
              <a:t>MRV </a:t>
            </a:r>
            <a:r>
              <a:rPr lang="de-DE" sz="1400" b="1" i="0" u="none" baseline="0" err="1" smtClean="0">
                <a:solidFill>
                  <a:schemeClr val="accent2">
                    <a:lumMod val="60000"/>
                    <a:lumOff val="40000"/>
                  </a:schemeClr>
                </a:solidFill>
                <a:effectLst/>
              </a:rPr>
              <a:t>of</a:t>
            </a:r>
            <a:r>
              <a:rPr lang="de-DE" sz="1400" b="1" i="0" u="none" baseline="0" smtClean="0">
                <a:solidFill>
                  <a:schemeClr val="accent2">
                    <a:lumMod val="60000"/>
                    <a:lumOff val="40000"/>
                  </a:schemeClr>
                </a:solidFill>
                <a:effectLst/>
              </a:rPr>
              <a:t> Emission:</a:t>
            </a:r>
            <a:endParaRPr lang="de-DE" sz="1400" b="1" i="0" u="none" smtClean="0">
              <a:solidFill>
                <a:schemeClr val="accent2">
                  <a:lumMod val="60000"/>
                  <a:lumOff val="40000"/>
                </a:schemeClr>
              </a:solidFill>
              <a:effectLst/>
            </a:endParaRPr>
          </a:p>
        </p:txBody>
      </p:sp>
      <p:grpSp>
        <p:nvGrpSpPr>
          <p:cNvPr id="16" name="Gruppieren 15"/>
          <p:cNvGrpSpPr/>
          <p:nvPr userDrawn="1"/>
        </p:nvGrpSpPr>
        <p:grpSpPr>
          <a:xfrm>
            <a:off x="117029" y="6569457"/>
            <a:ext cx="7354341" cy="288543"/>
            <a:chOff x="755576" y="6604084"/>
            <a:chExt cx="7354341" cy="288543"/>
          </a:xfrm>
        </p:grpSpPr>
        <p:sp>
          <p:nvSpPr>
            <p:cNvPr id="17" name="Textfeld 16"/>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spc="0" err="1" smtClean="0">
                  <a:solidFill>
                    <a:schemeClr val="accent2">
                      <a:lumMod val="60000"/>
                      <a:lumOff val="40000"/>
                    </a:schemeClr>
                  </a:solidFill>
                </a:rPr>
                <a:t>Success</a:t>
              </a:r>
              <a:r>
                <a:rPr lang="de-DE" sz="1050" b="0" spc="0" smtClean="0">
                  <a:solidFill>
                    <a:schemeClr val="accent2">
                      <a:lumMod val="60000"/>
                      <a:lumOff val="40000"/>
                    </a:schemeClr>
                  </a:solidFill>
                </a:rPr>
                <a:t> </a:t>
              </a:r>
              <a:r>
                <a:rPr lang="de-DE" sz="1050" b="0" spc="0" err="1" smtClean="0">
                  <a:solidFill>
                    <a:schemeClr val="accent2">
                      <a:lumMod val="60000"/>
                      <a:lumOff val="40000"/>
                    </a:schemeClr>
                  </a:solidFill>
                </a:rPr>
                <a:t>Factors</a:t>
              </a:r>
              <a:endParaRPr lang="de-DE" sz="1050" b="0" spc="0" smtClean="0">
                <a:solidFill>
                  <a:schemeClr val="accent2">
                    <a:lumMod val="60000"/>
                    <a:lumOff val="40000"/>
                  </a:schemeClr>
                </a:solidFill>
              </a:endParaRPr>
            </a:p>
          </p:txBody>
        </p:sp>
        <p:sp>
          <p:nvSpPr>
            <p:cNvPr id="18" name="Textfeld 17"/>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none" smtClean="0">
                  <a:solidFill>
                    <a:schemeClr val="accent2">
                      <a:lumMod val="60000"/>
                      <a:lumOff val="40000"/>
                    </a:schemeClr>
                  </a:solidFill>
                  <a:effectLst/>
                </a:rPr>
                <a:t>Getting startet</a:t>
              </a:r>
            </a:p>
          </p:txBody>
        </p:sp>
        <p:sp>
          <p:nvSpPr>
            <p:cNvPr id="19" name="Textfeld 18"/>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chemeClr val="accent2">
                      <a:lumMod val="60000"/>
                      <a:lumOff val="40000"/>
                    </a:schemeClr>
                  </a:solidFill>
                </a:rPr>
                <a:t>Measurement</a:t>
              </a:r>
            </a:p>
          </p:txBody>
        </p:sp>
        <p:sp>
          <p:nvSpPr>
            <p:cNvPr id="20" name="Textfeld 19"/>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smtClean="0">
                  <a:solidFill>
                    <a:schemeClr val="accent2">
                      <a:lumMod val="60000"/>
                      <a:lumOff val="40000"/>
                    </a:schemeClr>
                  </a:solidFill>
                </a:rPr>
                <a:t>Reporting</a:t>
              </a:r>
            </a:p>
          </p:txBody>
        </p:sp>
        <p:sp>
          <p:nvSpPr>
            <p:cNvPr id="21" name="Textfeld 20"/>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chemeClr val="accent2">
                      <a:lumMod val="60000"/>
                      <a:lumOff val="40000"/>
                    </a:schemeClr>
                  </a:solidFill>
                </a:rPr>
                <a:t>Verification</a:t>
              </a:r>
              <a:endParaRPr lang="de-DE" sz="1050" b="0" u="none" smtClean="0">
                <a:solidFill>
                  <a:schemeClr val="accent2">
                    <a:lumMod val="60000"/>
                    <a:lumOff val="40000"/>
                  </a:schemeClr>
                </a:solidFill>
              </a:endParaRPr>
            </a:p>
          </p:txBody>
        </p:sp>
        <p:sp>
          <p:nvSpPr>
            <p:cNvPr id="24" name="Textfeld 23"/>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u="sng" err="1" smtClean="0">
                  <a:solidFill>
                    <a:schemeClr val="accent2">
                      <a:lumMod val="60000"/>
                      <a:lumOff val="40000"/>
                    </a:schemeClr>
                  </a:solidFill>
                </a:rPr>
                <a:t>Continous</a:t>
              </a:r>
              <a:r>
                <a:rPr lang="de-DE" sz="1050" b="0" u="sng" baseline="0" smtClean="0">
                  <a:solidFill>
                    <a:schemeClr val="accent2">
                      <a:lumMod val="60000"/>
                      <a:lumOff val="40000"/>
                    </a:schemeClr>
                  </a:solidFill>
                </a:rPr>
                <a:t> </a:t>
              </a:r>
              <a:r>
                <a:rPr lang="de-DE" sz="1050" b="0" u="sng" baseline="0" err="1" smtClean="0">
                  <a:solidFill>
                    <a:schemeClr val="accent2">
                      <a:lumMod val="60000"/>
                      <a:lumOff val="40000"/>
                    </a:schemeClr>
                  </a:solidFill>
                </a:rPr>
                <a:t>Improvement</a:t>
              </a:r>
              <a:endParaRPr lang="de-DE" sz="1050" b="0" u="sng" smtClean="0">
                <a:solidFill>
                  <a:schemeClr val="accent2">
                    <a:lumMod val="60000"/>
                    <a:lumOff val="40000"/>
                  </a:schemeClr>
                </a:solidFill>
              </a:endParaRPr>
            </a:p>
          </p:txBody>
        </p:sp>
        <p:pic>
          <p:nvPicPr>
            <p:cNvPr id="25"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90123"/>
            <a:stretch/>
          </p:blipFill>
          <p:spPr bwMode="auto">
            <a:xfrm>
              <a:off x="7933514" y="6606877"/>
              <a:ext cx="17640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Abgerundetes Rechteck 25"/>
          <p:cNvSpPr/>
          <p:nvPr userDrawn="1"/>
        </p:nvSpPr>
        <p:spPr bwMode="auto">
          <a:xfrm>
            <a:off x="7509470" y="793279"/>
            <a:ext cx="1421110" cy="54006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grpSp>
        <p:nvGrpSpPr>
          <p:cNvPr id="27" name="Gruppieren 26"/>
          <p:cNvGrpSpPr/>
          <p:nvPr userDrawn="1"/>
        </p:nvGrpSpPr>
        <p:grpSpPr>
          <a:xfrm>
            <a:off x="7997123" y="725463"/>
            <a:ext cx="434734" cy="523220"/>
            <a:chOff x="7612700" y="851466"/>
            <a:chExt cx="434734" cy="523220"/>
          </a:xfrm>
        </p:grpSpPr>
        <p:sp>
          <p:nvSpPr>
            <p:cNvPr id="28" name="Ellipse 27"/>
            <p:cNvSpPr/>
            <p:nvPr userDrawn="1"/>
          </p:nvSpPr>
          <p:spPr bwMode="auto">
            <a:xfrm>
              <a:off x="7650786" y="93399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29" name="Textfeld 28"/>
            <p:cNvSpPr txBox="1"/>
            <p:nvPr userDrawn="1"/>
          </p:nvSpPr>
          <p:spPr>
            <a:xfrm>
              <a:off x="7612700" y="85146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grpSp>
    </p:spTree>
    <p:extLst>
      <p:ext uri="{BB962C8B-B14F-4D97-AF65-F5344CB8AC3E}">
        <p14:creationId xmlns:p14="http://schemas.microsoft.com/office/powerpoint/2010/main" val="4221852356"/>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02 NAMAs">
    <p:spTree>
      <p:nvGrpSpPr>
        <p:cNvPr id="1" name=""/>
        <p:cNvGrpSpPr/>
        <p:nvPr/>
      </p:nvGrpSpPr>
      <p:grpSpPr>
        <a:xfrm>
          <a:off x="0" y="0"/>
          <a:ext cx="0" cy="0"/>
          <a:chOff x="0" y="0"/>
          <a:chExt cx="0" cy="0"/>
        </a:xfrm>
      </p:grpSpPr>
      <p:sp>
        <p:nvSpPr>
          <p:cNvPr id="20" name="Interaktive Schaltfläche: Nächste(r) oder Weiter 19">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 action="ppaction://noaction"/>
          </p:cNvPr>
          <p:cNvSpPr txBox="1"/>
          <p:nvPr userDrawn="1"/>
        </p:nvSpPr>
        <p:spPr>
          <a:xfrm>
            <a:off x="3707904" y="6309320"/>
            <a:ext cx="1545551" cy="307777"/>
          </a:xfrm>
          <a:prstGeom prst="rect">
            <a:avLst/>
          </a:prstGeom>
          <a:solidFill>
            <a:schemeClr val="bg2">
              <a:lumMod val="90000"/>
            </a:schemeClr>
          </a:solidFill>
        </p:spPr>
        <p:txBody>
          <a:bodyPr wrap="none" rtlCol="0">
            <a:spAutoFit/>
          </a:bodyPr>
          <a:lstStyle/>
          <a:p>
            <a:r>
              <a:rPr lang="de-DE" sz="1400" b="1" baseline="0" smtClean="0">
                <a:solidFill>
                  <a:srgbClr val="008000"/>
                </a:solidFill>
                <a:effectLst/>
              </a:rPr>
              <a:t>MRV </a:t>
            </a:r>
            <a:r>
              <a:rPr lang="de-DE" sz="1400" b="1" baseline="0" err="1" smtClean="0">
                <a:solidFill>
                  <a:srgbClr val="008000"/>
                </a:solidFill>
                <a:effectLst/>
              </a:rPr>
              <a:t>of</a:t>
            </a:r>
            <a:r>
              <a:rPr lang="de-DE" sz="1400" b="1" baseline="0" smtClean="0">
                <a:solidFill>
                  <a:srgbClr val="008000"/>
                </a:solidFill>
                <a:effectLst/>
              </a:rPr>
              <a:t> NAMAs:</a:t>
            </a:r>
            <a:endParaRPr lang="de-DE" sz="1400" b="1" smtClean="0">
              <a:solidFill>
                <a:srgbClr val="008000"/>
              </a:solidFill>
              <a:effectLst/>
            </a:endParaRPr>
          </a:p>
        </p:txBody>
      </p:sp>
      <p:grpSp>
        <p:nvGrpSpPr>
          <p:cNvPr id="2" name="Gruppieren 1"/>
          <p:cNvGrpSpPr/>
          <p:nvPr userDrawn="1"/>
        </p:nvGrpSpPr>
        <p:grpSpPr>
          <a:xfrm>
            <a:off x="117029" y="6569457"/>
            <a:ext cx="7405587" cy="296877"/>
            <a:chOff x="117029" y="6569457"/>
            <a:chExt cx="7405587" cy="296877"/>
          </a:xfrm>
        </p:grpSpPr>
        <p:grpSp>
          <p:nvGrpSpPr>
            <p:cNvPr id="7" name="Gruppieren 6"/>
            <p:cNvGrpSpPr/>
            <p:nvPr userDrawn="1"/>
          </p:nvGrpSpPr>
          <p:grpSpPr>
            <a:xfrm>
              <a:off x="117029" y="6569457"/>
              <a:ext cx="7249942" cy="257885"/>
              <a:chOff x="755576" y="6604084"/>
              <a:chExt cx="7249942" cy="257885"/>
            </a:xfrm>
          </p:grpSpPr>
          <p:sp>
            <p:nvSpPr>
              <p:cNvPr id="8" name="Textfeld 7">
                <a:hlinkClick r:id="" action="ppaction://noaction"/>
              </p:cNvPr>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u="none" spc="0" err="1" smtClean="0">
                    <a:solidFill>
                      <a:srgbClr val="008000"/>
                    </a:solidFill>
                  </a:rPr>
                  <a:t>Success</a:t>
                </a:r>
                <a:r>
                  <a:rPr lang="de-DE" sz="1050" b="0" u="none" spc="0" smtClean="0">
                    <a:solidFill>
                      <a:srgbClr val="008000"/>
                    </a:solidFill>
                  </a:rPr>
                  <a:t> </a:t>
                </a:r>
                <a:r>
                  <a:rPr lang="de-DE" sz="1050" b="0" u="none" spc="0" err="1" smtClean="0">
                    <a:solidFill>
                      <a:srgbClr val="008000"/>
                    </a:solidFill>
                  </a:rPr>
                  <a:t>Factors</a:t>
                </a:r>
                <a:endParaRPr lang="de-DE" sz="1050" b="0" u="none" spc="0" smtClean="0">
                  <a:solidFill>
                    <a:srgbClr val="008000"/>
                  </a:solidFill>
                </a:endParaRPr>
              </a:p>
            </p:txBody>
          </p:sp>
          <p:sp>
            <p:nvSpPr>
              <p:cNvPr id="9" name="Textfeld 8">
                <a:hlinkClick r:id="" action="ppaction://noaction"/>
              </p:cNvPr>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none" smtClean="0">
                    <a:solidFill>
                      <a:srgbClr val="008000"/>
                    </a:solidFill>
                    <a:effectLst/>
                  </a:rPr>
                  <a:t>Getting startet</a:t>
                </a:r>
              </a:p>
            </p:txBody>
          </p:sp>
          <p:sp>
            <p:nvSpPr>
              <p:cNvPr id="11" name="Textfeld 10">
                <a:hlinkClick r:id="" action="ppaction://noaction"/>
              </p:cNvPr>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rgbClr val="008000"/>
                    </a:solidFill>
                  </a:rPr>
                  <a:t>Measurement</a:t>
                </a:r>
              </a:p>
            </p:txBody>
          </p:sp>
          <p:sp>
            <p:nvSpPr>
              <p:cNvPr id="12" name="Textfeld 11">
                <a:hlinkClick r:id="" action="ppaction://noaction"/>
              </p:cNvPr>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smtClean="0">
                    <a:solidFill>
                      <a:srgbClr val="008000"/>
                    </a:solidFill>
                  </a:rPr>
                  <a:t>Reporting</a:t>
                </a:r>
              </a:p>
            </p:txBody>
          </p:sp>
          <p:sp>
            <p:nvSpPr>
              <p:cNvPr id="13" name="Textfeld 12">
                <a:hlinkClick r:id="" action="ppaction://noaction"/>
              </p:cNvPr>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008000"/>
                    </a:solidFill>
                  </a:rPr>
                  <a:t>Verification</a:t>
                </a:r>
                <a:endParaRPr lang="de-DE" sz="1050" b="0" u="none" smtClean="0">
                  <a:solidFill>
                    <a:srgbClr val="008000"/>
                  </a:solidFill>
                </a:endParaRPr>
              </a:p>
            </p:txBody>
          </p:sp>
          <p:sp>
            <p:nvSpPr>
              <p:cNvPr id="14" name="Textfeld 13">
                <a:hlinkClick r:id="" action="ppaction://noaction"/>
              </p:cNvPr>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008000"/>
                    </a:solidFill>
                  </a:rPr>
                  <a:t>Continous</a:t>
                </a:r>
                <a:r>
                  <a:rPr lang="de-DE" sz="1050" b="0" u="none" baseline="0" smtClean="0">
                    <a:solidFill>
                      <a:srgbClr val="008000"/>
                    </a:solidFill>
                  </a:rPr>
                  <a:t> </a:t>
                </a:r>
                <a:r>
                  <a:rPr lang="de-DE" sz="1050" b="0" u="none" baseline="0" err="1" smtClean="0">
                    <a:solidFill>
                      <a:srgbClr val="008000"/>
                    </a:solidFill>
                  </a:rPr>
                  <a:t>Improvement</a:t>
                </a:r>
                <a:endParaRPr lang="de-DE" sz="1050" b="0" u="none" smtClean="0">
                  <a:solidFill>
                    <a:srgbClr val="008000"/>
                  </a:solidFill>
                </a:endParaRPr>
              </a:p>
            </p:txBody>
          </p:sp>
        </p:grpSp>
        <p:pic>
          <p:nvPicPr>
            <p:cNvPr id="205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97043"/>
            <a:stretch/>
          </p:blipFill>
          <p:spPr bwMode="auto">
            <a:xfrm>
              <a:off x="7308304" y="6580584"/>
              <a:ext cx="21431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82795460"/>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2 NAMAs SUCCESS">
    <p:spTree>
      <p:nvGrpSpPr>
        <p:cNvPr id="1" name=""/>
        <p:cNvGrpSpPr/>
        <p:nvPr/>
      </p:nvGrpSpPr>
      <p:grpSpPr>
        <a:xfrm>
          <a:off x="0" y="0"/>
          <a:ext cx="0" cy="0"/>
          <a:chOff x="0" y="0"/>
          <a:chExt cx="0" cy="0"/>
        </a:xfrm>
      </p:grpSpPr>
      <p:sp>
        <p:nvSpPr>
          <p:cNvPr id="20" name="Interaktive Schaltfläche: Nächste(r) oder Weiter 19">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rId2" action="ppaction://hlinksldjump"/>
          </p:cNvPr>
          <p:cNvSpPr txBox="1"/>
          <p:nvPr userDrawn="1"/>
        </p:nvSpPr>
        <p:spPr>
          <a:xfrm>
            <a:off x="3707904" y="6309320"/>
            <a:ext cx="1545551" cy="307777"/>
          </a:xfrm>
          <a:prstGeom prst="rect">
            <a:avLst/>
          </a:prstGeom>
          <a:solidFill>
            <a:schemeClr val="bg2">
              <a:lumMod val="90000"/>
            </a:schemeClr>
          </a:solidFill>
        </p:spPr>
        <p:txBody>
          <a:bodyPr wrap="none" rtlCol="0">
            <a:spAutoFit/>
          </a:bodyPr>
          <a:lstStyle/>
          <a:p>
            <a:r>
              <a:rPr lang="de-DE" sz="1400" b="1" baseline="0" smtClean="0">
                <a:solidFill>
                  <a:srgbClr val="008000"/>
                </a:solidFill>
                <a:effectLst/>
              </a:rPr>
              <a:t>MRV </a:t>
            </a:r>
            <a:r>
              <a:rPr lang="de-DE" sz="1400" b="1" baseline="0" err="1" smtClean="0">
                <a:solidFill>
                  <a:srgbClr val="008000"/>
                </a:solidFill>
                <a:effectLst/>
              </a:rPr>
              <a:t>of</a:t>
            </a:r>
            <a:r>
              <a:rPr lang="de-DE" sz="1400" b="1" baseline="0" smtClean="0">
                <a:solidFill>
                  <a:srgbClr val="008000"/>
                </a:solidFill>
                <a:effectLst/>
              </a:rPr>
              <a:t> NAMAs:</a:t>
            </a:r>
            <a:endParaRPr lang="de-DE" sz="1400" b="1" smtClean="0">
              <a:solidFill>
                <a:srgbClr val="008000"/>
              </a:solidFill>
              <a:effectLst/>
            </a:endParaRPr>
          </a:p>
        </p:txBody>
      </p:sp>
      <p:grpSp>
        <p:nvGrpSpPr>
          <p:cNvPr id="15" name="Gruppieren 14"/>
          <p:cNvGrpSpPr/>
          <p:nvPr userDrawn="1"/>
        </p:nvGrpSpPr>
        <p:grpSpPr>
          <a:xfrm>
            <a:off x="117029" y="6569457"/>
            <a:ext cx="7405587" cy="296877"/>
            <a:chOff x="117029" y="6569457"/>
            <a:chExt cx="7405587" cy="296877"/>
          </a:xfrm>
        </p:grpSpPr>
        <p:grpSp>
          <p:nvGrpSpPr>
            <p:cNvPr id="16" name="Gruppieren 15"/>
            <p:cNvGrpSpPr/>
            <p:nvPr userDrawn="1"/>
          </p:nvGrpSpPr>
          <p:grpSpPr>
            <a:xfrm>
              <a:off x="117029" y="6569457"/>
              <a:ext cx="7249942" cy="257885"/>
              <a:chOff x="755576" y="6604084"/>
              <a:chExt cx="7249942" cy="257885"/>
            </a:xfrm>
          </p:grpSpPr>
          <p:sp>
            <p:nvSpPr>
              <p:cNvPr id="18" name="Textfeld 17">
                <a:hlinkClick r:id="" action="ppaction://noaction"/>
              </p:cNvPr>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u="sng" spc="0" err="1" smtClean="0">
                    <a:solidFill>
                      <a:srgbClr val="008000"/>
                    </a:solidFill>
                  </a:rPr>
                  <a:t>Success</a:t>
                </a:r>
                <a:r>
                  <a:rPr lang="de-DE" sz="1050" b="0" u="sng" spc="0" smtClean="0">
                    <a:solidFill>
                      <a:srgbClr val="008000"/>
                    </a:solidFill>
                  </a:rPr>
                  <a:t> </a:t>
                </a:r>
                <a:r>
                  <a:rPr lang="de-DE" sz="1050" b="0" u="sng" spc="0" err="1" smtClean="0">
                    <a:solidFill>
                      <a:srgbClr val="008000"/>
                    </a:solidFill>
                  </a:rPr>
                  <a:t>Factors</a:t>
                </a:r>
                <a:endParaRPr lang="de-DE" sz="1050" b="0" u="sng" spc="0" smtClean="0">
                  <a:solidFill>
                    <a:srgbClr val="008000"/>
                  </a:solidFill>
                </a:endParaRPr>
              </a:p>
            </p:txBody>
          </p:sp>
          <p:sp>
            <p:nvSpPr>
              <p:cNvPr id="21" name="Textfeld 20">
                <a:hlinkClick r:id="" action="ppaction://noaction"/>
              </p:cNvPr>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none" smtClean="0">
                    <a:solidFill>
                      <a:srgbClr val="008000"/>
                    </a:solidFill>
                    <a:effectLst/>
                  </a:rPr>
                  <a:t>Getting startet</a:t>
                </a:r>
              </a:p>
            </p:txBody>
          </p:sp>
          <p:sp>
            <p:nvSpPr>
              <p:cNvPr id="23" name="Textfeld 22">
                <a:hlinkClick r:id="" action="ppaction://noaction"/>
              </p:cNvPr>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rgbClr val="008000"/>
                    </a:solidFill>
                  </a:rPr>
                  <a:t>Measurement</a:t>
                </a:r>
              </a:p>
            </p:txBody>
          </p:sp>
          <p:sp>
            <p:nvSpPr>
              <p:cNvPr id="24" name="Textfeld 23">
                <a:hlinkClick r:id="" action="ppaction://noaction"/>
              </p:cNvPr>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smtClean="0">
                    <a:solidFill>
                      <a:srgbClr val="008000"/>
                    </a:solidFill>
                  </a:rPr>
                  <a:t>Reporting</a:t>
                </a:r>
              </a:p>
            </p:txBody>
          </p:sp>
          <p:sp>
            <p:nvSpPr>
              <p:cNvPr id="25" name="Textfeld 24">
                <a:hlinkClick r:id="" action="ppaction://noaction"/>
              </p:cNvPr>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008000"/>
                    </a:solidFill>
                  </a:rPr>
                  <a:t>Verification</a:t>
                </a:r>
                <a:endParaRPr lang="de-DE" sz="1050" b="0" u="none" smtClean="0">
                  <a:solidFill>
                    <a:srgbClr val="008000"/>
                  </a:solidFill>
                </a:endParaRPr>
              </a:p>
            </p:txBody>
          </p:sp>
          <p:sp>
            <p:nvSpPr>
              <p:cNvPr id="26" name="Textfeld 25">
                <a:hlinkClick r:id="" action="ppaction://noaction"/>
              </p:cNvPr>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008000"/>
                    </a:solidFill>
                  </a:rPr>
                  <a:t>Continous</a:t>
                </a:r>
                <a:r>
                  <a:rPr lang="de-DE" sz="1050" b="0" u="none" baseline="0" smtClean="0">
                    <a:solidFill>
                      <a:srgbClr val="008000"/>
                    </a:solidFill>
                  </a:rPr>
                  <a:t> </a:t>
                </a:r>
                <a:r>
                  <a:rPr lang="de-DE" sz="1050" b="0" u="none" baseline="0" err="1" smtClean="0">
                    <a:solidFill>
                      <a:srgbClr val="008000"/>
                    </a:solidFill>
                  </a:rPr>
                  <a:t>Improvement</a:t>
                </a:r>
                <a:endParaRPr lang="de-DE" sz="1050" b="0" u="none" smtClean="0">
                  <a:solidFill>
                    <a:srgbClr val="008000"/>
                  </a:solidFill>
                </a:endParaRPr>
              </a:p>
            </p:txBody>
          </p:sp>
        </p:grpSp>
        <p:pic>
          <p:nvPicPr>
            <p:cNvPr id="17"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97043"/>
            <a:stretch/>
          </p:blipFill>
          <p:spPr bwMode="auto">
            <a:xfrm>
              <a:off x="7308304" y="6580584"/>
              <a:ext cx="21431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Abgerundetes Rechteck 26"/>
          <p:cNvSpPr/>
          <p:nvPr userDrawn="1"/>
        </p:nvSpPr>
        <p:spPr bwMode="auto">
          <a:xfrm>
            <a:off x="7509470" y="793279"/>
            <a:ext cx="1421110" cy="54006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grpSp>
        <p:nvGrpSpPr>
          <p:cNvPr id="28" name="Gruppieren 27"/>
          <p:cNvGrpSpPr/>
          <p:nvPr userDrawn="1"/>
        </p:nvGrpSpPr>
        <p:grpSpPr>
          <a:xfrm>
            <a:off x="7997123" y="725463"/>
            <a:ext cx="434734" cy="523220"/>
            <a:chOff x="7612700" y="851466"/>
            <a:chExt cx="434734" cy="523220"/>
          </a:xfrm>
        </p:grpSpPr>
        <p:sp>
          <p:nvSpPr>
            <p:cNvPr id="29" name="Ellipse 28"/>
            <p:cNvSpPr/>
            <p:nvPr userDrawn="1"/>
          </p:nvSpPr>
          <p:spPr bwMode="auto">
            <a:xfrm>
              <a:off x="7650786" y="93399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30" name="Textfeld 29"/>
            <p:cNvSpPr txBox="1"/>
            <p:nvPr userDrawn="1"/>
          </p:nvSpPr>
          <p:spPr>
            <a:xfrm>
              <a:off x="7612700" y="85146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grpSp>
    </p:spTree>
    <p:extLst>
      <p:ext uri="{BB962C8B-B14F-4D97-AF65-F5344CB8AC3E}">
        <p14:creationId xmlns:p14="http://schemas.microsoft.com/office/powerpoint/2010/main" val="2223574708"/>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02 NAMAs GET">
    <p:spTree>
      <p:nvGrpSpPr>
        <p:cNvPr id="1" name=""/>
        <p:cNvGrpSpPr/>
        <p:nvPr/>
      </p:nvGrpSpPr>
      <p:grpSpPr>
        <a:xfrm>
          <a:off x="0" y="0"/>
          <a:ext cx="0" cy="0"/>
          <a:chOff x="0" y="0"/>
          <a:chExt cx="0" cy="0"/>
        </a:xfrm>
      </p:grpSpPr>
      <p:sp>
        <p:nvSpPr>
          <p:cNvPr id="20" name="Interaktive Schaltfläche: Nächste(r) oder Weiter 19">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rId2" action="ppaction://hlinksldjump"/>
          </p:cNvPr>
          <p:cNvSpPr txBox="1"/>
          <p:nvPr userDrawn="1"/>
        </p:nvSpPr>
        <p:spPr>
          <a:xfrm>
            <a:off x="3707904" y="6309320"/>
            <a:ext cx="1545551" cy="307777"/>
          </a:xfrm>
          <a:prstGeom prst="rect">
            <a:avLst/>
          </a:prstGeom>
          <a:solidFill>
            <a:schemeClr val="bg2">
              <a:lumMod val="90000"/>
            </a:schemeClr>
          </a:solidFill>
        </p:spPr>
        <p:txBody>
          <a:bodyPr wrap="none" rtlCol="0">
            <a:spAutoFit/>
          </a:bodyPr>
          <a:lstStyle/>
          <a:p>
            <a:r>
              <a:rPr lang="de-DE" sz="1400" b="1" baseline="0" smtClean="0">
                <a:solidFill>
                  <a:srgbClr val="008000"/>
                </a:solidFill>
                <a:effectLst/>
              </a:rPr>
              <a:t>MRV </a:t>
            </a:r>
            <a:r>
              <a:rPr lang="de-DE" sz="1400" b="1" baseline="0" err="1" smtClean="0">
                <a:solidFill>
                  <a:srgbClr val="008000"/>
                </a:solidFill>
                <a:effectLst/>
              </a:rPr>
              <a:t>of</a:t>
            </a:r>
            <a:r>
              <a:rPr lang="de-DE" sz="1400" b="1" baseline="0" smtClean="0">
                <a:solidFill>
                  <a:srgbClr val="008000"/>
                </a:solidFill>
                <a:effectLst/>
              </a:rPr>
              <a:t> NAMAs:</a:t>
            </a:r>
            <a:endParaRPr lang="de-DE" sz="1400" b="1" smtClean="0">
              <a:solidFill>
                <a:srgbClr val="008000"/>
              </a:solidFill>
              <a:effectLst/>
            </a:endParaRPr>
          </a:p>
        </p:txBody>
      </p:sp>
      <p:grpSp>
        <p:nvGrpSpPr>
          <p:cNvPr id="7" name="Gruppieren 6"/>
          <p:cNvGrpSpPr/>
          <p:nvPr userDrawn="1"/>
        </p:nvGrpSpPr>
        <p:grpSpPr>
          <a:xfrm>
            <a:off x="117029" y="6569457"/>
            <a:ext cx="7405587" cy="296877"/>
            <a:chOff x="117029" y="6569457"/>
            <a:chExt cx="7405587" cy="296877"/>
          </a:xfrm>
        </p:grpSpPr>
        <p:grpSp>
          <p:nvGrpSpPr>
            <p:cNvPr id="8" name="Gruppieren 7"/>
            <p:cNvGrpSpPr/>
            <p:nvPr userDrawn="1"/>
          </p:nvGrpSpPr>
          <p:grpSpPr>
            <a:xfrm>
              <a:off x="117029" y="6569457"/>
              <a:ext cx="7249942" cy="257885"/>
              <a:chOff x="755576" y="6604084"/>
              <a:chExt cx="7249942" cy="257885"/>
            </a:xfrm>
          </p:grpSpPr>
          <p:sp>
            <p:nvSpPr>
              <p:cNvPr id="11" name="Textfeld 10">
                <a:hlinkClick r:id="" action="ppaction://noaction"/>
              </p:cNvPr>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spc="0" err="1" smtClean="0">
                    <a:solidFill>
                      <a:srgbClr val="008000"/>
                    </a:solidFill>
                  </a:rPr>
                  <a:t>Success</a:t>
                </a:r>
                <a:r>
                  <a:rPr lang="de-DE" sz="1050" b="0" spc="0" smtClean="0">
                    <a:solidFill>
                      <a:srgbClr val="008000"/>
                    </a:solidFill>
                  </a:rPr>
                  <a:t> </a:t>
                </a:r>
                <a:r>
                  <a:rPr lang="de-DE" sz="1050" b="0" spc="0" err="1" smtClean="0">
                    <a:solidFill>
                      <a:srgbClr val="008000"/>
                    </a:solidFill>
                  </a:rPr>
                  <a:t>Factors</a:t>
                </a:r>
                <a:endParaRPr lang="de-DE" sz="1050" b="0" spc="0" smtClean="0">
                  <a:solidFill>
                    <a:srgbClr val="008000"/>
                  </a:solidFill>
                </a:endParaRPr>
              </a:p>
            </p:txBody>
          </p:sp>
          <p:sp>
            <p:nvSpPr>
              <p:cNvPr id="12" name="Textfeld 11">
                <a:hlinkClick r:id="" action="ppaction://noaction"/>
              </p:cNvPr>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sng" smtClean="0">
                    <a:solidFill>
                      <a:srgbClr val="008000"/>
                    </a:solidFill>
                    <a:effectLst/>
                  </a:rPr>
                  <a:t>Getting startet</a:t>
                </a:r>
              </a:p>
            </p:txBody>
          </p:sp>
          <p:sp>
            <p:nvSpPr>
              <p:cNvPr id="13" name="Textfeld 12">
                <a:hlinkClick r:id="" action="ppaction://noaction"/>
              </p:cNvPr>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rgbClr val="008000"/>
                    </a:solidFill>
                  </a:rPr>
                  <a:t>Measurement</a:t>
                </a:r>
              </a:p>
            </p:txBody>
          </p:sp>
          <p:sp>
            <p:nvSpPr>
              <p:cNvPr id="14" name="Textfeld 13">
                <a:hlinkClick r:id="" action="ppaction://noaction"/>
              </p:cNvPr>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smtClean="0">
                    <a:solidFill>
                      <a:srgbClr val="008000"/>
                    </a:solidFill>
                  </a:rPr>
                  <a:t>Reporting</a:t>
                </a:r>
              </a:p>
            </p:txBody>
          </p:sp>
          <p:sp>
            <p:nvSpPr>
              <p:cNvPr id="15" name="Textfeld 14">
                <a:hlinkClick r:id="" action="ppaction://noaction"/>
              </p:cNvPr>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008000"/>
                    </a:solidFill>
                  </a:rPr>
                  <a:t>Verification</a:t>
                </a:r>
                <a:endParaRPr lang="de-DE" sz="1050" b="0" u="none" smtClean="0">
                  <a:solidFill>
                    <a:srgbClr val="008000"/>
                  </a:solidFill>
                </a:endParaRPr>
              </a:p>
            </p:txBody>
          </p:sp>
          <p:sp>
            <p:nvSpPr>
              <p:cNvPr id="16" name="Textfeld 15">
                <a:hlinkClick r:id="" action="ppaction://noaction"/>
              </p:cNvPr>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008000"/>
                    </a:solidFill>
                  </a:rPr>
                  <a:t>Continous</a:t>
                </a:r>
                <a:r>
                  <a:rPr lang="de-DE" sz="1050" b="0" u="none" baseline="0" smtClean="0">
                    <a:solidFill>
                      <a:srgbClr val="008000"/>
                    </a:solidFill>
                  </a:rPr>
                  <a:t> </a:t>
                </a:r>
                <a:r>
                  <a:rPr lang="de-DE" sz="1050" b="0" u="none" baseline="0" err="1" smtClean="0">
                    <a:solidFill>
                      <a:srgbClr val="008000"/>
                    </a:solidFill>
                  </a:rPr>
                  <a:t>Improvement</a:t>
                </a:r>
                <a:endParaRPr lang="de-DE" sz="1050" b="0" u="none" smtClean="0">
                  <a:solidFill>
                    <a:srgbClr val="008000"/>
                  </a:solidFill>
                </a:endParaRPr>
              </a:p>
            </p:txBody>
          </p:sp>
        </p:grpSp>
        <p:pic>
          <p:nvPicPr>
            <p:cNvPr id="9"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97043"/>
            <a:stretch/>
          </p:blipFill>
          <p:spPr bwMode="auto">
            <a:xfrm>
              <a:off x="7308304" y="6580584"/>
              <a:ext cx="21431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Abgerundetes Rechteck 16"/>
          <p:cNvSpPr/>
          <p:nvPr userDrawn="1"/>
        </p:nvSpPr>
        <p:spPr bwMode="auto">
          <a:xfrm>
            <a:off x="7509470" y="793279"/>
            <a:ext cx="1421110" cy="54006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grpSp>
        <p:nvGrpSpPr>
          <p:cNvPr id="18" name="Gruppieren 17"/>
          <p:cNvGrpSpPr/>
          <p:nvPr userDrawn="1"/>
        </p:nvGrpSpPr>
        <p:grpSpPr>
          <a:xfrm>
            <a:off x="7997123" y="725463"/>
            <a:ext cx="434734" cy="523220"/>
            <a:chOff x="7612700" y="851466"/>
            <a:chExt cx="434734" cy="523220"/>
          </a:xfrm>
        </p:grpSpPr>
        <p:sp>
          <p:nvSpPr>
            <p:cNvPr id="21" name="Ellipse 20"/>
            <p:cNvSpPr/>
            <p:nvPr userDrawn="1"/>
          </p:nvSpPr>
          <p:spPr bwMode="auto">
            <a:xfrm>
              <a:off x="7650786" y="93399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22" name="Textfeld 21"/>
            <p:cNvSpPr txBox="1"/>
            <p:nvPr userDrawn="1"/>
          </p:nvSpPr>
          <p:spPr>
            <a:xfrm>
              <a:off x="7612700" y="85146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grpSp>
    </p:spTree>
    <p:extLst>
      <p:ext uri="{BB962C8B-B14F-4D97-AF65-F5344CB8AC3E}">
        <p14:creationId xmlns:p14="http://schemas.microsoft.com/office/powerpoint/2010/main" val="3767841328"/>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02 NAMAs MEASURE">
    <p:spTree>
      <p:nvGrpSpPr>
        <p:cNvPr id="1" name=""/>
        <p:cNvGrpSpPr/>
        <p:nvPr/>
      </p:nvGrpSpPr>
      <p:grpSpPr>
        <a:xfrm>
          <a:off x="0" y="0"/>
          <a:ext cx="0" cy="0"/>
          <a:chOff x="0" y="0"/>
          <a:chExt cx="0" cy="0"/>
        </a:xfrm>
      </p:grpSpPr>
      <p:sp>
        <p:nvSpPr>
          <p:cNvPr id="20" name="Interaktive Schaltfläche: Nächste(r) oder Weiter 19">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rId2" action="ppaction://hlinksldjump"/>
          </p:cNvPr>
          <p:cNvSpPr txBox="1"/>
          <p:nvPr userDrawn="1"/>
        </p:nvSpPr>
        <p:spPr>
          <a:xfrm>
            <a:off x="3707904" y="6309320"/>
            <a:ext cx="1545551" cy="307777"/>
          </a:xfrm>
          <a:prstGeom prst="rect">
            <a:avLst/>
          </a:prstGeom>
          <a:solidFill>
            <a:schemeClr val="bg2">
              <a:lumMod val="90000"/>
            </a:schemeClr>
          </a:solidFill>
        </p:spPr>
        <p:txBody>
          <a:bodyPr wrap="none" rtlCol="0">
            <a:spAutoFit/>
          </a:bodyPr>
          <a:lstStyle/>
          <a:p>
            <a:r>
              <a:rPr lang="de-DE" sz="1400" b="1" baseline="0" smtClean="0">
                <a:solidFill>
                  <a:srgbClr val="008000"/>
                </a:solidFill>
                <a:effectLst/>
              </a:rPr>
              <a:t>MRV </a:t>
            </a:r>
            <a:r>
              <a:rPr lang="de-DE" sz="1400" b="1" baseline="0" err="1" smtClean="0">
                <a:solidFill>
                  <a:srgbClr val="008000"/>
                </a:solidFill>
                <a:effectLst/>
              </a:rPr>
              <a:t>of</a:t>
            </a:r>
            <a:r>
              <a:rPr lang="de-DE" sz="1400" b="1" baseline="0" smtClean="0">
                <a:solidFill>
                  <a:srgbClr val="008000"/>
                </a:solidFill>
                <a:effectLst/>
              </a:rPr>
              <a:t> NAMAs:</a:t>
            </a:r>
            <a:endParaRPr lang="de-DE" sz="1400" b="1" smtClean="0">
              <a:solidFill>
                <a:srgbClr val="008000"/>
              </a:solidFill>
              <a:effectLst/>
            </a:endParaRPr>
          </a:p>
        </p:txBody>
      </p:sp>
      <p:grpSp>
        <p:nvGrpSpPr>
          <p:cNvPr id="7" name="Gruppieren 6"/>
          <p:cNvGrpSpPr/>
          <p:nvPr userDrawn="1"/>
        </p:nvGrpSpPr>
        <p:grpSpPr>
          <a:xfrm>
            <a:off x="117029" y="6569457"/>
            <a:ext cx="7405587" cy="296877"/>
            <a:chOff x="117029" y="6569457"/>
            <a:chExt cx="7405587" cy="296877"/>
          </a:xfrm>
        </p:grpSpPr>
        <p:grpSp>
          <p:nvGrpSpPr>
            <p:cNvPr id="8" name="Gruppieren 7"/>
            <p:cNvGrpSpPr/>
            <p:nvPr userDrawn="1"/>
          </p:nvGrpSpPr>
          <p:grpSpPr>
            <a:xfrm>
              <a:off x="117029" y="6569457"/>
              <a:ext cx="7249942" cy="257885"/>
              <a:chOff x="755576" y="6604084"/>
              <a:chExt cx="7249942" cy="257885"/>
            </a:xfrm>
          </p:grpSpPr>
          <p:sp>
            <p:nvSpPr>
              <p:cNvPr id="11" name="Textfeld 10">
                <a:hlinkClick r:id="" action="ppaction://noaction"/>
              </p:cNvPr>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spc="0" err="1" smtClean="0">
                    <a:solidFill>
                      <a:srgbClr val="008000"/>
                    </a:solidFill>
                  </a:rPr>
                  <a:t>Success</a:t>
                </a:r>
                <a:r>
                  <a:rPr lang="de-DE" sz="1050" b="0" spc="0" smtClean="0">
                    <a:solidFill>
                      <a:srgbClr val="008000"/>
                    </a:solidFill>
                  </a:rPr>
                  <a:t> </a:t>
                </a:r>
                <a:r>
                  <a:rPr lang="de-DE" sz="1050" b="0" spc="0" err="1" smtClean="0">
                    <a:solidFill>
                      <a:srgbClr val="008000"/>
                    </a:solidFill>
                  </a:rPr>
                  <a:t>Factors</a:t>
                </a:r>
                <a:endParaRPr lang="de-DE" sz="1050" b="0" spc="0" smtClean="0">
                  <a:solidFill>
                    <a:srgbClr val="008000"/>
                  </a:solidFill>
                </a:endParaRPr>
              </a:p>
            </p:txBody>
          </p:sp>
          <p:sp>
            <p:nvSpPr>
              <p:cNvPr id="12" name="Textfeld 11">
                <a:hlinkClick r:id="" action="ppaction://noaction"/>
              </p:cNvPr>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none" smtClean="0">
                    <a:solidFill>
                      <a:srgbClr val="008000"/>
                    </a:solidFill>
                    <a:effectLst/>
                  </a:rPr>
                  <a:t>Getting startet</a:t>
                </a:r>
              </a:p>
            </p:txBody>
          </p:sp>
          <p:sp>
            <p:nvSpPr>
              <p:cNvPr id="13" name="Textfeld 12">
                <a:hlinkClick r:id="" action="ppaction://noaction"/>
              </p:cNvPr>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u="sng" smtClean="0">
                    <a:solidFill>
                      <a:srgbClr val="008000"/>
                    </a:solidFill>
                  </a:rPr>
                  <a:t>Measurement</a:t>
                </a:r>
              </a:p>
            </p:txBody>
          </p:sp>
          <p:sp>
            <p:nvSpPr>
              <p:cNvPr id="14" name="Textfeld 13">
                <a:hlinkClick r:id="" action="ppaction://noaction"/>
              </p:cNvPr>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smtClean="0">
                    <a:solidFill>
                      <a:srgbClr val="008000"/>
                    </a:solidFill>
                  </a:rPr>
                  <a:t>Reporting</a:t>
                </a:r>
              </a:p>
            </p:txBody>
          </p:sp>
          <p:sp>
            <p:nvSpPr>
              <p:cNvPr id="15" name="Textfeld 14">
                <a:hlinkClick r:id="" action="ppaction://noaction"/>
              </p:cNvPr>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008000"/>
                    </a:solidFill>
                  </a:rPr>
                  <a:t>Verification</a:t>
                </a:r>
                <a:endParaRPr lang="de-DE" sz="1050" b="0" u="none" smtClean="0">
                  <a:solidFill>
                    <a:srgbClr val="008000"/>
                  </a:solidFill>
                </a:endParaRPr>
              </a:p>
            </p:txBody>
          </p:sp>
          <p:sp>
            <p:nvSpPr>
              <p:cNvPr id="16" name="Textfeld 15">
                <a:hlinkClick r:id="" action="ppaction://noaction"/>
              </p:cNvPr>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008000"/>
                    </a:solidFill>
                  </a:rPr>
                  <a:t>Continous</a:t>
                </a:r>
                <a:r>
                  <a:rPr lang="de-DE" sz="1050" b="0" u="none" baseline="0" smtClean="0">
                    <a:solidFill>
                      <a:srgbClr val="008000"/>
                    </a:solidFill>
                  </a:rPr>
                  <a:t> </a:t>
                </a:r>
                <a:r>
                  <a:rPr lang="de-DE" sz="1050" b="0" u="none" baseline="0" err="1" smtClean="0">
                    <a:solidFill>
                      <a:srgbClr val="008000"/>
                    </a:solidFill>
                  </a:rPr>
                  <a:t>Improvement</a:t>
                </a:r>
                <a:endParaRPr lang="de-DE" sz="1050" b="0" u="none" smtClean="0">
                  <a:solidFill>
                    <a:srgbClr val="008000"/>
                  </a:solidFill>
                </a:endParaRPr>
              </a:p>
            </p:txBody>
          </p:sp>
        </p:grpSp>
        <p:pic>
          <p:nvPicPr>
            <p:cNvPr id="9"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97043"/>
            <a:stretch/>
          </p:blipFill>
          <p:spPr bwMode="auto">
            <a:xfrm>
              <a:off x="7308304" y="6580584"/>
              <a:ext cx="21431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Abgerundetes Rechteck 16"/>
          <p:cNvSpPr/>
          <p:nvPr userDrawn="1"/>
        </p:nvSpPr>
        <p:spPr bwMode="auto">
          <a:xfrm>
            <a:off x="7509470" y="793279"/>
            <a:ext cx="1421110" cy="54006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grpSp>
        <p:nvGrpSpPr>
          <p:cNvPr id="18" name="Gruppieren 17"/>
          <p:cNvGrpSpPr/>
          <p:nvPr userDrawn="1"/>
        </p:nvGrpSpPr>
        <p:grpSpPr>
          <a:xfrm>
            <a:off x="7997123" y="725463"/>
            <a:ext cx="434734" cy="523220"/>
            <a:chOff x="7612700" y="851466"/>
            <a:chExt cx="434734" cy="523220"/>
          </a:xfrm>
        </p:grpSpPr>
        <p:sp>
          <p:nvSpPr>
            <p:cNvPr id="21" name="Ellipse 20"/>
            <p:cNvSpPr/>
            <p:nvPr userDrawn="1"/>
          </p:nvSpPr>
          <p:spPr bwMode="auto">
            <a:xfrm>
              <a:off x="7650786" y="93399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22" name="Textfeld 21"/>
            <p:cNvSpPr txBox="1"/>
            <p:nvPr userDrawn="1"/>
          </p:nvSpPr>
          <p:spPr>
            <a:xfrm>
              <a:off x="7612700" y="85146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grpSp>
    </p:spTree>
    <p:extLst>
      <p:ext uri="{BB962C8B-B14F-4D97-AF65-F5344CB8AC3E}">
        <p14:creationId xmlns:p14="http://schemas.microsoft.com/office/powerpoint/2010/main" val="3767841328"/>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02 NAMAs REPORT">
    <p:spTree>
      <p:nvGrpSpPr>
        <p:cNvPr id="1" name=""/>
        <p:cNvGrpSpPr/>
        <p:nvPr/>
      </p:nvGrpSpPr>
      <p:grpSpPr>
        <a:xfrm>
          <a:off x="0" y="0"/>
          <a:ext cx="0" cy="0"/>
          <a:chOff x="0" y="0"/>
          <a:chExt cx="0" cy="0"/>
        </a:xfrm>
      </p:grpSpPr>
      <p:sp>
        <p:nvSpPr>
          <p:cNvPr id="20" name="Interaktive Schaltfläche: Nächste(r) oder Weiter 19">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rId2" action="ppaction://hlinksldjump"/>
          </p:cNvPr>
          <p:cNvSpPr txBox="1"/>
          <p:nvPr userDrawn="1"/>
        </p:nvSpPr>
        <p:spPr>
          <a:xfrm>
            <a:off x="3707904" y="6309320"/>
            <a:ext cx="1545551" cy="307777"/>
          </a:xfrm>
          <a:prstGeom prst="rect">
            <a:avLst/>
          </a:prstGeom>
          <a:solidFill>
            <a:schemeClr val="bg2">
              <a:lumMod val="90000"/>
            </a:schemeClr>
          </a:solidFill>
        </p:spPr>
        <p:txBody>
          <a:bodyPr wrap="none" rtlCol="0">
            <a:spAutoFit/>
          </a:bodyPr>
          <a:lstStyle/>
          <a:p>
            <a:r>
              <a:rPr lang="de-DE" sz="1400" b="1" baseline="0" smtClean="0">
                <a:solidFill>
                  <a:srgbClr val="008000"/>
                </a:solidFill>
                <a:effectLst/>
              </a:rPr>
              <a:t>MRV </a:t>
            </a:r>
            <a:r>
              <a:rPr lang="de-DE" sz="1400" b="1" baseline="0" err="1" smtClean="0">
                <a:solidFill>
                  <a:srgbClr val="008000"/>
                </a:solidFill>
                <a:effectLst/>
              </a:rPr>
              <a:t>of</a:t>
            </a:r>
            <a:r>
              <a:rPr lang="de-DE" sz="1400" b="1" baseline="0" smtClean="0">
                <a:solidFill>
                  <a:srgbClr val="008000"/>
                </a:solidFill>
                <a:effectLst/>
              </a:rPr>
              <a:t> NAMAs:</a:t>
            </a:r>
            <a:endParaRPr lang="de-DE" sz="1400" b="1" smtClean="0">
              <a:solidFill>
                <a:srgbClr val="008000"/>
              </a:solidFill>
              <a:effectLst/>
            </a:endParaRPr>
          </a:p>
        </p:txBody>
      </p:sp>
      <p:grpSp>
        <p:nvGrpSpPr>
          <p:cNvPr id="7" name="Gruppieren 6"/>
          <p:cNvGrpSpPr/>
          <p:nvPr userDrawn="1"/>
        </p:nvGrpSpPr>
        <p:grpSpPr>
          <a:xfrm>
            <a:off x="117029" y="6569457"/>
            <a:ext cx="7405587" cy="296877"/>
            <a:chOff x="117029" y="6569457"/>
            <a:chExt cx="7405587" cy="296877"/>
          </a:xfrm>
        </p:grpSpPr>
        <p:grpSp>
          <p:nvGrpSpPr>
            <p:cNvPr id="8" name="Gruppieren 7"/>
            <p:cNvGrpSpPr/>
            <p:nvPr userDrawn="1"/>
          </p:nvGrpSpPr>
          <p:grpSpPr>
            <a:xfrm>
              <a:off x="117029" y="6569457"/>
              <a:ext cx="7249942" cy="257885"/>
              <a:chOff x="755576" y="6604084"/>
              <a:chExt cx="7249942" cy="257885"/>
            </a:xfrm>
          </p:grpSpPr>
          <p:sp>
            <p:nvSpPr>
              <p:cNvPr id="11" name="Textfeld 10">
                <a:hlinkClick r:id="" action="ppaction://noaction"/>
              </p:cNvPr>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spc="0" err="1" smtClean="0">
                    <a:solidFill>
                      <a:srgbClr val="008000"/>
                    </a:solidFill>
                  </a:rPr>
                  <a:t>Success</a:t>
                </a:r>
                <a:r>
                  <a:rPr lang="de-DE" sz="1050" b="0" spc="0" smtClean="0">
                    <a:solidFill>
                      <a:srgbClr val="008000"/>
                    </a:solidFill>
                  </a:rPr>
                  <a:t> </a:t>
                </a:r>
                <a:r>
                  <a:rPr lang="de-DE" sz="1050" b="0" spc="0" err="1" smtClean="0">
                    <a:solidFill>
                      <a:srgbClr val="008000"/>
                    </a:solidFill>
                  </a:rPr>
                  <a:t>Factors</a:t>
                </a:r>
                <a:endParaRPr lang="de-DE" sz="1050" b="0" spc="0" smtClean="0">
                  <a:solidFill>
                    <a:srgbClr val="008000"/>
                  </a:solidFill>
                </a:endParaRPr>
              </a:p>
            </p:txBody>
          </p:sp>
          <p:sp>
            <p:nvSpPr>
              <p:cNvPr id="12" name="Textfeld 11">
                <a:hlinkClick r:id="" action="ppaction://noaction"/>
              </p:cNvPr>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none" smtClean="0">
                    <a:solidFill>
                      <a:srgbClr val="008000"/>
                    </a:solidFill>
                    <a:effectLst/>
                  </a:rPr>
                  <a:t>Getting startet</a:t>
                </a:r>
              </a:p>
            </p:txBody>
          </p:sp>
          <p:sp>
            <p:nvSpPr>
              <p:cNvPr id="13" name="Textfeld 12">
                <a:hlinkClick r:id="" action="ppaction://noaction"/>
              </p:cNvPr>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rgbClr val="008000"/>
                    </a:solidFill>
                  </a:rPr>
                  <a:t>Measurement</a:t>
                </a:r>
              </a:p>
            </p:txBody>
          </p:sp>
          <p:sp>
            <p:nvSpPr>
              <p:cNvPr id="14" name="Textfeld 13">
                <a:hlinkClick r:id="" action="ppaction://noaction"/>
              </p:cNvPr>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u="sng" smtClean="0">
                    <a:solidFill>
                      <a:srgbClr val="008000"/>
                    </a:solidFill>
                  </a:rPr>
                  <a:t>Reporting</a:t>
                </a:r>
              </a:p>
            </p:txBody>
          </p:sp>
          <p:sp>
            <p:nvSpPr>
              <p:cNvPr id="15" name="Textfeld 14">
                <a:hlinkClick r:id="" action="ppaction://noaction"/>
              </p:cNvPr>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008000"/>
                    </a:solidFill>
                  </a:rPr>
                  <a:t>Verification</a:t>
                </a:r>
                <a:endParaRPr lang="de-DE" sz="1050" b="0" u="none" smtClean="0">
                  <a:solidFill>
                    <a:srgbClr val="008000"/>
                  </a:solidFill>
                </a:endParaRPr>
              </a:p>
            </p:txBody>
          </p:sp>
          <p:sp>
            <p:nvSpPr>
              <p:cNvPr id="16" name="Textfeld 15">
                <a:hlinkClick r:id="" action="ppaction://noaction"/>
              </p:cNvPr>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008000"/>
                    </a:solidFill>
                  </a:rPr>
                  <a:t>Continous</a:t>
                </a:r>
                <a:r>
                  <a:rPr lang="de-DE" sz="1050" b="0" u="none" baseline="0" smtClean="0">
                    <a:solidFill>
                      <a:srgbClr val="008000"/>
                    </a:solidFill>
                  </a:rPr>
                  <a:t> </a:t>
                </a:r>
                <a:r>
                  <a:rPr lang="de-DE" sz="1050" b="0" u="none" baseline="0" err="1" smtClean="0">
                    <a:solidFill>
                      <a:srgbClr val="008000"/>
                    </a:solidFill>
                  </a:rPr>
                  <a:t>Improvement</a:t>
                </a:r>
                <a:endParaRPr lang="de-DE" sz="1050" b="0" u="none" smtClean="0">
                  <a:solidFill>
                    <a:srgbClr val="008000"/>
                  </a:solidFill>
                </a:endParaRPr>
              </a:p>
            </p:txBody>
          </p:sp>
        </p:grpSp>
        <p:pic>
          <p:nvPicPr>
            <p:cNvPr id="9"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97043"/>
            <a:stretch/>
          </p:blipFill>
          <p:spPr bwMode="auto">
            <a:xfrm>
              <a:off x="7308304" y="6580584"/>
              <a:ext cx="21431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Abgerundetes Rechteck 16"/>
          <p:cNvSpPr/>
          <p:nvPr userDrawn="1"/>
        </p:nvSpPr>
        <p:spPr bwMode="auto">
          <a:xfrm>
            <a:off x="7509470" y="793279"/>
            <a:ext cx="1421110" cy="54006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grpSp>
        <p:nvGrpSpPr>
          <p:cNvPr id="18" name="Gruppieren 17"/>
          <p:cNvGrpSpPr/>
          <p:nvPr userDrawn="1"/>
        </p:nvGrpSpPr>
        <p:grpSpPr>
          <a:xfrm>
            <a:off x="7997123" y="725463"/>
            <a:ext cx="434734" cy="523220"/>
            <a:chOff x="7612700" y="851466"/>
            <a:chExt cx="434734" cy="523220"/>
          </a:xfrm>
        </p:grpSpPr>
        <p:sp>
          <p:nvSpPr>
            <p:cNvPr id="21" name="Ellipse 20"/>
            <p:cNvSpPr/>
            <p:nvPr userDrawn="1"/>
          </p:nvSpPr>
          <p:spPr bwMode="auto">
            <a:xfrm>
              <a:off x="7650786" y="93399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22" name="Textfeld 21"/>
            <p:cNvSpPr txBox="1"/>
            <p:nvPr userDrawn="1"/>
          </p:nvSpPr>
          <p:spPr>
            <a:xfrm>
              <a:off x="7612700" y="85146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grpSp>
    </p:spTree>
    <p:extLst>
      <p:ext uri="{BB962C8B-B14F-4D97-AF65-F5344CB8AC3E}">
        <p14:creationId xmlns:p14="http://schemas.microsoft.com/office/powerpoint/2010/main" val="3767841328"/>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02 NAMAs VER">
    <p:spTree>
      <p:nvGrpSpPr>
        <p:cNvPr id="1" name=""/>
        <p:cNvGrpSpPr/>
        <p:nvPr/>
      </p:nvGrpSpPr>
      <p:grpSpPr>
        <a:xfrm>
          <a:off x="0" y="0"/>
          <a:ext cx="0" cy="0"/>
          <a:chOff x="0" y="0"/>
          <a:chExt cx="0" cy="0"/>
        </a:xfrm>
      </p:grpSpPr>
      <p:sp>
        <p:nvSpPr>
          <p:cNvPr id="20" name="Interaktive Schaltfläche: Nächste(r) oder Weiter 19">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rId2" action="ppaction://hlinksldjump"/>
          </p:cNvPr>
          <p:cNvSpPr txBox="1"/>
          <p:nvPr userDrawn="1"/>
        </p:nvSpPr>
        <p:spPr>
          <a:xfrm>
            <a:off x="3707904" y="6309320"/>
            <a:ext cx="1545551" cy="307777"/>
          </a:xfrm>
          <a:prstGeom prst="rect">
            <a:avLst/>
          </a:prstGeom>
          <a:solidFill>
            <a:schemeClr val="bg2">
              <a:lumMod val="90000"/>
            </a:schemeClr>
          </a:solidFill>
        </p:spPr>
        <p:txBody>
          <a:bodyPr wrap="none" rtlCol="0">
            <a:spAutoFit/>
          </a:bodyPr>
          <a:lstStyle/>
          <a:p>
            <a:r>
              <a:rPr lang="de-DE" sz="1400" b="1" baseline="0" smtClean="0">
                <a:solidFill>
                  <a:srgbClr val="008000"/>
                </a:solidFill>
                <a:effectLst/>
              </a:rPr>
              <a:t>MRV </a:t>
            </a:r>
            <a:r>
              <a:rPr lang="de-DE" sz="1400" b="1" baseline="0" err="1" smtClean="0">
                <a:solidFill>
                  <a:srgbClr val="008000"/>
                </a:solidFill>
                <a:effectLst/>
              </a:rPr>
              <a:t>of</a:t>
            </a:r>
            <a:r>
              <a:rPr lang="de-DE" sz="1400" b="1" baseline="0" smtClean="0">
                <a:solidFill>
                  <a:srgbClr val="008000"/>
                </a:solidFill>
                <a:effectLst/>
              </a:rPr>
              <a:t> NAMAs:</a:t>
            </a:r>
            <a:endParaRPr lang="de-DE" sz="1400" b="1" smtClean="0">
              <a:solidFill>
                <a:srgbClr val="008000"/>
              </a:solidFill>
              <a:effectLst/>
            </a:endParaRPr>
          </a:p>
        </p:txBody>
      </p:sp>
      <p:grpSp>
        <p:nvGrpSpPr>
          <p:cNvPr id="17" name="Gruppieren 16"/>
          <p:cNvGrpSpPr/>
          <p:nvPr userDrawn="1"/>
        </p:nvGrpSpPr>
        <p:grpSpPr>
          <a:xfrm>
            <a:off x="117029" y="6569457"/>
            <a:ext cx="7405587" cy="296877"/>
            <a:chOff x="117029" y="6569457"/>
            <a:chExt cx="7405587" cy="296877"/>
          </a:xfrm>
        </p:grpSpPr>
        <p:grpSp>
          <p:nvGrpSpPr>
            <p:cNvPr id="18" name="Gruppieren 17"/>
            <p:cNvGrpSpPr/>
            <p:nvPr userDrawn="1"/>
          </p:nvGrpSpPr>
          <p:grpSpPr>
            <a:xfrm>
              <a:off x="117029" y="6569457"/>
              <a:ext cx="7249942" cy="257885"/>
              <a:chOff x="755576" y="6604084"/>
              <a:chExt cx="7249942" cy="257885"/>
            </a:xfrm>
          </p:grpSpPr>
          <p:sp>
            <p:nvSpPr>
              <p:cNvPr id="22" name="Textfeld 21">
                <a:hlinkClick r:id="" action="ppaction://noaction"/>
              </p:cNvPr>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spc="0" err="1" smtClean="0">
                    <a:solidFill>
                      <a:srgbClr val="008000"/>
                    </a:solidFill>
                  </a:rPr>
                  <a:t>Success</a:t>
                </a:r>
                <a:r>
                  <a:rPr lang="de-DE" sz="1050" b="0" spc="0" smtClean="0">
                    <a:solidFill>
                      <a:srgbClr val="008000"/>
                    </a:solidFill>
                  </a:rPr>
                  <a:t> </a:t>
                </a:r>
                <a:r>
                  <a:rPr lang="de-DE" sz="1050" b="0" spc="0" err="1" smtClean="0">
                    <a:solidFill>
                      <a:srgbClr val="008000"/>
                    </a:solidFill>
                  </a:rPr>
                  <a:t>Factors</a:t>
                </a:r>
                <a:endParaRPr lang="de-DE" sz="1050" b="0" spc="0" smtClean="0">
                  <a:solidFill>
                    <a:srgbClr val="008000"/>
                  </a:solidFill>
                </a:endParaRPr>
              </a:p>
            </p:txBody>
          </p:sp>
          <p:sp>
            <p:nvSpPr>
              <p:cNvPr id="23" name="Textfeld 22">
                <a:hlinkClick r:id="" action="ppaction://noaction"/>
              </p:cNvPr>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none" smtClean="0">
                    <a:solidFill>
                      <a:srgbClr val="008000"/>
                    </a:solidFill>
                    <a:effectLst/>
                  </a:rPr>
                  <a:t>Getting startet</a:t>
                </a:r>
              </a:p>
            </p:txBody>
          </p:sp>
          <p:sp>
            <p:nvSpPr>
              <p:cNvPr id="24" name="Textfeld 23">
                <a:hlinkClick r:id="" action="ppaction://noaction"/>
              </p:cNvPr>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rgbClr val="008000"/>
                    </a:solidFill>
                  </a:rPr>
                  <a:t>Measurement</a:t>
                </a:r>
              </a:p>
            </p:txBody>
          </p:sp>
          <p:sp>
            <p:nvSpPr>
              <p:cNvPr id="25" name="Textfeld 24">
                <a:hlinkClick r:id="" action="ppaction://noaction"/>
              </p:cNvPr>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smtClean="0">
                    <a:solidFill>
                      <a:srgbClr val="008000"/>
                    </a:solidFill>
                  </a:rPr>
                  <a:t>Reporting</a:t>
                </a:r>
              </a:p>
            </p:txBody>
          </p:sp>
          <p:sp>
            <p:nvSpPr>
              <p:cNvPr id="26" name="Textfeld 25">
                <a:hlinkClick r:id="" action="ppaction://noaction"/>
              </p:cNvPr>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u="sng" err="1" smtClean="0">
                    <a:solidFill>
                      <a:srgbClr val="008000"/>
                    </a:solidFill>
                  </a:rPr>
                  <a:t>Verification</a:t>
                </a:r>
                <a:endParaRPr lang="de-DE" sz="1050" b="0" u="sng" smtClean="0">
                  <a:solidFill>
                    <a:srgbClr val="008000"/>
                  </a:solidFill>
                </a:endParaRPr>
              </a:p>
            </p:txBody>
          </p:sp>
          <p:sp>
            <p:nvSpPr>
              <p:cNvPr id="27" name="Textfeld 26">
                <a:hlinkClick r:id="" action="ppaction://noaction"/>
              </p:cNvPr>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008000"/>
                    </a:solidFill>
                  </a:rPr>
                  <a:t>Continous</a:t>
                </a:r>
                <a:r>
                  <a:rPr lang="de-DE" sz="1050" b="0" u="none" baseline="0" smtClean="0">
                    <a:solidFill>
                      <a:srgbClr val="008000"/>
                    </a:solidFill>
                  </a:rPr>
                  <a:t> </a:t>
                </a:r>
                <a:r>
                  <a:rPr lang="de-DE" sz="1050" b="0" u="none" baseline="0" err="1" smtClean="0">
                    <a:solidFill>
                      <a:srgbClr val="008000"/>
                    </a:solidFill>
                  </a:rPr>
                  <a:t>Improvement</a:t>
                </a:r>
                <a:endParaRPr lang="de-DE" sz="1050" b="0" u="none" smtClean="0">
                  <a:solidFill>
                    <a:srgbClr val="008000"/>
                  </a:solidFill>
                </a:endParaRPr>
              </a:p>
            </p:txBody>
          </p:sp>
        </p:grpSp>
        <p:pic>
          <p:nvPicPr>
            <p:cNvPr id="21"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97043"/>
            <a:stretch/>
          </p:blipFill>
          <p:spPr bwMode="auto">
            <a:xfrm>
              <a:off x="7308304" y="6580584"/>
              <a:ext cx="21431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 name="Abgerundetes Rechteck 27"/>
          <p:cNvSpPr/>
          <p:nvPr userDrawn="1"/>
        </p:nvSpPr>
        <p:spPr bwMode="auto">
          <a:xfrm>
            <a:off x="7509470" y="793279"/>
            <a:ext cx="1421110" cy="54006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grpSp>
        <p:nvGrpSpPr>
          <p:cNvPr id="29" name="Gruppieren 28"/>
          <p:cNvGrpSpPr/>
          <p:nvPr userDrawn="1"/>
        </p:nvGrpSpPr>
        <p:grpSpPr>
          <a:xfrm>
            <a:off x="7997123" y="725463"/>
            <a:ext cx="434734" cy="523220"/>
            <a:chOff x="7612700" y="851466"/>
            <a:chExt cx="434734" cy="523220"/>
          </a:xfrm>
        </p:grpSpPr>
        <p:sp>
          <p:nvSpPr>
            <p:cNvPr id="30" name="Ellipse 29"/>
            <p:cNvSpPr/>
            <p:nvPr userDrawn="1"/>
          </p:nvSpPr>
          <p:spPr bwMode="auto">
            <a:xfrm>
              <a:off x="7650786" y="93399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31" name="Textfeld 30"/>
            <p:cNvSpPr txBox="1"/>
            <p:nvPr userDrawn="1"/>
          </p:nvSpPr>
          <p:spPr>
            <a:xfrm>
              <a:off x="7612700" y="85146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grpSp>
    </p:spTree>
    <p:extLst>
      <p:ext uri="{BB962C8B-B14F-4D97-AF65-F5344CB8AC3E}">
        <p14:creationId xmlns:p14="http://schemas.microsoft.com/office/powerpoint/2010/main" val="3767841328"/>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fo Box">
    <p:spTree>
      <p:nvGrpSpPr>
        <p:cNvPr id="1" name=""/>
        <p:cNvGrpSpPr/>
        <p:nvPr/>
      </p:nvGrpSpPr>
      <p:grpSpPr>
        <a:xfrm>
          <a:off x="0" y="0"/>
          <a:ext cx="0" cy="0"/>
          <a:chOff x="0" y="0"/>
          <a:chExt cx="0" cy="0"/>
        </a:xfrm>
      </p:grpSpPr>
      <p:sp>
        <p:nvSpPr>
          <p:cNvPr id="20" name="Interaktive Schaltfläche: Nächste(r) oder Weiter 19">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Tree>
    <p:extLst>
      <p:ext uri="{BB962C8B-B14F-4D97-AF65-F5344CB8AC3E}">
        <p14:creationId xmlns:p14="http://schemas.microsoft.com/office/powerpoint/2010/main" val="771866984"/>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02 NAMAs IMPROVE">
    <p:spTree>
      <p:nvGrpSpPr>
        <p:cNvPr id="1" name=""/>
        <p:cNvGrpSpPr/>
        <p:nvPr/>
      </p:nvGrpSpPr>
      <p:grpSpPr>
        <a:xfrm>
          <a:off x="0" y="0"/>
          <a:ext cx="0" cy="0"/>
          <a:chOff x="0" y="0"/>
          <a:chExt cx="0" cy="0"/>
        </a:xfrm>
      </p:grpSpPr>
      <p:sp>
        <p:nvSpPr>
          <p:cNvPr id="20" name="Interaktive Schaltfläche: Nächste(r) oder Weiter 19">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rId2" action="ppaction://hlinksldjump"/>
          </p:cNvPr>
          <p:cNvSpPr txBox="1"/>
          <p:nvPr userDrawn="1"/>
        </p:nvSpPr>
        <p:spPr>
          <a:xfrm>
            <a:off x="3707904" y="6309320"/>
            <a:ext cx="1545551" cy="307777"/>
          </a:xfrm>
          <a:prstGeom prst="rect">
            <a:avLst/>
          </a:prstGeom>
          <a:solidFill>
            <a:schemeClr val="bg2">
              <a:lumMod val="90000"/>
            </a:schemeClr>
          </a:solidFill>
        </p:spPr>
        <p:txBody>
          <a:bodyPr wrap="none" rtlCol="0">
            <a:spAutoFit/>
          </a:bodyPr>
          <a:lstStyle/>
          <a:p>
            <a:r>
              <a:rPr lang="de-DE" sz="1400" b="1" baseline="0" smtClean="0">
                <a:solidFill>
                  <a:srgbClr val="008000"/>
                </a:solidFill>
                <a:effectLst/>
              </a:rPr>
              <a:t>MRV </a:t>
            </a:r>
            <a:r>
              <a:rPr lang="de-DE" sz="1400" b="1" baseline="0" err="1" smtClean="0">
                <a:solidFill>
                  <a:srgbClr val="008000"/>
                </a:solidFill>
                <a:effectLst/>
              </a:rPr>
              <a:t>of</a:t>
            </a:r>
            <a:r>
              <a:rPr lang="de-DE" sz="1400" b="1" baseline="0" smtClean="0">
                <a:solidFill>
                  <a:srgbClr val="008000"/>
                </a:solidFill>
                <a:effectLst/>
              </a:rPr>
              <a:t> NAMAs:</a:t>
            </a:r>
            <a:endParaRPr lang="de-DE" sz="1400" b="1" smtClean="0">
              <a:solidFill>
                <a:srgbClr val="008000"/>
              </a:solidFill>
              <a:effectLst/>
            </a:endParaRPr>
          </a:p>
        </p:txBody>
      </p:sp>
      <p:grpSp>
        <p:nvGrpSpPr>
          <p:cNvPr id="7" name="Gruppieren 6"/>
          <p:cNvGrpSpPr/>
          <p:nvPr userDrawn="1"/>
        </p:nvGrpSpPr>
        <p:grpSpPr>
          <a:xfrm>
            <a:off x="117029" y="6569457"/>
            <a:ext cx="7405587" cy="296877"/>
            <a:chOff x="117029" y="6569457"/>
            <a:chExt cx="7405587" cy="296877"/>
          </a:xfrm>
        </p:grpSpPr>
        <p:grpSp>
          <p:nvGrpSpPr>
            <p:cNvPr id="8" name="Gruppieren 7"/>
            <p:cNvGrpSpPr/>
            <p:nvPr userDrawn="1"/>
          </p:nvGrpSpPr>
          <p:grpSpPr>
            <a:xfrm>
              <a:off x="117029" y="6569457"/>
              <a:ext cx="7249942" cy="257885"/>
              <a:chOff x="755576" y="6604084"/>
              <a:chExt cx="7249942" cy="257885"/>
            </a:xfrm>
          </p:grpSpPr>
          <p:sp>
            <p:nvSpPr>
              <p:cNvPr id="11" name="Textfeld 10">
                <a:hlinkClick r:id="" action="ppaction://noaction"/>
              </p:cNvPr>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spc="0" err="1" smtClean="0">
                    <a:solidFill>
                      <a:srgbClr val="008000"/>
                    </a:solidFill>
                  </a:rPr>
                  <a:t>Success</a:t>
                </a:r>
                <a:r>
                  <a:rPr lang="de-DE" sz="1050" b="0" spc="0" smtClean="0">
                    <a:solidFill>
                      <a:srgbClr val="008000"/>
                    </a:solidFill>
                  </a:rPr>
                  <a:t> </a:t>
                </a:r>
                <a:r>
                  <a:rPr lang="de-DE" sz="1050" b="0" spc="0" err="1" smtClean="0">
                    <a:solidFill>
                      <a:srgbClr val="008000"/>
                    </a:solidFill>
                  </a:rPr>
                  <a:t>Factors</a:t>
                </a:r>
                <a:endParaRPr lang="de-DE" sz="1050" b="0" spc="0" smtClean="0">
                  <a:solidFill>
                    <a:srgbClr val="008000"/>
                  </a:solidFill>
                </a:endParaRPr>
              </a:p>
            </p:txBody>
          </p:sp>
          <p:sp>
            <p:nvSpPr>
              <p:cNvPr id="12" name="Textfeld 11">
                <a:hlinkClick r:id="" action="ppaction://noaction"/>
              </p:cNvPr>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none" smtClean="0">
                    <a:solidFill>
                      <a:srgbClr val="008000"/>
                    </a:solidFill>
                    <a:effectLst/>
                  </a:rPr>
                  <a:t>Getting startet</a:t>
                </a:r>
              </a:p>
            </p:txBody>
          </p:sp>
          <p:sp>
            <p:nvSpPr>
              <p:cNvPr id="13" name="Textfeld 12">
                <a:hlinkClick r:id="" action="ppaction://noaction"/>
              </p:cNvPr>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rgbClr val="008000"/>
                    </a:solidFill>
                  </a:rPr>
                  <a:t>Measurement</a:t>
                </a:r>
              </a:p>
            </p:txBody>
          </p:sp>
          <p:sp>
            <p:nvSpPr>
              <p:cNvPr id="14" name="Textfeld 13">
                <a:hlinkClick r:id="" action="ppaction://noaction"/>
              </p:cNvPr>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smtClean="0">
                    <a:solidFill>
                      <a:srgbClr val="008000"/>
                    </a:solidFill>
                  </a:rPr>
                  <a:t>Reporting</a:t>
                </a:r>
              </a:p>
            </p:txBody>
          </p:sp>
          <p:sp>
            <p:nvSpPr>
              <p:cNvPr id="15" name="Textfeld 14">
                <a:hlinkClick r:id="" action="ppaction://noaction"/>
              </p:cNvPr>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008000"/>
                    </a:solidFill>
                  </a:rPr>
                  <a:t>Verification</a:t>
                </a:r>
                <a:endParaRPr lang="de-DE" sz="1050" b="0" u="none" smtClean="0">
                  <a:solidFill>
                    <a:srgbClr val="008000"/>
                  </a:solidFill>
                </a:endParaRPr>
              </a:p>
            </p:txBody>
          </p:sp>
          <p:sp>
            <p:nvSpPr>
              <p:cNvPr id="16" name="Textfeld 15">
                <a:hlinkClick r:id="" action="ppaction://noaction"/>
              </p:cNvPr>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u="sng" err="1" smtClean="0">
                    <a:solidFill>
                      <a:srgbClr val="008000"/>
                    </a:solidFill>
                  </a:rPr>
                  <a:t>Continous</a:t>
                </a:r>
                <a:r>
                  <a:rPr lang="de-DE" sz="1050" b="0" u="sng" baseline="0" smtClean="0">
                    <a:solidFill>
                      <a:srgbClr val="008000"/>
                    </a:solidFill>
                  </a:rPr>
                  <a:t> </a:t>
                </a:r>
                <a:r>
                  <a:rPr lang="de-DE" sz="1050" b="0" u="sng" baseline="0" err="1" smtClean="0">
                    <a:solidFill>
                      <a:srgbClr val="008000"/>
                    </a:solidFill>
                  </a:rPr>
                  <a:t>Improvement</a:t>
                </a:r>
                <a:endParaRPr lang="de-DE" sz="1050" b="0" u="sng" smtClean="0">
                  <a:solidFill>
                    <a:srgbClr val="008000"/>
                  </a:solidFill>
                </a:endParaRPr>
              </a:p>
            </p:txBody>
          </p:sp>
        </p:grpSp>
        <p:pic>
          <p:nvPicPr>
            <p:cNvPr id="9"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97043"/>
            <a:stretch/>
          </p:blipFill>
          <p:spPr bwMode="auto">
            <a:xfrm>
              <a:off x="7308304" y="6580584"/>
              <a:ext cx="21431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Abgerundetes Rechteck 16"/>
          <p:cNvSpPr/>
          <p:nvPr userDrawn="1"/>
        </p:nvSpPr>
        <p:spPr bwMode="auto">
          <a:xfrm>
            <a:off x="7509470" y="793279"/>
            <a:ext cx="1421110" cy="54006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grpSp>
        <p:nvGrpSpPr>
          <p:cNvPr id="18" name="Gruppieren 17"/>
          <p:cNvGrpSpPr/>
          <p:nvPr userDrawn="1"/>
        </p:nvGrpSpPr>
        <p:grpSpPr>
          <a:xfrm>
            <a:off x="7997123" y="725463"/>
            <a:ext cx="434734" cy="523220"/>
            <a:chOff x="7612700" y="851466"/>
            <a:chExt cx="434734" cy="523220"/>
          </a:xfrm>
        </p:grpSpPr>
        <p:sp>
          <p:nvSpPr>
            <p:cNvPr id="21" name="Ellipse 20"/>
            <p:cNvSpPr/>
            <p:nvPr userDrawn="1"/>
          </p:nvSpPr>
          <p:spPr bwMode="auto">
            <a:xfrm>
              <a:off x="7650786" y="93399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22" name="Textfeld 21"/>
            <p:cNvSpPr txBox="1"/>
            <p:nvPr userDrawn="1"/>
          </p:nvSpPr>
          <p:spPr>
            <a:xfrm>
              <a:off x="7612700" y="85146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grpSp>
    </p:spTree>
    <p:extLst>
      <p:ext uri="{BB962C8B-B14F-4D97-AF65-F5344CB8AC3E}">
        <p14:creationId xmlns:p14="http://schemas.microsoft.com/office/powerpoint/2010/main" val="3767841328"/>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3 Support">
    <p:spTree>
      <p:nvGrpSpPr>
        <p:cNvPr id="1" name=""/>
        <p:cNvGrpSpPr/>
        <p:nvPr/>
      </p:nvGrpSpPr>
      <p:grpSpPr>
        <a:xfrm>
          <a:off x="0" y="0"/>
          <a:ext cx="0" cy="0"/>
          <a:chOff x="0" y="0"/>
          <a:chExt cx="0" cy="0"/>
        </a:xfrm>
      </p:grpSpPr>
      <p:sp>
        <p:nvSpPr>
          <p:cNvPr id="21" name="Interaktive Schaltfläche: Nächste(r) oder Weiter 20">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 action="ppaction://noaction"/>
          </p:cNvPr>
          <p:cNvSpPr txBox="1"/>
          <p:nvPr userDrawn="1"/>
        </p:nvSpPr>
        <p:spPr>
          <a:xfrm>
            <a:off x="5436096" y="6309320"/>
            <a:ext cx="1593641" cy="307777"/>
          </a:xfrm>
          <a:prstGeom prst="rect">
            <a:avLst/>
          </a:prstGeom>
          <a:solidFill>
            <a:schemeClr val="bg2">
              <a:lumMod val="90000"/>
            </a:schemeClr>
          </a:solidFill>
        </p:spPr>
        <p:txBody>
          <a:bodyPr wrap="none" rtlCol="0">
            <a:spAutoFit/>
          </a:bodyPr>
          <a:lstStyle/>
          <a:p>
            <a:r>
              <a:rPr lang="de-DE" sz="1400" b="1" baseline="0" smtClean="0">
                <a:solidFill>
                  <a:srgbClr val="FFFF00"/>
                </a:solidFill>
                <a:effectLst/>
              </a:rPr>
              <a:t>MRV </a:t>
            </a:r>
            <a:r>
              <a:rPr lang="de-DE" sz="1400" b="1" baseline="0" err="1" smtClean="0">
                <a:solidFill>
                  <a:srgbClr val="FFFF00"/>
                </a:solidFill>
                <a:effectLst/>
              </a:rPr>
              <a:t>of</a:t>
            </a:r>
            <a:r>
              <a:rPr lang="de-DE" sz="1400" b="1" baseline="0" smtClean="0">
                <a:solidFill>
                  <a:srgbClr val="FFFF00"/>
                </a:solidFill>
                <a:effectLst/>
              </a:rPr>
              <a:t> Support:</a:t>
            </a:r>
            <a:endParaRPr lang="de-DE" sz="1400" b="1" smtClean="0">
              <a:solidFill>
                <a:srgbClr val="FFFF00"/>
              </a:solidFill>
              <a:effectLst/>
            </a:endParaRPr>
          </a:p>
        </p:txBody>
      </p:sp>
      <p:grpSp>
        <p:nvGrpSpPr>
          <p:cNvPr id="2" name="Gruppieren 1"/>
          <p:cNvGrpSpPr/>
          <p:nvPr userDrawn="1"/>
        </p:nvGrpSpPr>
        <p:grpSpPr>
          <a:xfrm>
            <a:off x="117029" y="6569457"/>
            <a:ext cx="7450732" cy="298068"/>
            <a:chOff x="117029" y="6569457"/>
            <a:chExt cx="7450732" cy="298068"/>
          </a:xfrm>
        </p:grpSpPr>
        <p:grpSp>
          <p:nvGrpSpPr>
            <p:cNvPr id="7" name="Gruppieren 6"/>
            <p:cNvGrpSpPr/>
            <p:nvPr userDrawn="1"/>
          </p:nvGrpSpPr>
          <p:grpSpPr>
            <a:xfrm>
              <a:off x="117029" y="6569457"/>
              <a:ext cx="7249942" cy="257885"/>
              <a:chOff x="755576" y="6604084"/>
              <a:chExt cx="7249942" cy="257885"/>
            </a:xfrm>
          </p:grpSpPr>
          <p:sp>
            <p:nvSpPr>
              <p:cNvPr id="9" name="Textfeld 8">
                <a:hlinkClick r:id="" action="ppaction://noaction"/>
              </p:cNvPr>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spc="0" err="1" smtClean="0">
                    <a:solidFill>
                      <a:srgbClr val="FFFF00"/>
                    </a:solidFill>
                  </a:rPr>
                  <a:t>Success</a:t>
                </a:r>
                <a:r>
                  <a:rPr lang="de-DE" sz="1050" b="0" spc="0" smtClean="0">
                    <a:solidFill>
                      <a:srgbClr val="FFFF00"/>
                    </a:solidFill>
                  </a:rPr>
                  <a:t> </a:t>
                </a:r>
                <a:r>
                  <a:rPr lang="de-DE" sz="1050" b="0" spc="0" err="1" smtClean="0">
                    <a:solidFill>
                      <a:srgbClr val="FFFF00"/>
                    </a:solidFill>
                  </a:rPr>
                  <a:t>Factors</a:t>
                </a:r>
                <a:endParaRPr lang="de-DE" sz="1050" b="0" spc="0" smtClean="0">
                  <a:solidFill>
                    <a:srgbClr val="FFFF00"/>
                  </a:solidFill>
                </a:endParaRPr>
              </a:p>
            </p:txBody>
          </p:sp>
          <p:sp>
            <p:nvSpPr>
              <p:cNvPr id="11" name="Textfeld 10">
                <a:hlinkClick r:id="" action="ppaction://noaction"/>
              </p:cNvPr>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none" smtClean="0">
                    <a:solidFill>
                      <a:srgbClr val="FFFF00"/>
                    </a:solidFill>
                    <a:effectLst/>
                  </a:rPr>
                  <a:t>Getting startet</a:t>
                </a:r>
              </a:p>
            </p:txBody>
          </p:sp>
          <p:sp>
            <p:nvSpPr>
              <p:cNvPr id="12" name="Textfeld 11">
                <a:hlinkClick r:id="" action="ppaction://noaction"/>
              </p:cNvPr>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rgbClr val="FFFF00"/>
                    </a:solidFill>
                  </a:rPr>
                  <a:t>Measurement</a:t>
                </a:r>
              </a:p>
            </p:txBody>
          </p:sp>
          <p:sp>
            <p:nvSpPr>
              <p:cNvPr id="13" name="Textfeld 12">
                <a:hlinkClick r:id="" action="ppaction://noaction"/>
              </p:cNvPr>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smtClean="0">
                    <a:solidFill>
                      <a:srgbClr val="FFFF00"/>
                    </a:solidFill>
                  </a:rPr>
                  <a:t>Reporting</a:t>
                </a:r>
              </a:p>
            </p:txBody>
          </p:sp>
          <p:sp>
            <p:nvSpPr>
              <p:cNvPr id="14" name="Textfeld 13">
                <a:hlinkClick r:id="" action="ppaction://noaction"/>
              </p:cNvPr>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FFFF00"/>
                    </a:solidFill>
                  </a:rPr>
                  <a:t>Verification</a:t>
                </a:r>
                <a:endParaRPr lang="de-DE" sz="1050" b="0" u="none" smtClean="0">
                  <a:solidFill>
                    <a:srgbClr val="FFFF00"/>
                  </a:solidFill>
                </a:endParaRPr>
              </a:p>
            </p:txBody>
          </p:sp>
          <p:sp>
            <p:nvSpPr>
              <p:cNvPr id="15" name="Textfeld 14">
                <a:hlinkClick r:id="" action="ppaction://noaction"/>
              </p:cNvPr>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FFFF00"/>
                    </a:solidFill>
                  </a:rPr>
                  <a:t>Continous</a:t>
                </a:r>
                <a:r>
                  <a:rPr lang="de-DE" sz="1050" b="0" u="none" baseline="0" smtClean="0">
                    <a:solidFill>
                      <a:srgbClr val="FFFF00"/>
                    </a:solidFill>
                  </a:rPr>
                  <a:t> </a:t>
                </a:r>
                <a:r>
                  <a:rPr lang="de-DE" sz="1050" b="0" u="none" baseline="0" err="1" smtClean="0">
                    <a:solidFill>
                      <a:srgbClr val="FFFF00"/>
                    </a:solidFill>
                  </a:rPr>
                  <a:t>Improvement</a:t>
                </a:r>
                <a:endParaRPr lang="de-DE" sz="1050" b="0" u="none" smtClean="0">
                  <a:solidFill>
                    <a:srgbClr val="FFFF00"/>
                  </a:solidFill>
                </a:endParaRPr>
              </a:p>
            </p:txBody>
          </p:sp>
        </p:grpSp>
        <p:pic>
          <p:nvPicPr>
            <p:cNvPr id="307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96518"/>
            <a:stretch/>
          </p:blipFill>
          <p:spPr bwMode="auto">
            <a:xfrm>
              <a:off x="7315349" y="6581775"/>
              <a:ext cx="25241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92530307"/>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03 Support SUCCESS">
    <p:spTree>
      <p:nvGrpSpPr>
        <p:cNvPr id="1" name=""/>
        <p:cNvGrpSpPr/>
        <p:nvPr/>
      </p:nvGrpSpPr>
      <p:grpSpPr>
        <a:xfrm>
          <a:off x="0" y="0"/>
          <a:ext cx="0" cy="0"/>
          <a:chOff x="0" y="0"/>
          <a:chExt cx="0" cy="0"/>
        </a:xfrm>
      </p:grpSpPr>
      <p:sp>
        <p:nvSpPr>
          <p:cNvPr id="21" name="Interaktive Schaltfläche: Nächste(r) oder Weiter 20">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rId2" action="ppaction://hlinksldjump"/>
          </p:cNvPr>
          <p:cNvSpPr txBox="1"/>
          <p:nvPr userDrawn="1"/>
        </p:nvSpPr>
        <p:spPr>
          <a:xfrm>
            <a:off x="5436096" y="6309320"/>
            <a:ext cx="1593641" cy="307777"/>
          </a:xfrm>
          <a:prstGeom prst="rect">
            <a:avLst/>
          </a:prstGeom>
          <a:solidFill>
            <a:schemeClr val="bg2">
              <a:lumMod val="90000"/>
            </a:schemeClr>
          </a:solidFill>
        </p:spPr>
        <p:txBody>
          <a:bodyPr wrap="none" rtlCol="0">
            <a:spAutoFit/>
          </a:bodyPr>
          <a:lstStyle/>
          <a:p>
            <a:r>
              <a:rPr lang="de-DE" sz="1400" b="1" baseline="0" smtClean="0">
                <a:solidFill>
                  <a:srgbClr val="FFFF00"/>
                </a:solidFill>
                <a:effectLst/>
              </a:rPr>
              <a:t>MRV </a:t>
            </a:r>
            <a:r>
              <a:rPr lang="de-DE" sz="1400" b="1" baseline="0" err="1" smtClean="0">
                <a:solidFill>
                  <a:srgbClr val="FFFF00"/>
                </a:solidFill>
                <a:effectLst/>
              </a:rPr>
              <a:t>of</a:t>
            </a:r>
            <a:r>
              <a:rPr lang="de-DE" sz="1400" b="1" baseline="0" smtClean="0">
                <a:solidFill>
                  <a:srgbClr val="FFFF00"/>
                </a:solidFill>
                <a:effectLst/>
              </a:rPr>
              <a:t> Support:</a:t>
            </a:r>
            <a:endParaRPr lang="de-DE" sz="1400" b="1" smtClean="0">
              <a:solidFill>
                <a:srgbClr val="FFFF00"/>
              </a:solidFill>
              <a:effectLst/>
            </a:endParaRPr>
          </a:p>
        </p:txBody>
      </p:sp>
      <p:grpSp>
        <p:nvGrpSpPr>
          <p:cNvPr id="2" name="Gruppieren 1"/>
          <p:cNvGrpSpPr/>
          <p:nvPr userDrawn="1"/>
        </p:nvGrpSpPr>
        <p:grpSpPr>
          <a:xfrm>
            <a:off x="117029" y="6569457"/>
            <a:ext cx="7450732" cy="298068"/>
            <a:chOff x="117029" y="6569457"/>
            <a:chExt cx="7450732" cy="298068"/>
          </a:xfrm>
        </p:grpSpPr>
        <p:grpSp>
          <p:nvGrpSpPr>
            <p:cNvPr id="7" name="Gruppieren 6"/>
            <p:cNvGrpSpPr/>
            <p:nvPr userDrawn="1"/>
          </p:nvGrpSpPr>
          <p:grpSpPr>
            <a:xfrm>
              <a:off x="117029" y="6569457"/>
              <a:ext cx="7249942" cy="257885"/>
              <a:chOff x="755576" y="6604084"/>
              <a:chExt cx="7249942" cy="257885"/>
            </a:xfrm>
          </p:grpSpPr>
          <p:sp>
            <p:nvSpPr>
              <p:cNvPr id="8" name="Textfeld 7">
                <a:hlinkClick r:id="" action="ppaction://noaction"/>
              </p:cNvPr>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u="sng" spc="0" err="1" smtClean="0">
                    <a:solidFill>
                      <a:srgbClr val="FFFF00"/>
                    </a:solidFill>
                  </a:rPr>
                  <a:t>Success</a:t>
                </a:r>
                <a:r>
                  <a:rPr lang="de-DE" sz="1050" b="0" u="sng" spc="0" smtClean="0">
                    <a:solidFill>
                      <a:srgbClr val="FFFF00"/>
                    </a:solidFill>
                  </a:rPr>
                  <a:t> </a:t>
                </a:r>
                <a:r>
                  <a:rPr lang="de-DE" sz="1050" b="0" u="sng" spc="0" err="1" smtClean="0">
                    <a:solidFill>
                      <a:srgbClr val="FFFF00"/>
                    </a:solidFill>
                  </a:rPr>
                  <a:t>Factors</a:t>
                </a:r>
                <a:endParaRPr lang="de-DE" sz="1050" b="0" u="sng" spc="0" smtClean="0">
                  <a:solidFill>
                    <a:srgbClr val="FFFF00"/>
                  </a:solidFill>
                </a:endParaRPr>
              </a:p>
            </p:txBody>
          </p:sp>
          <p:sp>
            <p:nvSpPr>
              <p:cNvPr id="9" name="Textfeld 8">
                <a:hlinkClick r:id="" action="ppaction://noaction"/>
              </p:cNvPr>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none" smtClean="0">
                    <a:solidFill>
                      <a:srgbClr val="FFFF00"/>
                    </a:solidFill>
                    <a:effectLst/>
                  </a:rPr>
                  <a:t>Getting startet</a:t>
                </a:r>
              </a:p>
            </p:txBody>
          </p:sp>
          <p:sp>
            <p:nvSpPr>
              <p:cNvPr id="11" name="Textfeld 10">
                <a:hlinkClick r:id="" action="ppaction://noaction"/>
              </p:cNvPr>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rgbClr val="FFFF00"/>
                    </a:solidFill>
                  </a:rPr>
                  <a:t>Measurement</a:t>
                </a:r>
              </a:p>
            </p:txBody>
          </p:sp>
          <p:sp>
            <p:nvSpPr>
              <p:cNvPr id="12" name="Textfeld 11">
                <a:hlinkClick r:id="" action="ppaction://noaction"/>
              </p:cNvPr>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smtClean="0">
                    <a:solidFill>
                      <a:srgbClr val="FFFF00"/>
                    </a:solidFill>
                  </a:rPr>
                  <a:t>Reporting</a:t>
                </a:r>
              </a:p>
            </p:txBody>
          </p:sp>
          <p:sp>
            <p:nvSpPr>
              <p:cNvPr id="13" name="Textfeld 12">
                <a:hlinkClick r:id="" action="ppaction://noaction"/>
              </p:cNvPr>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FFFF00"/>
                    </a:solidFill>
                  </a:rPr>
                  <a:t>Verification</a:t>
                </a:r>
                <a:endParaRPr lang="de-DE" sz="1050" b="0" u="none" smtClean="0">
                  <a:solidFill>
                    <a:srgbClr val="FFFF00"/>
                  </a:solidFill>
                </a:endParaRPr>
              </a:p>
            </p:txBody>
          </p:sp>
          <p:sp>
            <p:nvSpPr>
              <p:cNvPr id="14" name="Textfeld 13">
                <a:hlinkClick r:id="" action="ppaction://noaction"/>
              </p:cNvPr>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FFFF00"/>
                    </a:solidFill>
                  </a:rPr>
                  <a:t>Continous</a:t>
                </a:r>
                <a:r>
                  <a:rPr lang="de-DE" sz="1050" b="0" u="none" baseline="0" smtClean="0">
                    <a:solidFill>
                      <a:srgbClr val="FFFF00"/>
                    </a:solidFill>
                  </a:rPr>
                  <a:t> </a:t>
                </a:r>
                <a:r>
                  <a:rPr lang="de-DE" sz="1050" b="0" u="none" baseline="0" err="1" smtClean="0">
                    <a:solidFill>
                      <a:srgbClr val="FFFF00"/>
                    </a:solidFill>
                  </a:rPr>
                  <a:t>Improvement</a:t>
                </a:r>
                <a:endParaRPr lang="de-DE" sz="1050" b="0" u="none" smtClean="0">
                  <a:solidFill>
                    <a:srgbClr val="FFFF00"/>
                  </a:solidFill>
                </a:endParaRPr>
              </a:p>
            </p:txBody>
          </p:sp>
        </p:grpSp>
        <p:pic>
          <p:nvPicPr>
            <p:cNvPr id="15"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96518"/>
            <a:stretch/>
          </p:blipFill>
          <p:spPr bwMode="auto">
            <a:xfrm>
              <a:off x="7315349" y="6581775"/>
              <a:ext cx="25241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Abgerundetes Rechteck 15"/>
          <p:cNvSpPr/>
          <p:nvPr userDrawn="1"/>
        </p:nvSpPr>
        <p:spPr bwMode="auto">
          <a:xfrm>
            <a:off x="7509470" y="793279"/>
            <a:ext cx="1421110" cy="54006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grpSp>
        <p:nvGrpSpPr>
          <p:cNvPr id="17" name="Gruppieren 16"/>
          <p:cNvGrpSpPr/>
          <p:nvPr userDrawn="1"/>
        </p:nvGrpSpPr>
        <p:grpSpPr>
          <a:xfrm>
            <a:off x="7997123" y="725463"/>
            <a:ext cx="434734" cy="523220"/>
            <a:chOff x="7612700" y="851466"/>
            <a:chExt cx="434734" cy="523220"/>
          </a:xfrm>
        </p:grpSpPr>
        <p:sp>
          <p:nvSpPr>
            <p:cNvPr id="18" name="Ellipse 17"/>
            <p:cNvSpPr/>
            <p:nvPr userDrawn="1"/>
          </p:nvSpPr>
          <p:spPr bwMode="auto">
            <a:xfrm>
              <a:off x="7650786" y="93399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19" name="Textfeld 18"/>
            <p:cNvSpPr txBox="1"/>
            <p:nvPr userDrawn="1"/>
          </p:nvSpPr>
          <p:spPr>
            <a:xfrm>
              <a:off x="7612700" y="85146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grpSp>
    </p:spTree>
    <p:extLst>
      <p:ext uri="{BB962C8B-B14F-4D97-AF65-F5344CB8AC3E}">
        <p14:creationId xmlns:p14="http://schemas.microsoft.com/office/powerpoint/2010/main" val="2861040700"/>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03 Support GET">
    <p:spTree>
      <p:nvGrpSpPr>
        <p:cNvPr id="1" name=""/>
        <p:cNvGrpSpPr/>
        <p:nvPr/>
      </p:nvGrpSpPr>
      <p:grpSpPr>
        <a:xfrm>
          <a:off x="0" y="0"/>
          <a:ext cx="0" cy="0"/>
          <a:chOff x="0" y="0"/>
          <a:chExt cx="0" cy="0"/>
        </a:xfrm>
      </p:grpSpPr>
      <p:sp>
        <p:nvSpPr>
          <p:cNvPr id="21" name="Interaktive Schaltfläche: Nächste(r) oder Weiter 20">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rId2" action="ppaction://hlinksldjump"/>
          </p:cNvPr>
          <p:cNvSpPr txBox="1"/>
          <p:nvPr userDrawn="1"/>
        </p:nvSpPr>
        <p:spPr>
          <a:xfrm>
            <a:off x="5436096" y="6309320"/>
            <a:ext cx="1593641" cy="307777"/>
          </a:xfrm>
          <a:prstGeom prst="rect">
            <a:avLst/>
          </a:prstGeom>
          <a:solidFill>
            <a:schemeClr val="bg2">
              <a:lumMod val="90000"/>
            </a:schemeClr>
          </a:solidFill>
        </p:spPr>
        <p:txBody>
          <a:bodyPr wrap="none" rtlCol="0">
            <a:spAutoFit/>
          </a:bodyPr>
          <a:lstStyle/>
          <a:p>
            <a:r>
              <a:rPr lang="de-DE" sz="1400" b="1" baseline="0" smtClean="0">
                <a:solidFill>
                  <a:srgbClr val="FFFF00"/>
                </a:solidFill>
                <a:effectLst/>
              </a:rPr>
              <a:t>MRV </a:t>
            </a:r>
            <a:r>
              <a:rPr lang="de-DE" sz="1400" b="1" baseline="0" err="1" smtClean="0">
                <a:solidFill>
                  <a:srgbClr val="FFFF00"/>
                </a:solidFill>
                <a:effectLst/>
              </a:rPr>
              <a:t>of</a:t>
            </a:r>
            <a:r>
              <a:rPr lang="de-DE" sz="1400" b="1" baseline="0" smtClean="0">
                <a:solidFill>
                  <a:srgbClr val="FFFF00"/>
                </a:solidFill>
                <a:effectLst/>
              </a:rPr>
              <a:t> Support:</a:t>
            </a:r>
            <a:endParaRPr lang="de-DE" sz="1400" b="1" smtClean="0">
              <a:solidFill>
                <a:srgbClr val="FFFF00"/>
              </a:solidFill>
              <a:effectLst/>
            </a:endParaRPr>
          </a:p>
        </p:txBody>
      </p:sp>
      <p:grpSp>
        <p:nvGrpSpPr>
          <p:cNvPr id="2" name="Gruppieren 1"/>
          <p:cNvGrpSpPr/>
          <p:nvPr userDrawn="1"/>
        </p:nvGrpSpPr>
        <p:grpSpPr>
          <a:xfrm>
            <a:off x="117029" y="6569457"/>
            <a:ext cx="7450732" cy="298068"/>
            <a:chOff x="117029" y="6569457"/>
            <a:chExt cx="7450732" cy="298068"/>
          </a:xfrm>
        </p:grpSpPr>
        <p:grpSp>
          <p:nvGrpSpPr>
            <p:cNvPr id="7" name="Gruppieren 6"/>
            <p:cNvGrpSpPr/>
            <p:nvPr userDrawn="1"/>
          </p:nvGrpSpPr>
          <p:grpSpPr>
            <a:xfrm>
              <a:off x="117029" y="6569457"/>
              <a:ext cx="7249942" cy="257885"/>
              <a:chOff x="755576" y="6604084"/>
              <a:chExt cx="7249942" cy="257885"/>
            </a:xfrm>
          </p:grpSpPr>
          <p:sp>
            <p:nvSpPr>
              <p:cNvPr id="8" name="Textfeld 7">
                <a:hlinkClick r:id="" action="ppaction://noaction"/>
              </p:cNvPr>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spc="0" err="1" smtClean="0">
                    <a:solidFill>
                      <a:srgbClr val="FFFF00"/>
                    </a:solidFill>
                  </a:rPr>
                  <a:t>Success</a:t>
                </a:r>
                <a:r>
                  <a:rPr lang="de-DE" sz="1050" b="0" spc="0" smtClean="0">
                    <a:solidFill>
                      <a:srgbClr val="FFFF00"/>
                    </a:solidFill>
                  </a:rPr>
                  <a:t> </a:t>
                </a:r>
                <a:r>
                  <a:rPr lang="de-DE" sz="1050" b="0" spc="0" err="1" smtClean="0">
                    <a:solidFill>
                      <a:srgbClr val="FFFF00"/>
                    </a:solidFill>
                  </a:rPr>
                  <a:t>Factors</a:t>
                </a:r>
                <a:endParaRPr lang="de-DE" sz="1050" b="0" spc="0" smtClean="0">
                  <a:solidFill>
                    <a:srgbClr val="FFFF00"/>
                  </a:solidFill>
                </a:endParaRPr>
              </a:p>
            </p:txBody>
          </p:sp>
          <p:sp>
            <p:nvSpPr>
              <p:cNvPr id="9" name="Textfeld 8">
                <a:hlinkClick r:id="" action="ppaction://noaction"/>
              </p:cNvPr>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sng" smtClean="0">
                    <a:solidFill>
                      <a:srgbClr val="FFFF00"/>
                    </a:solidFill>
                    <a:effectLst/>
                  </a:rPr>
                  <a:t>Getting startet</a:t>
                </a:r>
              </a:p>
            </p:txBody>
          </p:sp>
          <p:sp>
            <p:nvSpPr>
              <p:cNvPr id="11" name="Textfeld 10">
                <a:hlinkClick r:id="" action="ppaction://noaction"/>
              </p:cNvPr>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rgbClr val="FFFF00"/>
                    </a:solidFill>
                  </a:rPr>
                  <a:t>Measurement</a:t>
                </a:r>
              </a:p>
            </p:txBody>
          </p:sp>
          <p:sp>
            <p:nvSpPr>
              <p:cNvPr id="12" name="Textfeld 11">
                <a:hlinkClick r:id="" action="ppaction://noaction"/>
              </p:cNvPr>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smtClean="0">
                    <a:solidFill>
                      <a:srgbClr val="FFFF00"/>
                    </a:solidFill>
                  </a:rPr>
                  <a:t>Reporting</a:t>
                </a:r>
              </a:p>
            </p:txBody>
          </p:sp>
          <p:sp>
            <p:nvSpPr>
              <p:cNvPr id="13" name="Textfeld 12">
                <a:hlinkClick r:id="" action="ppaction://noaction"/>
              </p:cNvPr>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FFFF00"/>
                    </a:solidFill>
                  </a:rPr>
                  <a:t>Verification</a:t>
                </a:r>
                <a:endParaRPr lang="de-DE" sz="1050" b="0" u="none" smtClean="0">
                  <a:solidFill>
                    <a:srgbClr val="FFFF00"/>
                  </a:solidFill>
                </a:endParaRPr>
              </a:p>
            </p:txBody>
          </p:sp>
          <p:sp>
            <p:nvSpPr>
              <p:cNvPr id="14" name="Textfeld 13">
                <a:hlinkClick r:id="" action="ppaction://noaction"/>
              </p:cNvPr>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FFFF00"/>
                    </a:solidFill>
                  </a:rPr>
                  <a:t>Continous</a:t>
                </a:r>
                <a:r>
                  <a:rPr lang="de-DE" sz="1050" b="0" u="none" baseline="0" smtClean="0">
                    <a:solidFill>
                      <a:srgbClr val="FFFF00"/>
                    </a:solidFill>
                  </a:rPr>
                  <a:t> </a:t>
                </a:r>
                <a:r>
                  <a:rPr lang="de-DE" sz="1050" b="0" u="none" baseline="0" err="1" smtClean="0">
                    <a:solidFill>
                      <a:srgbClr val="FFFF00"/>
                    </a:solidFill>
                  </a:rPr>
                  <a:t>Improvement</a:t>
                </a:r>
                <a:endParaRPr lang="de-DE" sz="1050" b="0" u="none" smtClean="0">
                  <a:solidFill>
                    <a:srgbClr val="FFFF00"/>
                  </a:solidFill>
                </a:endParaRPr>
              </a:p>
            </p:txBody>
          </p:sp>
        </p:grpSp>
        <p:pic>
          <p:nvPicPr>
            <p:cNvPr id="15"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96518"/>
            <a:stretch/>
          </p:blipFill>
          <p:spPr bwMode="auto">
            <a:xfrm>
              <a:off x="7315349" y="6581775"/>
              <a:ext cx="25241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Abgerundetes Rechteck 15"/>
          <p:cNvSpPr/>
          <p:nvPr userDrawn="1"/>
        </p:nvSpPr>
        <p:spPr bwMode="auto">
          <a:xfrm>
            <a:off x="7509470" y="793279"/>
            <a:ext cx="1421110" cy="54006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grpSp>
        <p:nvGrpSpPr>
          <p:cNvPr id="17" name="Gruppieren 16"/>
          <p:cNvGrpSpPr/>
          <p:nvPr userDrawn="1"/>
        </p:nvGrpSpPr>
        <p:grpSpPr>
          <a:xfrm>
            <a:off x="7997123" y="725463"/>
            <a:ext cx="434734" cy="523220"/>
            <a:chOff x="7612700" y="851466"/>
            <a:chExt cx="434734" cy="523220"/>
          </a:xfrm>
        </p:grpSpPr>
        <p:sp>
          <p:nvSpPr>
            <p:cNvPr id="18" name="Ellipse 17"/>
            <p:cNvSpPr/>
            <p:nvPr userDrawn="1"/>
          </p:nvSpPr>
          <p:spPr bwMode="auto">
            <a:xfrm>
              <a:off x="7650786" y="93399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19" name="Textfeld 18"/>
            <p:cNvSpPr txBox="1"/>
            <p:nvPr userDrawn="1"/>
          </p:nvSpPr>
          <p:spPr>
            <a:xfrm>
              <a:off x="7612700" y="85146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grpSp>
    </p:spTree>
    <p:extLst>
      <p:ext uri="{BB962C8B-B14F-4D97-AF65-F5344CB8AC3E}">
        <p14:creationId xmlns:p14="http://schemas.microsoft.com/office/powerpoint/2010/main" val="2861040700"/>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03 Support MEASURE">
    <p:spTree>
      <p:nvGrpSpPr>
        <p:cNvPr id="1" name=""/>
        <p:cNvGrpSpPr/>
        <p:nvPr/>
      </p:nvGrpSpPr>
      <p:grpSpPr>
        <a:xfrm>
          <a:off x="0" y="0"/>
          <a:ext cx="0" cy="0"/>
          <a:chOff x="0" y="0"/>
          <a:chExt cx="0" cy="0"/>
        </a:xfrm>
      </p:grpSpPr>
      <p:sp>
        <p:nvSpPr>
          <p:cNvPr id="21" name="Interaktive Schaltfläche: Nächste(r) oder Weiter 20">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rId2" action="ppaction://hlinksldjump"/>
          </p:cNvPr>
          <p:cNvSpPr txBox="1"/>
          <p:nvPr userDrawn="1"/>
        </p:nvSpPr>
        <p:spPr>
          <a:xfrm>
            <a:off x="5436096" y="6309320"/>
            <a:ext cx="1593641" cy="307777"/>
          </a:xfrm>
          <a:prstGeom prst="rect">
            <a:avLst/>
          </a:prstGeom>
          <a:solidFill>
            <a:schemeClr val="bg2">
              <a:lumMod val="90000"/>
            </a:schemeClr>
          </a:solidFill>
        </p:spPr>
        <p:txBody>
          <a:bodyPr wrap="none" rtlCol="0">
            <a:spAutoFit/>
          </a:bodyPr>
          <a:lstStyle/>
          <a:p>
            <a:r>
              <a:rPr lang="de-DE" sz="1400" b="1" baseline="0" smtClean="0">
                <a:solidFill>
                  <a:srgbClr val="FFFF00"/>
                </a:solidFill>
                <a:effectLst/>
              </a:rPr>
              <a:t>MRV </a:t>
            </a:r>
            <a:r>
              <a:rPr lang="de-DE" sz="1400" b="1" baseline="0" err="1" smtClean="0">
                <a:solidFill>
                  <a:srgbClr val="FFFF00"/>
                </a:solidFill>
                <a:effectLst/>
              </a:rPr>
              <a:t>of</a:t>
            </a:r>
            <a:r>
              <a:rPr lang="de-DE" sz="1400" b="1" baseline="0" smtClean="0">
                <a:solidFill>
                  <a:srgbClr val="FFFF00"/>
                </a:solidFill>
                <a:effectLst/>
              </a:rPr>
              <a:t> Support:</a:t>
            </a:r>
            <a:endParaRPr lang="de-DE" sz="1400" b="1" smtClean="0">
              <a:solidFill>
                <a:srgbClr val="FFFF00"/>
              </a:solidFill>
              <a:effectLst/>
            </a:endParaRPr>
          </a:p>
        </p:txBody>
      </p:sp>
      <p:grpSp>
        <p:nvGrpSpPr>
          <p:cNvPr id="2" name="Gruppieren 1"/>
          <p:cNvGrpSpPr/>
          <p:nvPr userDrawn="1"/>
        </p:nvGrpSpPr>
        <p:grpSpPr>
          <a:xfrm>
            <a:off x="117029" y="6569457"/>
            <a:ext cx="7450732" cy="298068"/>
            <a:chOff x="117029" y="6569457"/>
            <a:chExt cx="7450732" cy="298068"/>
          </a:xfrm>
        </p:grpSpPr>
        <p:grpSp>
          <p:nvGrpSpPr>
            <p:cNvPr id="7" name="Gruppieren 6"/>
            <p:cNvGrpSpPr/>
            <p:nvPr userDrawn="1"/>
          </p:nvGrpSpPr>
          <p:grpSpPr>
            <a:xfrm>
              <a:off x="117029" y="6569457"/>
              <a:ext cx="7249942" cy="257885"/>
              <a:chOff x="755576" y="6604084"/>
              <a:chExt cx="7249942" cy="257885"/>
            </a:xfrm>
          </p:grpSpPr>
          <p:sp>
            <p:nvSpPr>
              <p:cNvPr id="8" name="Textfeld 7">
                <a:hlinkClick r:id="" action="ppaction://noaction"/>
              </p:cNvPr>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spc="0" err="1" smtClean="0">
                    <a:solidFill>
                      <a:srgbClr val="FFFF00"/>
                    </a:solidFill>
                  </a:rPr>
                  <a:t>Success</a:t>
                </a:r>
                <a:r>
                  <a:rPr lang="de-DE" sz="1050" b="0" spc="0" smtClean="0">
                    <a:solidFill>
                      <a:srgbClr val="FFFF00"/>
                    </a:solidFill>
                  </a:rPr>
                  <a:t> </a:t>
                </a:r>
                <a:r>
                  <a:rPr lang="de-DE" sz="1050" b="0" spc="0" err="1" smtClean="0">
                    <a:solidFill>
                      <a:srgbClr val="FFFF00"/>
                    </a:solidFill>
                  </a:rPr>
                  <a:t>Factors</a:t>
                </a:r>
                <a:endParaRPr lang="de-DE" sz="1050" b="0" spc="0" smtClean="0">
                  <a:solidFill>
                    <a:srgbClr val="FFFF00"/>
                  </a:solidFill>
                </a:endParaRPr>
              </a:p>
            </p:txBody>
          </p:sp>
          <p:sp>
            <p:nvSpPr>
              <p:cNvPr id="9" name="Textfeld 8">
                <a:hlinkClick r:id="" action="ppaction://noaction"/>
              </p:cNvPr>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none" smtClean="0">
                    <a:solidFill>
                      <a:srgbClr val="FFFF00"/>
                    </a:solidFill>
                    <a:effectLst/>
                  </a:rPr>
                  <a:t>Getting startet</a:t>
                </a:r>
              </a:p>
            </p:txBody>
          </p:sp>
          <p:sp>
            <p:nvSpPr>
              <p:cNvPr id="11" name="Textfeld 10">
                <a:hlinkClick r:id="" action="ppaction://noaction"/>
              </p:cNvPr>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u="sng" smtClean="0">
                    <a:solidFill>
                      <a:srgbClr val="FFFF00"/>
                    </a:solidFill>
                  </a:rPr>
                  <a:t>Measurement</a:t>
                </a:r>
              </a:p>
            </p:txBody>
          </p:sp>
          <p:sp>
            <p:nvSpPr>
              <p:cNvPr id="12" name="Textfeld 11">
                <a:hlinkClick r:id="" action="ppaction://noaction"/>
              </p:cNvPr>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smtClean="0">
                    <a:solidFill>
                      <a:srgbClr val="FFFF00"/>
                    </a:solidFill>
                  </a:rPr>
                  <a:t>Reporting</a:t>
                </a:r>
              </a:p>
            </p:txBody>
          </p:sp>
          <p:sp>
            <p:nvSpPr>
              <p:cNvPr id="13" name="Textfeld 12">
                <a:hlinkClick r:id="" action="ppaction://noaction"/>
              </p:cNvPr>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FFFF00"/>
                    </a:solidFill>
                  </a:rPr>
                  <a:t>Verification</a:t>
                </a:r>
                <a:endParaRPr lang="de-DE" sz="1050" b="0" u="none" smtClean="0">
                  <a:solidFill>
                    <a:srgbClr val="FFFF00"/>
                  </a:solidFill>
                </a:endParaRPr>
              </a:p>
            </p:txBody>
          </p:sp>
          <p:sp>
            <p:nvSpPr>
              <p:cNvPr id="14" name="Textfeld 13">
                <a:hlinkClick r:id="" action="ppaction://noaction"/>
              </p:cNvPr>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FFFF00"/>
                    </a:solidFill>
                  </a:rPr>
                  <a:t>Continous</a:t>
                </a:r>
                <a:r>
                  <a:rPr lang="de-DE" sz="1050" b="0" u="none" baseline="0" smtClean="0">
                    <a:solidFill>
                      <a:srgbClr val="FFFF00"/>
                    </a:solidFill>
                  </a:rPr>
                  <a:t> </a:t>
                </a:r>
                <a:r>
                  <a:rPr lang="de-DE" sz="1050" b="0" u="none" baseline="0" err="1" smtClean="0">
                    <a:solidFill>
                      <a:srgbClr val="FFFF00"/>
                    </a:solidFill>
                  </a:rPr>
                  <a:t>Improvement</a:t>
                </a:r>
                <a:endParaRPr lang="de-DE" sz="1050" b="0" u="none" smtClean="0">
                  <a:solidFill>
                    <a:srgbClr val="FFFF00"/>
                  </a:solidFill>
                </a:endParaRPr>
              </a:p>
            </p:txBody>
          </p:sp>
        </p:grpSp>
        <p:pic>
          <p:nvPicPr>
            <p:cNvPr id="15"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96518"/>
            <a:stretch/>
          </p:blipFill>
          <p:spPr bwMode="auto">
            <a:xfrm>
              <a:off x="7315349" y="6581775"/>
              <a:ext cx="25241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Abgerundetes Rechteck 15"/>
          <p:cNvSpPr/>
          <p:nvPr userDrawn="1"/>
        </p:nvSpPr>
        <p:spPr bwMode="auto">
          <a:xfrm>
            <a:off x="7509470" y="793279"/>
            <a:ext cx="1421110" cy="54006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grpSp>
        <p:nvGrpSpPr>
          <p:cNvPr id="17" name="Gruppieren 16"/>
          <p:cNvGrpSpPr/>
          <p:nvPr userDrawn="1"/>
        </p:nvGrpSpPr>
        <p:grpSpPr>
          <a:xfrm>
            <a:off x="7997123" y="725463"/>
            <a:ext cx="434734" cy="523220"/>
            <a:chOff x="7612700" y="851466"/>
            <a:chExt cx="434734" cy="523220"/>
          </a:xfrm>
        </p:grpSpPr>
        <p:sp>
          <p:nvSpPr>
            <p:cNvPr id="18" name="Ellipse 17"/>
            <p:cNvSpPr/>
            <p:nvPr userDrawn="1"/>
          </p:nvSpPr>
          <p:spPr bwMode="auto">
            <a:xfrm>
              <a:off x="7650786" y="93399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19" name="Textfeld 18"/>
            <p:cNvSpPr txBox="1"/>
            <p:nvPr userDrawn="1"/>
          </p:nvSpPr>
          <p:spPr>
            <a:xfrm>
              <a:off x="7612700" y="85146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grpSp>
    </p:spTree>
    <p:extLst>
      <p:ext uri="{BB962C8B-B14F-4D97-AF65-F5344CB8AC3E}">
        <p14:creationId xmlns:p14="http://schemas.microsoft.com/office/powerpoint/2010/main" val="2861040700"/>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03 Support REPORT">
    <p:spTree>
      <p:nvGrpSpPr>
        <p:cNvPr id="1" name=""/>
        <p:cNvGrpSpPr/>
        <p:nvPr/>
      </p:nvGrpSpPr>
      <p:grpSpPr>
        <a:xfrm>
          <a:off x="0" y="0"/>
          <a:ext cx="0" cy="0"/>
          <a:chOff x="0" y="0"/>
          <a:chExt cx="0" cy="0"/>
        </a:xfrm>
      </p:grpSpPr>
      <p:sp>
        <p:nvSpPr>
          <p:cNvPr id="21" name="Interaktive Schaltfläche: Nächste(r) oder Weiter 20">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rId2" action="ppaction://hlinksldjump"/>
          </p:cNvPr>
          <p:cNvSpPr txBox="1"/>
          <p:nvPr userDrawn="1"/>
        </p:nvSpPr>
        <p:spPr>
          <a:xfrm>
            <a:off x="5436096" y="6309320"/>
            <a:ext cx="1593641" cy="307777"/>
          </a:xfrm>
          <a:prstGeom prst="rect">
            <a:avLst/>
          </a:prstGeom>
          <a:solidFill>
            <a:schemeClr val="bg2">
              <a:lumMod val="90000"/>
            </a:schemeClr>
          </a:solidFill>
        </p:spPr>
        <p:txBody>
          <a:bodyPr wrap="none" rtlCol="0">
            <a:spAutoFit/>
          </a:bodyPr>
          <a:lstStyle/>
          <a:p>
            <a:r>
              <a:rPr lang="de-DE" sz="1400" b="1" baseline="0" smtClean="0">
                <a:solidFill>
                  <a:srgbClr val="FFFF00"/>
                </a:solidFill>
                <a:effectLst/>
              </a:rPr>
              <a:t>MRV </a:t>
            </a:r>
            <a:r>
              <a:rPr lang="de-DE" sz="1400" b="1" baseline="0" err="1" smtClean="0">
                <a:solidFill>
                  <a:srgbClr val="FFFF00"/>
                </a:solidFill>
                <a:effectLst/>
              </a:rPr>
              <a:t>of</a:t>
            </a:r>
            <a:r>
              <a:rPr lang="de-DE" sz="1400" b="1" baseline="0" smtClean="0">
                <a:solidFill>
                  <a:srgbClr val="FFFF00"/>
                </a:solidFill>
                <a:effectLst/>
              </a:rPr>
              <a:t> Support:</a:t>
            </a:r>
            <a:endParaRPr lang="de-DE" sz="1400" b="1" smtClean="0">
              <a:solidFill>
                <a:srgbClr val="FFFF00"/>
              </a:solidFill>
              <a:effectLst/>
            </a:endParaRPr>
          </a:p>
        </p:txBody>
      </p:sp>
      <p:grpSp>
        <p:nvGrpSpPr>
          <p:cNvPr id="2" name="Gruppieren 1"/>
          <p:cNvGrpSpPr/>
          <p:nvPr userDrawn="1"/>
        </p:nvGrpSpPr>
        <p:grpSpPr>
          <a:xfrm>
            <a:off x="117029" y="6569457"/>
            <a:ext cx="7450732" cy="298068"/>
            <a:chOff x="117029" y="6569457"/>
            <a:chExt cx="7450732" cy="298068"/>
          </a:xfrm>
        </p:grpSpPr>
        <p:grpSp>
          <p:nvGrpSpPr>
            <p:cNvPr id="7" name="Gruppieren 6"/>
            <p:cNvGrpSpPr/>
            <p:nvPr userDrawn="1"/>
          </p:nvGrpSpPr>
          <p:grpSpPr>
            <a:xfrm>
              <a:off x="117029" y="6569457"/>
              <a:ext cx="7249942" cy="257885"/>
              <a:chOff x="755576" y="6604084"/>
              <a:chExt cx="7249942" cy="257885"/>
            </a:xfrm>
          </p:grpSpPr>
          <p:sp>
            <p:nvSpPr>
              <p:cNvPr id="8" name="Textfeld 7">
                <a:hlinkClick r:id="" action="ppaction://noaction"/>
              </p:cNvPr>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spc="0" err="1" smtClean="0">
                    <a:solidFill>
                      <a:srgbClr val="FFFF00"/>
                    </a:solidFill>
                  </a:rPr>
                  <a:t>Success</a:t>
                </a:r>
                <a:r>
                  <a:rPr lang="de-DE" sz="1050" b="0" spc="0" smtClean="0">
                    <a:solidFill>
                      <a:srgbClr val="FFFF00"/>
                    </a:solidFill>
                  </a:rPr>
                  <a:t> </a:t>
                </a:r>
                <a:r>
                  <a:rPr lang="de-DE" sz="1050" b="0" spc="0" err="1" smtClean="0">
                    <a:solidFill>
                      <a:srgbClr val="FFFF00"/>
                    </a:solidFill>
                  </a:rPr>
                  <a:t>Factors</a:t>
                </a:r>
                <a:endParaRPr lang="de-DE" sz="1050" b="0" spc="0" smtClean="0">
                  <a:solidFill>
                    <a:srgbClr val="FFFF00"/>
                  </a:solidFill>
                </a:endParaRPr>
              </a:p>
            </p:txBody>
          </p:sp>
          <p:sp>
            <p:nvSpPr>
              <p:cNvPr id="9" name="Textfeld 8">
                <a:hlinkClick r:id="" action="ppaction://noaction"/>
              </p:cNvPr>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none" smtClean="0">
                    <a:solidFill>
                      <a:srgbClr val="FFFF00"/>
                    </a:solidFill>
                    <a:effectLst/>
                  </a:rPr>
                  <a:t>Getting startet</a:t>
                </a:r>
              </a:p>
            </p:txBody>
          </p:sp>
          <p:sp>
            <p:nvSpPr>
              <p:cNvPr id="11" name="Textfeld 10">
                <a:hlinkClick r:id="" action="ppaction://noaction"/>
              </p:cNvPr>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rgbClr val="FFFF00"/>
                    </a:solidFill>
                  </a:rPr>
                  <a:t>Measurement</a:t>
                </a:r>
              </a:p>
            </p:txBody>
          </p:sp>
          <p:sp>
            <p:nvSpPr>
              <p:cNvPr id="12" name="Textfeld 11">
                <a:hlinkClick r:id="" action="ppaction://noaction"/>
              </p:cNvPr>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u="sng" smtClean="0">
                    <a:solidFill>
                      <a:srgbClr val="FFFF00"/>
                    </a:solidFill>
                  </a:rPr>
                  <a:t>Reporting</a:t>
                </a:r>
              </a:p>
            </p:txBody>
          </p:sp>
          <p:sp>
            <p:nvSpPr>
              <p:cNvPr id="13" name="Textfeld 12">
                <a:hlinkClick r:id="" action="ppaction://noaction"/>
              </p:cNvPr>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FFFF00"/>
                    </a:solidFill>
                  </a:rPr>
                  <a:t>Verification</a:t>
                </a:r>
                <a:endParaRPr lang="de-DE" sz="1050" b="0" u="none" smtClean="0">
                  <a:solidFill>
                    <a:srgbClr val="FFFF00"/>
                  </a:solidFill>
                </a:endParaRPr>
              </a:p>
            </p:txBody>
          </p:sp>
          <p:sp>
            <p:nvSpPr>
              <p:cNvPr id="14" name="Textfeld 13">
                <a:hlinkClick r:id="" action="ppaction://noaction"/>
              </p:cNvPr>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FFFF00"/>
                    </a:solidFill>
                  </a:rPr>
                  <a:t>Continous</a:t>
                </a:r>
                <a:r>
                  <a:rPr lang="de-DE" sz="1050" b="0" u="none" baseline="0" smtClean="0">
                    <a:solidFill>
                      <a:srgbClr val="FFFF00"/>
                    </a:solidFill>
                  </a:rPr>
                  <a:t> </a:t>
                </a:r>
                <a:r>
                  <a:rPr lang="de-DE" sz="1050" b="0" u="none" baseline="0" err="1" smtClean="0">
                    <a:solidFill>
                      <a:srgbClr val="FFFF00"/>
                    </a:solidFill>
                  </a:rPr>
                  <a:t>Improvement</a:t>
                </a:r>
                <a:endParaRPr lang="de-DE" sz="1050" b="0" u="none" smtClean="0">
                  <a:solidFill>
                    <a:srgbClr val="FFFF00"/>
                  </a:solidFill>
                </a:endParaRPr>
              </a:p>
            </p:txBody>
          </p:sp>
        </p:grpSp>
        <p:pic>
          <p:nvPicPr>
            <p:cNvPr id="15"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96518"/>
            <a:stretch/>
          </p:blipFill>
          <p:spPr bwMode="auto">
            <a:xfrm>
              <a:off x="7315349" y="6581775"/>
              <a:ext cx="25241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Abgerundetes Rechteck 15"/>
          <p:cNvSpPr/>
          <p:nvPr userDrawn="1"/>
        </p:nvSpPr>
        <p:spPr bwMode="auto">
          <a:xfrm>
            <a:off x="7509470" y="793279"/>
            <a:ext cx="1421110" cy="54006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grpSp>
        <p:nvGrpSpPr>
          <p:cNvPr id="17" name="Gruppieren 16"/>
          <p:cNvGrpSpPr/>
          <p:nvPr userDrawn="1"/>
        </p:nvGrpSpPr>
        <p:grpSpPr>
          <a:xfrm>
            <a:off x="7997123" y="725463"/>
            <a:ext cx="434734" cy="523220"/>
            <a:chOff x="7612700" y="851466"/>
            <a:chExt cx="434734" cy="523220"/>
          </a:xfrm>
        </p:grpSpPr>
        <p:sp>
          <p:nvSpPr>
            <p:cNvPr id="18" name="Ellipse 17"/>
            <p:cNvSpPr/>
            <p:nvPr userDrawn="1"/>
          </p:nvSpPr>
          <p:spPr bwMode="auto">
            <a:xfrm>
              <a:off x="7650786" y="93399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19" name="Textfeld 18"/>
            <p:cNvSpPr txBox="1"/>
            <p:nvPr userDrawn="1"/>
          </p:nvSpPr>
          <p:spPr>
            <a:xfrm>
              <a:off x="7612700" y="85146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grpSp>
    </p:spTree>
    <p:extLst>
      <p:ext uri="{BB962C8B-B14F-4D97-AF65-F5344CB8AC3E}">
        <p14:creationId xmlns:p14="http://schemas.microsoft.com/office/powerpoint/2010/main" val="2861040700"/>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03 Support VER">
    <p:spTree>
      <p:nvGrpSpPr>
        <p:cNvPr id="1" name=""/>
        <p:cNvGrpSpPr/>
        <p:nvPr/>
      </p:nvGrpSpPr>
      <p:grpSpPr>
        <a:xfrm>
          <a:off x="0" y="0"/>
          <a:ext cx="0" cy="0"/>
          <a:chOff x="0" y="0"/>
          <a:chExt cx="0" cy="0"/>
        </a:xfrm>
      </p:grpSpPr>
      <p:sp>
        <p:nvSpPr>
          <p:cNvPr id="21" name="Interaktive Schaltfläche: Nächste(r) oder Weiter 20">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rId2" action="ppaction://hlinksldjump"/>
          </p:cNvPr>
          <p:cNvSpPr txBox="1"/>
          <p:nvPr userDrawn="1"/>
        </p:nvSpPr>
        <p:spPr>
          <a:xfrm>
            <a:off x="5436096" y="6309320"/>
            <a:ext cx="1593641" cy="307777"/>
          </a:xfrm>
          <a:prstGeom prst="rect">
            <a:avLst/>
          </a:prstGeom>
          <a:solidFill>
            <a:schemeClr val="bg2">
              <a:lumMod val="90000"/>
            </a:schemeClr>
          </a:solidFill>
        </p:spPr>
        <p:txBody>
          <a:bodyPr wrap="none" rtlCol="0">
            <a:spAutoFit/>
          </a:bodyPr>
          <a:lstStyle/>
          <a:p>
            <a:r>
              <a:rPr lang="de-DE" sz="1400" b="1" baseline="0" smtClean="0">
                <a:solidFill>
                  <a:srgbClr val="FFFF00"/>
                </a:solidFill>
                <a:effectLst/>
              </a:rPr>
              <a:t>MRV </a:t>
            </a:r>
            <a:r>
              <a:rPr lang="de-DE" sz="1400" b="1" baseline="0" err="1" smtClean="0">
                <a:solidFill>
                  <a:srgbClr val="FFFF00"/>
                </a:solidFill>
                <a:effectLst/>
              </a:rPr>
              <a:t>of</a:t>
            </a:r>
            <a:r>
              <a:rPr lang="de-DE" sz="1400" b="1" baseline="0" smtClean="0">
                <a:solidFill>
                  <a:srgbClr val="FFFF00"/>
                </a:solidFill>
                <a:effectLst/>
              </a:rPr>
              <a:t> Support:</a:t>
            </a:r>
            <a:endParaRPr lang="de-DE" sz="1400" b="1" smtClean="0">
              <a:solidFill>
                <a:srgbClr val="FFFF00"/>
              </a:solidFill>
              <a:effectLst/>
            </a:endParaRPr>
          </a:p>
        </p:txBody>
      </p:sp>
      <p:grpSp>
        <p:nvGrpSpPr>
          <p:cNvPr id="2" name="Gruppieren 1"/>
          <p:cNvGrpSpPr/>
          <p:nvPr userDrawn="1"/>
        </p:nvGrpSpPr>
        <p:grpSpPr>
          <a:xfrm>
            <a:off x="117029" y="6569457"/>
            <a:ext cx="7450732" cy="298068"/>
            <a:chOff x="117029" y="6569457"/>
            <a:chExt cx="7450732" cy="298068"/>
          </a:xfrm>
        </p:grpSpPr>
        <p:grpSp>
          <p:nvGrpSpPr>
            <p:cNvPr id="7" name="Gruppieren 6"/>
            <p:cNvGrpSpPr/>
            <p:nvPr userDrawn="1"/>
          </p:nvGrpSpPr>
          <p:grpSpPr>
            <a:xfrm>
              <a:off x="117029" y="6569457"/>
              <a:ext cx="7249942" cy="257885"/>
              <a:chOff x="755576" y="6604084"/>
              <a:chExt cx="7249942" cy="257885"/>
            </a:xfrm>
          </p:grpSpPr>
          <p:sp>
            <p:nvSpPr>
              <p:cNvPr id="8" name="Textfeld 7">
                <a:hlinkClick r:id="" action="ppaction://noaction"/>
              </p:cNvPr>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spc="0" err="1" smtClean="0">
                    <a:solidFill>
                      <a:srgbClr val="FFFF00"/>
                    </a:solidFill>
                  </a:rPr>
                  <a:t>Success</a:t>
                </a:r>
                <a:r>
                  <a:rPr lang="de-DE" sz="1050" b="0" spc="0" smtClean="0">
                    <a:solidFill>
                      <a:srgbClr val="FFFF00"/>
                    </a:solidFill>
                  </a:rPr>
                  <a:t> </a:t>
                </a:r>
                <a:r>
                  <a:rPr lang="de-DE" sz="1050" b="0" spc="0" err="1" smtClean="0">
                    <a:solidFill>
                      <a:srgbClr val="FFFF00"/>
                    </a:solidFill>
                  </a:rPr>
                  <a:t>Factors</a:t>
                </a:r>
                <a:endParaRPr lang="de-DE" sz="1050" b="0" spc="0" smtClean="0">
                  <a:solidFill>
                    <a:srgbClr val="FFFF00"/>
                  </a:solidFill>
                </a:endParaRPr>
              </a:p>
            </p:txBody>
          </p:sp>
          <p:sp>
            <p:nvSpPr>
              <p:cNvPr id="9" name="Textfeld 8">
                <a:hlinkClick r:id="" action="ppaction://noaction"/>
              </p:cNvPr>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none" smtClean="0">
                    <a:solidFill>
                      <a:srgbClr val="FFFF00"/>
                    </a:solidFill>
                    <a:effectLst/>
                  </a:rPr>
                  <a:t>Getting startet</a:t>
                </a:r>
              </a:p>
            </p:txBody>
          </p:sp>
          <p:sp>
            <p:nvSpPr>
              <p:cNvPr id="11" name="Textfeld 10">
                <a:hlinkClick r:id="" action="ppaction://noaction"/>
              </p:cNvPr>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rgbClr val="FFFF00"/>
                    </a:solidFill>
                  </a:rPr>
                  <a:t>Measurement</a:t>
                </a:r>
              </a:p>
            </p:txBody>
          </p:sp>
          <p:sp>
            <p:nvSpPr>
              <p:cNvPr id="12" name="Textfeld 11">
                <a:hlinkClick r:id="" action="ppaction://noaction"/>
              </p:cNvPr>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smtClean="0">
                    <a:solidFill>
                      <a:srgbClr val="FFFF00"/>
                    </a:solidFill>
                  </a:rPr>
                  <a:t>Reporting</a:t>
                </a:r>
              </a:p>
            </p:txBody>
          </p:sp>
          <p:sp>
            <p:nvSpPr>
              <p:cNvPr id="13" name="Textfeld 12">
                <a:hlinkClick r:id="" action="ppaction://noaction"/>
              </p:cNvPr>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u="sng" err="1" smtClean="0">
                    <a:solidFill>
                      <a:srgbClr val="FFFF00"/>
                    </a:solidFill>
                  </a:rPr>
                  <a:t>Verification</a:t>
                </a:r>
                <a:endParaRPr lang="de-DE" sz="1050" b="0" u="sng" smtClean="0">
                  <a:solidFill>
                    <a:srgbClr val="FFFF00"/>
                  </a:solidFill>
                </a:endParaRPr>
              </a:p>
            </p:txBody>
          </p:sp>
          <p:sp>
            <p:nvSpPr>
              <p:cNvPr id="14" name="Textfeld 13">
                <a:hlinkClick r:id="" action="ppaction://noaction"/>
              </p:cNvPr>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FFFF00"/>
                    </a:solidFill>
                  </a:rPr>
                  <a:t>Continous</a:t>
                </a:r>
                <a:r>
                  <a:rPr lang="de-DE" sz="1050" b="0" u="none" baseline="0" smtClean="0">
                    <a:solidFill>
                      <a:srgbClr val="FFFF00"/>
                    </a:solidFill>
                  </a:rPr>
                  <a:t> </a:t>
                </a:r>
                <a:r>
                  <a:rPr lang="de-DE" sz="1050" b="0" u="none" baseline="0" err="1" smtClean="0">
                    <a:solidFill>
                      <a:srgbClr val="FFFF00"/>
                    </a:solidFill>
                  </a:rPr>
                  <a:t>Improvement</a:t>
                </a:r>
                <a:endParaRPr lang="de-DE" sz="1050" b="0" u="none" smtClean="0">
                  <a:solidFill>
                    <a:srgbClr val="FFFF00"/>
                  </a:solidFill>
                </a:endParaRPr>
              </a:p>
            </p:txBody>
          </p:sp>
        </p:grpSp>
        <p:pic>
          <p:nvPicPr>
            <p:cNvPr id="15"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96518"/>
            <a:stretch/>
          </p:blipFill>
          <p:spPr bwMode="auto">
            <a:xfrm>
              <a:off x="7315349" y="6581775"/>
              <a:ext cx="25241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Abgerundetes Rechteck 15"/>
          <p:cNvSpPr/>
          <p:nvPr userDrawn="1"/>
        </p:nvSpPr>
        <p:spPr bwMode="auto">
          <a:xfrm>
            <a:off x="7509470" y="793279"/>
            <a:ext cx="1421110" cy="54006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grpSp>
        <p:nvGrpSpPr>
          <p:cNvPr id="17" name="Gruppieren 16"/>
          <p:cNvGrpSpPr/>
          <p:nvPr userDrawn="1"/>
        </p:nvGrpSpPr>
        <p:grpSpPr>
          <a:xfrm>
            <a:off x="7997123" y="725463"/>
            <a:ext cx="434734" cy="523220"/>
            <a:chOff x="7612700" y="851466"/>
            <a:chExt cx="434734" cy="523220"/>
          </a:xfrm>
        </p:grpSpPr>
        <p:sp>
          <p:nvSpPr>
            <p:cNvPr id="18" name="Ellipse 17"/>
            <p:cNvSpPr/>
            <p:nvPr userDrawn="1"/>
          </p:nvSpPr>
          <p:spPr bwMode="auto">
            <a:xfrm>
              <a:off x="7650786" y="93399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19" name="Textfeld 18"/>
            <p:cNvSpPr txBox="1"/>
            <p:nvPr userDrawn="1"/>
          </p:nvSpPr>
          <p:spPr>
            <a:xfrm>
              <a:off x="7612700" y="85146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grpSp>
    </p:spTree>
    <p:extLst>
      <p:ext uri="{BB962C8B-B14F-4D97-AF65-F5344CB8AC3E}">
        <p14:creationId xmlns:p14="http://schemas.microsoft.com/office/powerpoint/2010/main" val="2861040700"/>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03 Support IMPROVE">
    <p:spTree>
      <p:nvGrpSpPr>
        <p:cNvPr id="1" name=""/>
        <p:cNvGrpSpPr/>
        <p:nvPr/>
      </p:nvGrpSpPr>
      <p:grpSpPr>
        <a:xfrm>
          <a:off x="0" y="0"/>
          <a:ext cx="0" cy="0"/>
          <a:chOff x="0" y="0"/>
          <a:chExt cx="0" cy="0"/>
        </a:xfrm>
      </p:grpSpPr>
      <p:sp>
        <p:nvSpPr>
          <p:cNvPr id="21" name="Interaktive Schaltfläche: Nächste(r) oder Weiter 20">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rId2" action="ppaction://hlinksldjump"/>
          </p:cNvPr>
          <p:cNvSpPr txBox="1"/>
          <p:nvPr userDrawn="1"/>
        </p:nvSpPr>
        <p:spPr>
          <a:xfrm>
            <a:off x="5436096" y="6309320"/>
            <a:ext cx="1593641" cy="307777"/>
          </a:xfrm>
          <a:prstGeom prst="rect">
            <a:avLst/>
          </a:prstGeom>
          <a:solidFill>
            <a:schemeClr val="bg2">
              <a:lumMod val="90000"/>
            </a:schemeClr>
          </a:solidFill>
        </p:spPr>
        <p:txBody>
          <a:bodyPr wrap="none" rtlCol="0">
            <a:spAutoFit/>
          </a:bodyPr>
          <a:lstStyle/>
          <a:p>
            <a:r>
              <a:rPr lang="de-DE" sz="1400" b="1" baseline="0" smtClean="0">
                <a:solidFill>
                  <a:srgbClr val="FFFF00"/>
                </a:solidFill>
                <a:effectLst/>
              </a:rPr>
              <a:t>MRV </a:t>
            </a:r>
            <a:r>
              <a:rPr lang="de-DE" sz="1400" b="1" baseline="0" err="1" smtClean="0">
                <a:solidFill>
                  <a:srgbClr val="FFFF00"/>
                </a:solidFill>
                <a:effectLst/>
              </a:rPr>
              <a:t>of</a:t>
            </a:r>
            <a:r>
              <a:rPr lang="de-DE" sz="1400" b="1" baseline="0" smtClean="0">
                <a:solidFill>
                  <a:srgbClr val="FFFF00"/>
                </a:solidFill>
                <a:effectLst/>
              </a:rPr>
              <a:t> Support:</a:t>
            </a:r>
            <a:endParaRPr lang="de-DE" sz="1400" b="1" smtClean="0">
              <a:solidFill>
                <a:srgbClr val="FFFF00"/>
              </a:solidFill>
              <a:effectLst/>
            </a:endParaRPr>
          </a:p>
        </p:txBody>
      </p:sp>
      <p:grpSp>
        <p:nvGrpSpPr>
          <p:cNvPr id="2" name="Gruppieren 1"/>
          <p:cNvGrpSpPr/>
          <p:nvPr userDrawn="1"/>
        </p:nvGrpSpPr>
        <p:grpSpPr>
          <a:xfrm>
            <a:off x="117029" y="6569457"/>
            <a:ext cx="7450732" cy="298068"/>
            <a:chOff x="117029" y="6569457"/>
            <a:chExt cx="7450732" cy="298068"/>
          </a:xfrm>
        </p:grpSpPr>
        <p:grpSp>
          <p:nvGrpSpPr>
            <p:cNvPr id="7" name="Gruppieren 6"/>
            <p:cNvGrpSpPr/>
            <p:nvPr userDrawn="1"/>
          </p:nvGrpSpPr>
          <p:grpSpPr>
            <a:xfrm>
              <a:off x="117029" y="6569457"/>
              <a:ext cx="7249942" cy="257885"/>
              <a:chOff x="755576" y="6604084"/>
              <a:chExt cx="7249942" cy="257885"/>
            </a:xfrm>
          </p:grpSpPr>
          <p:sp>
            <p:nvSpPr>
              <p:cNvPr id="8" name="Textfeld 7">
                <a:hlinkClick r:id="" action="ppaction://noaction"/>
              </p:cNvPr>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spc="0" err="1" smtClean="0">
                    <a:solidFill>
                      <a:srgbClr val="FFFF00"/>
                    </a:solidFill>
                  </a:rPr>
                  <a:t>Success</a:t>
                </a:r>
                <a:r>
                  <a:rPr lang="de-DE" sz="1050" b="0" spc="0" smtClean="0">
                    <a:solidFill>
                      <a:srgbClr val="FFFF00"/>
                    </a:solidFill>
                  </a:rPr>
                  <a:t> </a:t>
                </a:r>
                <a:r>
                  <a:rPr lang="de-DE" sz="1050" b="0" spc="0" err="1" smtClean="0">
                    <a:solidFill>
                      <a:srgbClr val="FFFF00"/>
                    </a:solidFill>
                  </a:rPr>
                  <a:t>Factors</a:t>
                </a:r>
                <a:endParaRPr lang="de-DE" sz="1050" b="0" spc="0" smtClean="0">
                  <a:solidFill>
                    <a:srgbClr val="FFFF00"/>
                  </a:solidFill>
                </a:endParaRPr>
              </a:p>
            </p:txBody>
          </p:sp>
          <p:sp>
            <p:nvSpPr>
              <p:cNvPr id="9" name="Textfeld 8">
                <a:hlinkClick r:id="" action="ppaction://noaction"/>
              </p:cNvPr>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none" smtClean="0">
                    <a:solidFill>
                      <a:srgbClr val="FFFF00"/>
                    </a:solidFill>
                    <a:effectLst/>
                  </a:rPr>
                  <a:t>Getting startet</a:t>
                </a:r>
              </a:p>
            </p:txBody>
          </p:sp>
          <p:sp>
            <p:nvSpPr>
              <p:cNvPr id="11" name="Textfeld 10">
                <a:hlinkClick r:id="" action="ppaction://noaction"/>
              </p:cNvPr>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rgbClr val="FFFF00"/>
                    </a:solidFill>
                  </a:rPr>
                  <a:t>Measurement</a:t>
                </a:r>
              </a:p>
            </p:txBody>
          </p:sp>
          <p:sp>
            <p:nvSpPr>
              <p:cNvPr id="12" name="Textfeld 11">
                <a:hlinkClick r:id="" action="ppaction://noaction"/>
              </p:cNvPr>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smtClean="0">
                    <a:solidFill>
                      <a:srgbClr val="FFFF00"/>
                    </a:solidFill>
                  </a:rPr>
                  <a:t>Reporting</a:t>
                </a:r>
              </a:p>
            </p:txBody>
          </p:sp>
          <p:sp>
            <p:nvSpPr>
              <p:cNvPr id="13" name="Textfeld 12">
                <a:hlinkClick r:id="" action="ppaction://noaction"/>
              </p:cNvPr>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FFFF00"/>
                    </a:solidFill>
                  </a:rPr>
                  <a:t>Verification</a:t>
                </a:r>
                <a:endParaRPr lang="de-DE" sz="1050" b="0" u="none" smtClean="0">
                  <a:solidFill>
                    <a:srgbClr val="FFFF00"/>
                  </a:solidFill>
                </a:endParaRPr>
              </a:p>
            </p:txBody>
          </p:sp>
          <p:sp>
            <p:nvSpPr>
              <p:cNvPr id="14" name="Textfeld 13">
                <a:hlinkClick r:id="" action="ppaction://noaction"/>
              </p:cNvPr>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u="sng" err="1" smtClean="0">
                    <a:solidFill>
                      <a:srgbClr val="FFFF00"/>
                    </a:solidFill>
                  </a:rPr>
                  <a:t>Continous</a:t>
                </a:r>
                <a:r>
                  <a:rPr lang="de-DE" sz="1050" b="0" u="sng" baseline="0" smtClean="0">
                    <a:solidFill>
                      <a:srgbClr val="FFFF00"/>
                    </a:solidFill>
                  </a:rPr>
                  <a:t> </a:t>
                </a:r>
                <a:r>
                  <a:rPr lang="de-DE" sz="1050" b="0" u="sng" baseline="0" err="1" smtClean="0">
                    <a:solidFill>
                      <a:srgbClr val="FFFF00"/>
                    </a:solidFill>
                  </a:rPr>
                  <a:t>Improvement</a:t>
                </a:r>
                <a:endParaRPr lang="de-DE" sz="1050" b="0" u="sng" smtClean="0">
                  <a:solidFill>
                    <a:srgbClr val="FFFF00"/>
                  </a:solidFill>
                </a:endParaRPr>
              </a:p>
            </p:txBody>
          </p:sp>
        </p:grpSp>
        <p:pic>
          <p:nvPicPr>
            <p:cNvPr id="15"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96518"/>
            <a:stretch/>
          </p:blipFill>
          <p:spPr bwMode="auto">
            <a:xfrm>
              <a:off x="7315349" y="6581775"/>
              <a:ext cx="25241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Abgerundetes Rechteck 15"/>
          <p:cNvSpPr/>
          <p:nvPr userDrawn="1"/>
        </p:nvSpPr>
        <p:spPr bwMode="auto">
          <a:xfrm>
            <a:off x="7509470" y="793279"/>
            <a:ext cx="1421110" cy="54006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grpSp>
        <p:nvGrpSpPr>
          <p:cNvPr id="17" name="Gruppieren 16"/>
          <p:cNvGrpSpPr/>
          <p:nvPr userDrawn="1"/>
        </p:nvGrpSpPr>
        <p:grpSpPr>
          <a:xfrm>
            <a:off x="7997123" y="725463"/>
            <a:ext cx="434734" cy="523220"/>
            <a:chOff x="7612700" y="851466"/>
            <a:chExt cx="434734" cy="523220"/>
          </a:xfrm>
        </p:grpSpPr>
        <p:sp>
          <p:nvSpPr>
            <p:cNvPr id="18" name="Ellipse 17"/>
            <p:cNvSpPr/>
            <p:nvPr userDrawn="1"/>
          </p:nvSpPr>
          <p:spPr bwMode="auto">
            <a:xfrm>
              <a:off x="7650786" y="93399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19" name="Textfeld 18"/>
            <p:cNvSpPr txBox="1"/>
            <p:nvPr userDrawn="1"/>
          </p:nvSpPr>
          <p:spPr>
            <a:xfrm>
              <a:off x="7612700" y="85146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grpSp>
    </p:spTree>
    <p:extLst>
      <p:ext uri="{BB962C8B-B14F-4D97-AF65-F5344CB8AC3E}">
        <p14:creationId xmlns:p14="http://schemas.microsoft.com/office/powerpoint/2010/main" val="937051801"/>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with two conte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3568" y="1196752"/>
            <a:ext cx="7776000" cy="617928"/>
          </a:xfrm>
        </p:spPr>
        <p:txBody>
          <a:bodyPr/>
          <a:lstStyle/>
          <a:p>
            <a:r>
              <a:rPr lang="en-GB" noProof="0" dirty="0" smtClean="0"/>
              <a:t>Click here to add title</a:t>
            </a:r>
            <a:endParaRPr lang="de-DE" noProof="0" dirty="0"/>
          </a:p>
        </p:txBody>
      </p:sp>
      <p:sp>
        <p:nvSpPr>
          <p:cNvPr id="7" name="Inhaltsplatzhalter 2"/>
          <p:cNvSpPr>
            <a:spLocks noGrp="1"/>
          </p:cNvSpPr>
          <p:nvPr>
            <p:ph idx="1" hasCustomPrompt="1"/>
          </p:nvPr>
        </p:nvSpPr>
        <p:spPr>
          <a:xfrm>
            <a:off x="683568" y="198884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de-DE" noProof="0" dirty="0" smtClean="0"/>
              <a:t>Click here to add content</a:t>
            </a:r>
          </a:p>
          <a:p>
            <a:pPr marL="360000" lvl="1">
              <a:buClr>
                <a:srgbClr val="C80F0F"/>
              </a:buClr>
            </a:pPr>
            <a:r>
              <a:rPr lang="de-DE" noProof="0" dirty="0" smtClean="0"/>
              <a:t>Second layer</a:t>
            </a:r>
          </a:p>
          <a:p>
            <a:pPr marL="720000" lvl="2"/>
            <a:r>
              <a:rPr lang="de-DE" noProof="0" dirty="0" smtClean="0"/>
              <a:t>Third layer</a:t>
            </a:r>
          </a:p>
          <a:p>
            <a:pPr marL="1080000" lvl="3"/>
            <a:r>
              <a:rPr lang="de-DE" noProof="0" dirty="0" smtClean="0"/>
              <a:t>Fourth layer</a:t>
            </a:r>
          </a:p>
        </p:txBody>
      </p:sp>
      <p:sp>
        <p:nvSpPr>
          <p:cNvPr id="8" name="Inhaltsplatzhalter 2"/>
          <p:cNvSpPr>
            <a:spLocks noGrp="1"/>
          </p:cNvSpPr>
          <p:nvPr>
            <p:ph idx="12" hasCustomPrompt="1"/>
          </p:nvPr>
        </p:nvSpPr>
        <p:spPr>
          <a:xfrm>
            <a:off x="4644008" y="198884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de-DE" noProof="0" dirty="0" smtClean="0"/>
              <a:t>Click here to add content</a:t>
            </a:r>
          </a:p>
          <a:p>
            <a:pPr marL="360000" lvl="1">
              <a:buClr>
                <a:srgbClr val="C80F0F"/>
              </a:buClr>
            </a:pPr>
            <a:r>
              <a:rPr lang="de-DE" noProof="0" dirty="0" smtClean="0"/>
              <a:t>Second layer</a:t>
            </a:r>
          </a:p>
          <a:p>
            <a:pPr marL="720000" lvl="2"/>
            <a:r>
              <a:rPr lang="de-DE" noProof="0" dirty="0" smtClean="0"/>
              <a:t>Third layer</a:t>
            </a:r>
          </a:p>
          <a:p>
            <a:pPr marL="1080000" lvl="3"/>
            <a:r>
              <a:rPr lang="de-DE" noProof="0" dirty="0" smtClean="0"/>
              <a:t>Fourth layer</a:t>
            </a:r>
          </a:p>
        </p:txBody>
      </p:sp>
    </p:spTree>
    <p:extLst>
      <p:ext uri="{BB962C8B-B14F-4D97-AF65-F5344CB8AC3E}">
        <p14:creationId xmlns:p14="http://schemas.microsoft.com/office/powerpoint/2010/main" val="4241795388"/>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and imag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7" name="Inhaltsplatzhalter 2"/>
          <p:cNvSpPr>
            <a:spLocks noGrp="1"/>
          </p:cNvSpPr>
          <p:nvPr>
            <p:ph idx="1" hasCustomPrompt="1"/>
          </p:nvPr>
        </p:nvSpPr>
        <p:spPr>
          <a:xfrm>
            <a:off x="683568" y="198884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de-DE" noProof="0" dirty="0" smtClean="0"/>
              <a:t>Click here to add content</a:t>
            </a:r>
          </a:p>
          <a:p>
            <a:pPr marL="360000" lvl="1">
              <a:buClr>
                <a:srgbClr val="C80F0F"/>
              </a:buClr>
            </a:pPr>
            <a:r>
              <a:rPr lang="de-DE" noProof="0" dirty="0" smtClean="0"/>
              <a:t>Second layer</a:t>
            </a:r>
          </a:p>
          <a:p>
            <a:pPr marL="720000" lvl="2"/>
            <a:r>
              <a:rPr lang="de-DE" noProof="0" dirty="0" smtClean="0"/>
              <a:t>Third layer</a:t>
            </a:r>
          </a:p>
          <a:p>
            <a:pPr marL="1080000" lvl="3"/>
            <a:r>
              <a:rPr lang="de-DE" noProof="0" dirty="0" smtClean="0"/>
              <a:t>Fourth layer</a:t>
            </a:r>
          </a:p>
        </p:txBody>
      </p:sp>
      <p:sp>
        <p:nvSpPr>
          <p:cNvPr id="8" name="Bildplatzhalter 2"/>
          <p:cNvSpPr>
            <a:spLocks noGrp="1"/>
          </p:cNvSpPr>
          <p:nvPr>
            <p:ph type="pic" idx="12" hasCustomPrompt="1"/>
          </p:nvPr>
        </p:nvSpPr>
        <p:spPr>
          <a:xfrm>
            <a:off x="6588224" y="1988840"/>
            <a:ext cx="2358000" cy="3816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Click on symbol to add image</a:t>
            </a:r>
          </a:p>
        </p:txBody>
      </p:sp>
    </p:spTree>
    <p:extLst>
      <p:ext uri="{BB962C8B-B14F-4D97-AF65-F5344CB8AC3E}">
        <p14:creationId xmlns:p14="http://schemas.microsoft.com/office/powerpoint/2010/main" val="1801626705"/>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nfo Box">
    <p:spTree>
      <p:nvGrpSpPr>
        <p:cNvPr id="1" name=""/>
        <p:cNvGrpSpPr/>
        <p:nvPr/>
      </p:nvGrpSpPr>
      <p:grpSpPr>
        <a:xfrm>
          <a:off x="0" y="0"/>
          <a:ext cx="0" cy="0"/>
          <a:chOff x="0" y="0"/>
          <a:chExt cx="0" cy="0"/>
        </a:xfrm>
      </p:grpSpPr>
      <p:sp>
        <p:nvSpPr>
          <p:cNvPr id="20" name="Interaktive Schaltfläche: Nächste(r) oder Weiter 19">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3" name="Textfeld 2">
            <a:hlinkClick r:id="rId2" action="ppaction://hlinksldjump"/>
          </p:cNvPr>
          <p:cNvSpPr txBox="1"/>
          <p:nvPr userDrawn="1"/>
        </p:nvSpPr>
        <p:spPr>
          <a:xfrm>
            <a:off x="6113754" y="6525344"/>
            <a:ext cx="2954655" cy="307777"/>
          </a:xfrm>
          <a:prstGeom prst="rect">
            <a:avLst/>
          </a:prstGeom>
          <a:noFill/>
        </p:spPr>
        <p:txBody>
          <a:bodyPr wrap="none" rtlCol="0">
            <a:spAutoFit/>
          </a:bodyPr>
          <a:lstStyle/>
          <a:p>
            <a:r>
              <a:rPr lang="de-DE" sz="1400" b="0" i="0" baseline="0" smtClean="0">
                <a:solidFill>
                  <a:schemeClr val="accent5"/>
                </a:solidFill>
                <a:effectLst/>
              </a:rPr>
              <a:t>Project-level </a:t>
            </a:r>
            <a:r>
              <a:rPr lang="de-DE" sz="1400" b="0" i="0" baseline="0" err="1" smtClean="0">
                <a:solidFill>
                  <a:schemeClr val="accent5"/>
                </a:solidFill>
                <a:effectLst/>
              </a:rPr>
              <a:t>adaptation</a:t>
            </a:r>
            <a:r>
              <a:rPr lang="de-DE" sz="1400" b="0" i="0" baseline="0" smtClean="0">
                <a:solidFill>
                  <a:schemeClr val="accent5"/>
                </a:solidFill>
                <a:effectLst/>
              </a:rPr>
              <a:t> M&amp;E	</a:t>
            </a:r>
            <a:endParaRPr lang="de-DE" sz="1400" b="0" smtClean="0">
              <a:solidFill>
                <a:schemeClr val="accent5"/>
              </a:solidFill>
              <a:effectLst/>
            </a:endParaRPr>
          </a:p>
        </p:txBody>
      </p:sp>
    </p:spTree>
    <p:extLst>
      <p:ext uri="{BB962C8B-B14F-4D97-AF65-F5344CB8AC3E}">
        <p14:creationId xmlns:p14="http://schemas.microsoft.com/office/powerpoint/2010/main" val="1161454201"/>
      </p:ext>
    </p:extLst>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3568" y="1196752"/>
            <a:ext cx="7776000" cy="617928"/>
          </a:xfrm>
        </p:spPr>
        <p:txBody>
          <a:bodyPr/>
          <a:lstStyle/>
          <a:p>
            <a:r>
              <a:rPr lang="en-GB" noProof="0" dirty="0" smtClean="0"/>
              <a:t>Click here to add title</a:t>
            </a:r>
            <a:endParaRPr lang="de-DE" noProof="0" dirty="0"/>
          </a:p>
        </p:txBody>
      </p:sp>
    </p:spTree>
    <p:extLst>
      <p:ext uri="{BB962C8B-B14F-4D97-AF65-F5344CB8AC3E}">
        <p14:creationId xmlns:p14="http://schemas.microsoft.com/office/powerpoint/2010/main" val="1047626871"/>
      </p:ext>
    </p:extLst>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6145056"/>
      </p:ext>
    </p:extLst>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Titel durch Klicken hinzufügen</a:t>
            </a:r>
            <a:endParaRPr lang="de-DE" dirty="0"/>
          </a:p>
        </p:txBody>
      </p:sp>
      <p:sp>
        <p:nvSpPr>
          <p:cNvPr id="3" name="Inhaltsplatzhalter 2"/>
          <p:cNvSpPr>
            <a:spLocks noGrp="1"/>
          </p:cNvSpPr>
          <p:nvPr>
            <p:ph sz="half" idx="1" hasCustomPrompt="1"/>
          </p:nvPr>
        </p:nvSpPr>
        <p:spPr>
          <a:xfrm>
            <a:off x="1115616" y="1988840"/>
            <a:ext cx="3481200" cy="41148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de-DE" dirty="0" smtClean="0"/>
              <a:t>Text durch Klicken hinzufügen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hasCustomPrompt="1"/>
          </p:nvPr>
        </p:nvSpPr>
        <p:spPr>
          <a:xfrm>
            <a:off x="4644008" y="1988840"/>
            <a:ext cx="3481200" cy="41148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de-DE" dirty="0" smtClean="0"/>
              <a:t>Text durch Klicken hinzufügen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43608" y="1196752"/>
            <a:ext cx="7034400" cy="619200"/>
          </a:xfrm>
        </p:spPr>
        <p:txBody>
          <a:bodyPr/>
          <a:lstStyle>
            <a:lvl1pPr>
              <a:defRPr baseline="0"/>
            </a:lvl1pPr>
          </a:lstStyle>
          <a:p>
            <a:r>
              <a:rPr lang="de-DE" dirty="0" smtClean="0"/>
              <a:t>Titel durch Klicken hinzufügen</a:t>
            </a:r>
            <a:endParaRPr lang="de-DE" dirty="0"/>
          </a:p>
        </p:txBody>
      </p:sp>
      <p:sp>
        <p:nvSpPr>
          <p:cNvPr id="3" name="Textplatzhalter 2"/>
          <p:cNvSpPr>
            <a:spLocks noGrp="1"/>
          </p:cNvSpPr>
          <p:nvPr>
            <p:ph type="body" idx="1" hasCustomPrompt="1"/>
          </p:nvPr>
        </p:nvSpPr>
        <p:spPr>
          <a:xfrm>
            <a:off x="1043608" y="1988840"/>
            <a:ext cx="3463200" cy="46905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 hinzufügen</a:t>
            </a:r>
          </a:p>
        </p:txBody>
      </p:sp>
      <p:sp>
        <p:nvSpPr>
          <p:cNvPr id="4" name="Inhaltsplatzhalter 3"/>
          <p:cNvSpPr>
            <a:spLocks noGrp="1"/>
          </p:cNvSpPr>
          <p:nvPr>
            <p:ph sz="half" idx="2" hasCustomPrompt="1"/>
          </p:nvPr>
        </p:nvSpPr>
        <p:spPr>
          <a:xfrm>
            <a:off x="1043608" y="2564904"/>
            <a:ext cx="3463200" cy="3557392"/>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de-DE" dirty="0" smtClean="0"/>
              <a:t>Text durch Klicken hinzufügen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extplatzhalter 4"/>
          <p:cNvSpPr>
            <a:spLocks noGrp="1"/>
          </p:cNvSpPr>
          <p:nvPr>
            <p:ph type="body" sz="quarter" idx="3" hasCustomPrompt="1"/>
          </p:nvPr>
        </p:nvSpPr>
        <p:spPr>
          <a:xfrm>
            <a:off x="4644008" y="1988840"/>
            <a:ext cx="3463200" cy="46905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 hinzufügen</a:t>
            </a:r>
          </a:p>
        </p:txBody>
      </p:sp>
      <p:sp>
        <p:nvSpPr>
          <p:cNvPr id="6" name="Inhaltsplatzhalter 5"/>
          <p:cNvSpPr>
            <a:spLocks noGrp="1"/>
          </p:cNvSpPr>
          <p:nvPr>
            <p:ph sz="quarter" idx="4" hasCustomPrompt="1"/>
          </p:nvPr>
        </p:nvSpPr>
        <p:spPr>
          <a:xfrm>
            <a:off x="4644008" y="2564904"/>
            <a:ext cx="3463200" cy="3557392"/>
          </a:xfrm>
        </p:spPr>
        <p:txBody>
          <a:bodyPr/>
          <a:lstStyle>
            <a:lvl1pPr>
              <a:defRPr lang="de-DE" sz="2400" dirty="0" smtClean="0">
                <a:solidFill>
                  <a:schemeClr val="tx1"/>
                </a:solidFill>
                <a:latin typeface="+mn-lt"/>
                <a:ea typeface="+mn-ea"/>
                <a:cs typeface="+mn-cs"/>
              </a:defRPr>
            </a:lvl1pPr>
            <a:lvl2pPr>
              <a:defRPr lang="de-DE" sz="2200" dirty="0" smtClean="0">
                <a:solidFill>
                  <a:schemeClr val="tx1"/>
                </a:solidFill>
                <a:latin typeface="+mn-lt"/>
              </a:defRPr>
            </a:lvl2pPr>
            <a:lvl3pPr>
              <a:defRPr lang="de-DE" sz="2000" dirty="0" smtClean="0">
                <a:solidFill>
                  <a:schemeClr val="tx1"/>
                </a:solidFill>
                <a:latin typeface="+mn-lt"/>
              </a:defRPr>
            </a:lvl3pPr>
            <a:lvl4pPr>
              <a:defRPr lang="de-DE" sz="1800" dirty="0" smtClean="0">
                <a:solidFill>
                  <a:schemeClr val="tx1"/>
                </a:solidFill>
                <a:latin typeface="+mn-lt"/>
              </a:defRPr>
            </a:lvl4pPr>
            <a:lvl5pPr>
              <a:defRPr lang="de-DE" sz="1600" dirty="0" smtClean="0">
                <a:solidFill>
                  <a:schemeClr val="tx1"/>
                </a:solidFill>
                <a:latin typeface="+mn-lt"/>
              </a:defRPr>
            </a:lvl5pPr>
            <a:lvl6pPr>
              <a:defRPr sz="1600"/>
            </a:lvl6pPr>
            <a:lvl7pPr>
              <a:defRPr sz="1600"/>
            </a:lvl7pPr>
            <a:lvl8pPr>
              <a:defRPr sz="1600"/>
            </a:lvl8pPr>
            <a:lvl9pPr>
              <a:defRPr sz="1600"/>
            </a:lvl9pPr>
          </a:lstStyle>
          <a:p>
            <a:pPr lvl="0"/>
            <a:r>
              <a:rPr lang="de-DE" dirty="0" smtClean="0"/>
              <a:t>Text durch Klicken hinzufügen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smtClean="0"/>
              <a:t>Titel durch Klicken hinzufügen</a:t>
            </a:r>
            <a:endParaRPr lang="de-DE"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nfo Box">
    <p:spTree>
      <p:nvGrpSpPr>
        <p:cNvPr id="1" name=""/>
        <p:cNvGrpSpPr/>
        <p:nvPr/>
      </p:nvGrpSpPr>
      <p:grpSpPr>
        <a:xfrm>
          <a:off x="0" y="0"/>
          <a:ext cx="0" cy="0"/>
          <a:chOff x="0" y="0"/>
          <a:chExt cx="0" cy="0"/>
        </a:xfrm>
      </p:grpSpPr>
      <p:sp>
        <p:nvSpPr>
          <p:cNvPr id="20" name="Interaktive Schaltfläche: Nächste(r) oder Weiter 19">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3" name="Textfeld 2">
            <a:hlinkClick r:id="rId2" action="ppaction://hlinksldjump"/>
          </p:cNvPr>
          <p:cNvSpPr txBox="1"/>
          <p:nvPr userDrawn="1"/>
        </p:nvSpPr>
        <p:spPr>
          <a:xfrm>
            <a:off x="3474838" y="6543915"/>
            <a:ext cx="2315057" cy="307777"/>
          </a:xfrm>
          <a:prstGeom prst="rect">
            <a:avLst/>
          </a:prstGeom>
          <a:noFill/>
        </p:spPr>
        <p:txBody>
          <a:bodyPr wrap="none" rtlCol="0">
            <a:spAutoFit/>
          </a:bodyPr>
          <a:lstStyle/>
          <a:p>
            <a:r>
              <a:rPr lang="de-DE" sz="1400" b="0" baseline="0" smtClean="0">
                <a:solidFill>
                  <a:schemeClr val="accent3"/>
                </a:solidFill>
                <a:effectLst/>
              </a:rPr>
              <a:t>Multi-level </a:t>
            </a:r>
            <a:r>
              <a:rPr lang="de-DE" sz="1400" b="0" baseline="0" err="1" smtClean="0">
                <a:solidFill>
                  <a:schemeClr val="accent3"/>
                </a:solidFill>
                <a:effectLst/>
              </a:rPr>
              <a:t>adaptation</a:t>
            </a:r>
            <a:r>
              <a:rPr lang="de-DE" sz="1400" b="0" baseline="0" smtClean="0">
                <a:solidFill>
                  <a:schemeClr val="accent3"/>
                </a:solidFill>
                <a:effectLst/>
              </a:rPr>
              <a:t> M&amp;E</a:t>
            </a:r>
            <a:endParaRPr lang="de-DE" sz="1400" b="0" smtClean="0">
              <a:solidFill>
                <a:schemeClr val="accent3"/>
              </a:solidFill>
              <a:effectLst/>
            </a:endParaRPr>
          </a:p>
        </p:txBody>
      </p:sp>
    </p:spTree>
    <p:extLst>
      <p:ext uri="{BB962C8B-B14F-4D97-AF65-F5344CB8AC3E}">
        <p14:creationId xmlns:p14="http://schemas.microsoft.com/office/powerpoint/2010/main" val="1462132657"/>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nfo Box">
    <p:spTree>
      <p:nvGrpSpPr>
        <p:cNvPr id="1" name=""/>
        <p:cNvGrpSpPr/>
        <p:nvPr/>
      </p:nvGrpSpPr>
      <p:grpSpPr>
        <a:xfrm>
          <a:off x="0" y="0"/>
          <a:ext cx="0" cy="0"/>
          <a:chOff x="0" y="0"/>
          <a:chExt cx="0" cy="0"/>
        </a:xfrm>
      </p:grpSpPr>
      <p:sp>
        <p:nvSpPr>
          <p:cNvPr id="20" name="Interaktive Schaltfläche: Nächste(r) oder Weiter 19">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4" name="Textfeld 3">
            <a:hlinkClick r:id="rId2" action="ppaction://hlinksldjump"/>
          </p:cNvPr>
          <p:cNvSpPr txBox="1"/>
          <p:nvPr userDrawn="1"/>
        </p:nvSpPr>
        <p:spPr>
          <a:xfrm>
            <a:off x="414537" y="6525343"/>
            <a:ext cx="2584362" cy="307777"/>
          </a:xfrm>
          <a:prstGeom prst="rect">
            <a:avLst/>
          </a:prstGeom>
          <a:noFill/>
        </p:spPr>
        <p:txBody>
          <a:bodyPr wrap="none" rtlCol="0">
            <a:spAutoFit/>
          </a:bodyPr>
          <a:lstStyle/>
          <a:p>
            <a:r>
              <a:rPr lang="de-DE" sz="1400" b="0" baseline="0" smtClean="0">
                <a:solidFill>
                  <a:schemeClr val="accent2"/>
                </a:solidFill>
                <a:effectLst/>
              </a:rPr>
              <a:t>National </a:t>
            </a:r>
            <a:r>
              <a:rPr lang="de-DE" sz="1400" b="0" baseline="0" err="1" smtClean="0">
                <a:solidFill>
                  <a:schemeClr val="accent2"/>
                </a:solidFill>
                <a:effectLst/>
              </a:rPr>
              <a:t>level</a:t>
            </a:r>
            <a:r>
              <a:rPr lang="de-DE" sz="1400" b="0" baseline="0" smtClean="0">
                <a:solidFill>
                  <a:schemeClr val="accent2"/>
                </a:solidFill>
                <a:effectLst/>
              </a:rPr>
              <a:t> </a:t>
            </a:r>
            <a:r>
              <a:rPr lang="de-DE" sz="1400" b="0" baseline="0" err="1" smtClean="0">
                <a:solidFill>
                  <a:schemeClr val="accent2"/>
                </a:solidFill>
                <a:effectLst/>
              </a:rPr>
              <a:t>adaptation</a:t>
            </a:r>
            <a:r>
              <a:rPr lang="de-DE" sz="1400" b="0" baseline="0" smtClean="0">
                <a:solidFill>
                  <a:schemeClr val="accent2"/>
                </a:solidFill>
                <a:effectLst/>
              </a:rPr>
              <a:t> M&amp;E</a:t>
            </a:r>
            <a:endParaRPr lang="de-DE" sz="1400" b="0" smtClean="0">
              <a:solidFill>
                <a:schemeClr val="accent2"/>
              </a:solidFill>
              <a:effectLst/>
            </a:endParaRPr>
          </a:p>
        </p:txBody>
      </p:sp>
    </p:spTree>
    <p:extLst>
      <p:ext uri="{BB962C8B-B14F-4D97-AF65-F5344CB8AC3E}">
        <p14:creationId xmlns:p14="http://schemas.microsoft.com/office/powerpoint/2010/main" val="3192244420"/>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Info Box">
    <p:spTree>
      <p:nvGrpSpPr>
        <p:cNvPr id="1" name=""/>
        <p:cNvGrpSpPr/>
        <p:nvPr/>
      </p:nvGrpSpPr>
      <p:grpSpPr>
        <a:xfrm>
          <a:off x="0" y="0"/>
          <a:ext cx="0" cy="0"/>
          <a:chOff x="0" y="0"/>
          <a:chExt cx="0" cy="0"/>
        </a:xfrm>
      </p:grpSpPr>
      <p:sp>
        <p:nvSpPr>
          <p:cNvPr id="20" name="Interaktive Schaltfläche: Nächste(r) oder Weiter 19">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Tree>
    <p:extLst>
      <p:ext uri="{BB962C8B-B14F-4D97-AF65-F5344CB8AC3E}">
        <p14:creationId xmlns:p14="http://schemas.microsoft.com/office/powerpoint/2010/main" val="3192244420"/>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nex ADDITIONAL">
    <p:spTree>
      <p:nvGrpSpPr>
        <p:cNvPr id="1" name=""/>
        <p:cNvGrpSpPr/>
        <p:nvPr/>
      </p:nvGrpSpPr>
      <p:grpSpPr>
        <a:xfrm>
          <a:off x="0" y="0"/>
          <a:ext cx="0" cy="0"/>
          <a:chOff x="0" y="0"/>
          <a:chExt cx="0" cy="0"/>
        </a:xfrm>
      </p:grpSpPr>
      <p:sp>
        <p:nvSpPr>
          <p:cNvPr id="10" name="Textfeld 9">
            <a:hlinkClick r:id="" action="ppaction://noaction"/>
          </p:cNvPr>
          <p:cNvSpPr txBox="1"/>
          <p:nvPr userDrawn="1"/>
        </p:nvSpPr>
        <p:spPr>
          <a:xfrm>
            <a:off x="7092280" y="6309320"/>
            <a:ext cx="731290" cy="307777"/>
          </a:xfrm>
          <a:prstGeom prst="rect">
            <a:avLst/>
          </a:prstGeom>
          <a:solidFill>
            <a:schemeClr val="bg2">
              <a:lumMod val="90000"/>
            </a:schemeClr>
          </a:solidFill>
        </p:spPr>
        <p:txBody>
          <a:bodyPr wrap="none" rtlCol="0">
            <a:spAutoFit/>
          </a:bodyPr>
          <a:lstStyle/>
          <a:p>
            <a:r>
              <a:rPr lang="de-DE" sz="1400" b="1" u="none" smtClean="0">
                <a:solidFill>
                  <a:schemeClr val="accent1"/>
                </a:solidFill>
                <a:effectLst/>
              </a:rPr>
              <a:t>Annex</a:t>
            </a:r>
          </a:p>
        </p:txBody>
      </p:sp>
      <p:sp>
        <p:nvSpPr>
          <p:cNvPr id="20" name="Interaktive Schaltfläche: Nächste(r) oder Weiter 19">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7" name="Interaktive Schaltfläche: Informationen 6">
            <a:hlinkClick r:id="" action="ppaction://noaction" highlightClick="1"/>
          </p:cNvPr>
          <p:cNvSpPr/>
          <p:nvPr userDrawn="1"/>
        </p:nvSpPr>
        <p:spPr bwMode="auto">
          <a:xfrm>
            <a:off x="7795655" y="837293"/>
            <a:ext cx="443308" cy="430887"/>
          </a:xfrm>
          <a:prstGeom prst="actionButtonInformation">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900" b="0" i="0" u="none" strike="noStrike" cap="none" normalizeH="0" baseline="0" err="1" smtClean="0">
              <a:ln>
                <a:noFill/>
              </a:ln>
              <a:solidFill>
                <a:srgbClr val="C00000"/>
              </a:solidFill>
              <a:effectLst/>
              <a:latin typeface="Arial" charset="0"/>
            </a:endParaRPr>
          </a:p>
        </p:txBody>
      </p:sp>
      <p:sp>
        <p:nvSpPr>
          <p:cNvPr id="8" name="Textfeld 7"/>
          <p:cNvSpPr txBox="1"/>
          <p:nvPr userDrawn="1"/>
        </p:nvSpPr>
        <p:spPr>
          <a:xfrm>
            <a:off x="8187207" y="837293"/>
            <a:ext cx="959397" cy="430887"/>
          </a:xfrm>
          <a:prstGeom prst="rect">
            <a:avLst/>
          </a:prstGeom>
          <a:solidFill>
            <a:schemeClr val="bg2"/>
          </a:solidFill>
        </p:spPr>
        <p:txBody>
          <a:bodyPr wrap="square" rtlCol="0" anchor="ctr">
            <a:spAutoFit/>
          </a:bodyPr>
          <a:lstStyle/>
          <a:p>
            <a:r>
              <a:rPr lang="de-DE" sz="1100" b="0" smtClean="0">
                <a:solidFill>
                  <a:schemeClr val="accent1"/>
                </a:solidFill>
                <a:effectLst/>
              </a:rPr>
              <a:t>Additional</a:t>
            </a:r>
          </a:p>
          <a:p>
            <a:r>
              <a:rPr lang="de-DE" sz="1100" b="0" smtClean="0">
                <a:solidFill>
                  <a:schemeClr val="accent1"/>
                </a:solidFill>
                <a:effectLst/>
              </a:rPr>
              <a:t>Information</a:t>
            </a:r>
          </a:p>
        </p:txBody>
      </p:sp>
      <p:sp>
        <p:nvSpPr>
          <p:cNvPr id="3" name="Ellipse 2"/>
          <p:cNvSpPr/>
          <p:nvPr userDrawn="1"/>
        </p:nvSpPr>
        <p:spPr bwMode="auto">
          <a:xfrm>
            <a:off x="7855502" y="87365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6" name="Textfeld 5"/>
          <p:cNvSpPr txBox="1"/>
          <p:nvPr userDrawn="1"/>
        </p:nvSpPr>
        <p:spPr>
          <a:xfrm>
            <a:off x="7816263" y="79112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spTree>
    <p:extLst>
      <p:ext uri="{BB962C8B-B14F-4D97-AF65-F5344CB8AC3E}">
        <p14:creationId xmlns:p14="http://schemas.microsoft.com/office/powerpoint/2010/main" val="2001143976"/>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01 Emission SUCCESS">
    <p:spTree>
      <p:nvGrpSpPr>
        <p:cNvPr id="1" name=""/>
        <p:cNvGrpSpPr/>
        <p:nvPr/>
      </p:nvGrpSpPr>
      <p:grpSpPr>
        <a:xfrm>
          <a:off x="0" y="0"/>
          <a:ext cx="0" cy="0"/>
          <a:chOff x="0" y="0"/>
          <a:chExt cx="0" cy="0"/>
        </a:xfrm>
      </p:grpSpPr>
      <p:sp>
        <p:nvSpPr>
          <p:cNvPr id="23" name="Interaktive Schaltfläche: Nächste(r) oder Weiter 22">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rId2" action="ppaction://hlinksldjump"/>
          </p:cNvPr>
          <p:cNvSpPr txBox="1"/>
          <p:nvPr userDrawn="1"/>
        </p:nvSpPr>
        <p:spPr>
          <a:xfrm>
            <a:off x="1841628" y="6309320"/>
            <a:ext cx="1704249" cy="307777"/>
          </a:xfrm>
          <a:prstGeom prst="rect">
            <a:avLst/>
          </a:prstGeom>
          <a:solidFill>
            <a:schemeClr val="bg2">
              <a:lumMod val="90000"/>
            </a:schemeClr>
          </a:solidFill>
        </p:spPr>
        <p:txBody>
          <a:bodyPr wrap="none" rtlCol="0">
            <a:spAutoFit/>
          </a:bodyPr>
          <a:lstStyle/>
          <a:p>
            <a:r>
              <a:rPr lang="de-DE" sz="1400" b="1" i="0" u="none" baseline="0" smtClean="0">
                <a:solidFill>
                  <a:schemeClr val="accent2">
                    <a:lumMod val="60000"/>
                    <a:lumOff val="40000"/>
                  </a:schemeClr>
                </a:solidFill>
                <a:effectLst/>
              </a:rPr>
              <a:t>MRV </a:t>
            </a:r>
            <a:r>
              <a:rPr lang="de-DE" sz="1400" b="1" i="0" u="none" baseline="0" err="1" smtClean="0">
                <a:solidFill>
                  <a:schemeClr val="accent2">
                    <a:lumMod val="60000"/>
                    <a:lumOff val="40000"/>
                  </a:schemeClr>
                </a:solidFill>
                <a:effectLst/>
              </a:rPr>
              <a:t>of</a:t>
            </a:r>
            <a:r>
              <a:rPr lang="de-DE" sz="1400" b="1" i="0" u="none" baseline="0" smtClean="0">
                <a:solidFill>
                  <a:schemeClr val="accent2">
                    <a:lumMod val="60000"/>
                    <a:lumOff val="40000"/>
                  </a:schemeClr>
                </a:solidFill>
                <a:effectLst/>
              </a:rPr>
              <a:t> Emission:</a:t>
            </a:r>
            <a:endParaRPr lang="de-DE" sz="1400" b="1" i="0" u="none" smtClean="0">
              <a:solidFill>
                <a:schemeClr val="accent2">
                  <a:lumMod val="60000"/>
                  <a:lumOff val="40000"/>
                </a:schemeClr>
              </a:solidFill>
              <a:effectLst/>
            </a:endParaRPr>
          </a:p>
        </p:txBody>
      </p:sp>
      <p:grpSp>
        <p:nvGrpSpPr>
          <p:cNvPr id="18" name="Gruppieren 17"/>
          <p:cNvGrpSpPr/>
          <p:nvPr userDrawn="1"/>
        </p:nvGrpSpPr>
        <p:grpSpPr>
          <a:xfrm>
            <a:off x="117029" y="6569457"/>
            <a:ext cx="7354341" cy="288543"/>
            <a:chOff x="755576" y="6604084"/>
            <a:chExt cx="7354341" cy="288543"/>
          </a:xfrm>
        </p:grpSpPr>
        <p:sp>
          <p:nvSpPr>
            <p:cNvPr id="19" name="Textfeld 18">
              <a:hlinkClick r:id="" action="ppaction://noaction"/>
            </p:cNvPr>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u="sng" spc="0" err="1" smtClean="0">
                  <a:solidFill>
                    <a:schemeClr val="accent2">
                      <a:lumMod val="60000"/>
                      <a:lumOff val="40000"/>
                    </a:schemeClr>
                  </a:solidFill>
                </a:rPr>
                <a:t>Success</a:t>
              </a:r>
              <a:r>
                <a:rPr lang="de-DE" sz="1050" b="0" u="sng" spc="0" smtClean="0">
                  <a:solidFill>
                    <a:schemeClr val="accent2">
                      <a:lumMod val="60000"/>
                      <a:lumOff val="40000"/>
                    </a:schemeClr>
                  </a:solidFill>
                </a:rPr>
                <a:t> </a:t>
              </a:r>
              <a:r>
                <a:rPr lang="de-DE" sz="1050" b="0" u="sng" spc="0" err="1" smtClean="0">
                  <a:solidFill>
                    <a:schemeClr val="accent2">
                      <a:lumMod val="60000"/>
                      <a:lumOff val="40000"/>
                    </a:schemeClr>
                  </a:solidFill>
                </a:rPr>
                <a:t>Factors</a:t>
              </a:r>
              <a:endParaRPr lang="de-DE" sz="1050" b="0" u="sng" spc="0" smtClean="0">
                <a:solidFill>
                  <a:schemeClr val="accent2">
                    <a:lumMod val="60000"/>
                    <a:lumOff val="40000"/>
                  </a:schemeClr>
                </a:solidFill>
              </a:endParaRPr>
            </a:p>
          </p:txBody>
        </p:sp>
        <p:sp>
          <p:nvSpPr>
            <p:cNvPr id="20" name="Textfeld 19">
              <a:hlinkClick r:id="" action="ppaction://noaction"/>
            </p:cNvPr>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none" smtClean="0">
                  <a:solidFill>
                    <a:schemeClr val="accent2">
                      <a:lumMod val="60000"/>
                      <a:lumOff val="40000"/>
                    </a:schemeClr>
                  </a:solidFill>
                  <a:effectLst/>
                </a:rPr>
                <a:t>Getting startet</a:t>
              </a:r>
            </a:p>
          </p:txBody>
        </p:sp>
        <p:sp>
          <p:nvSpPr>
            <p:cNvPr id="21" name="Textfeld 20">
              <a:hlinkClick r:id="" action="ppaction://noaction"/>
            </p:cNvPr>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chemeClr val="accent2">
                      <a:lumMod val="60000"/>
                      <a:lumOff val="40000"/>
                    </a:schemeClr>
                  </a:solidFill>
                </a:rPr>
                <a:t>Measurement</a:t>
              </a:r>
            </a:p>
          </p:txBody>
        </p:sp>
        <p:sp>
          <p:nvSpPr>
            <p:cNvPr id="24" name="Textfeld 23">
              <a:hlinkClick r:id="" action="ppaction://noaction"/>
            </p:cNvPr>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chemeClr val="accent2">
                      <a:lumMod val="60000"/>
                      <a:lumOff val="40000"/>
                    </a:schemeClr>
                  </a:solidFill>
                </a:rPr>
                <a:t>Reporting</a:t>
              </a:r>
            </a:p>
          </p:txBody>
        </p:sp>
        <p:sp>
          <p:nvSpPr>
            <p:cNvPr id="25" name="Textfeld 24">
              <a:hlinkClick r:id="" action="ppaction://noaction"/>
            </p:cNvPr>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err="1" smtClean="0">
                  <a:solidFill>
                    <a:schemeClr val="accent2">
                      <a:lumMod val="60000"/>
                      <a:lumOff val="40000"/>
                    </a:schemeClr>
                  </a:solidFill>
                </a:rPr>
                <a:t>Verification</a:t>
              </a:r>
              <a:endParaRPr lang="de-DE" sz="1050" b="0" smtClean="0">
                <a:solidFill>
                  <a:schemeClr val="accent2">
                    <a:lumMod val="60000"/>
                    <a:lumOff val="40000"/>
                  </a:schemeClr>
                </a:solidFill>
              </a:endParaRPr>
            </a:p>
          </p:txBody>
        </p:sp>
        <p:sp>
          <p:nvSpPr>
            <p:cNvPr id="26" name="Textfeld 25">
              <a:hlinkClick r:id="" action="ppaction://noaction"/>
            </p:cNvPr>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err="1" smtClean="0">
                  <a:solidFill>
                    <a:schemeClr val="accent2">
                      <a:lumMod val="60000"/>
                      <a:lumOff val="40000"/>
                    </a:schemeClr>
                  </a:solidFill>
                </a:rPr>
                <a:t>Continous</a:t>
              </a:r>
              <a:r>
                <a:rPr lang="de-DE" sz="1050" b="0" baseline="0" smtClean="0">
                  <a:solidFill>
                    <a:schemeClr val="accent2">
                      <a:lumMod val="60000"/>
                      <a:lumOff val="40000"/>
                    </a:schemeClr>
                  </a:solidFill>
                </a:rPr>
                <a:t> </a:t>
              </a:r>
              <a:r>
                <a:rPr lang="de-DE" sz="1050" b="0" baseline="0" err="1" smtClean="0">
                  <a:solidFill>
                    <a:schemeClr val="accent2">
                      <a:lumMod val="60000"/>
                      <a:lumOff val="40000"/>
                    </a:schemeClr>
                  </a:solidFill>
                </a:rPr>
                <a:t>Improvement</a:t>
              </a:r>
              <a:endParaRPr lang="de-DE" sz="1050" b="0" smtClean="0">
                <a:solidFill>
                  <a:schemeClr val="accent2">
                    <a:lumMod val="60000"/>
                    <a:lumOff val="40000"/>
                  </a:schemeClr>
                </a:solidFill>
              </a:endParaRPr>
            </a:p>
          </p:txBody>
        </p:sp>
        <p:pic>
          <p:nvPicPr>
            <p:cNvPr id="27"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90123"/>
            <a:stretch/>
          </p:blipFill>
          <p:spPr bwMode="auto">
            <a:xfrm>
              <a:off x="7933514" y="6606877"/>
              <a:ext cx="17640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Abgerundetes Rechteck 1"/>
          <p:cNvSpPr/>
          <p:nvPr userDrawn="1"/>
        </p:nvSpPr>
        <p:spPr bwMode="auto">
          <a:xfrm>
            <a:off x="7509470" y="793279"/>
            <a:ext cx="1421110" cy="54006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grpSp>
        <p:nvGrpSpPr>
          <p:cNvPr id="4" name="Gruppieren 3"/>
          <p:cNvGrpSpPr/>
          <p:nvPr userDrawn="1"/>
        </p:nvGrpSpPr>
        <p:grpSpPr>
          <a:xfrm>
            <a:off x="7997123" y="725463"/>
            <a:ext cx="434734" cy="523220"/>
            <a:chOff x="7612700" y="851466"/>
            <a:chExt cx="434734" cy="523220"/>
          </a:xfrm>
        </p:grpSpPr>
        <p:sp>
          <p:nvSpPr>
            <p:cNvPr id="31" name="Ellipse 30"/>
            <p:cNvSpPr/>
            <p:nvPr userDrawn="1"/>
          </p:nvSpPr>
          <p:spPr bwMode="auto">
            <a:xfrm>
              <a:off x="7650786" y="93399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32" name="Textfeld 31"/>
            <p:cNvSpPr txBox="1"/>
            <p:nvPr userDrawn="1"/>
          </p:nvSpPr>
          <p:spPr>
            <a:xfrm>
              <a:off x="7612700" y="85146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grpSp>
    </p:spTree>
    <p:extLst>
      <p:ext uri="{BB962C8B-B14F-4D97-AF65-F5344CB8AC3E}">
        <p14:creationId xmlns:p14="http://schemas.microsoft.com/office/powerpoint/2010/main" val="1744966030"/>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01 Emission GET">
    <p:spTree>
      <p:nvGrpSpPr>
        <p:cNvPr id="1" name=""/>
        <p:cNvGrpSpPr/>
        <p:nvPr/>
      </p:nvGrpSpPr>
      <p:grpSpPr>
        <a:xfrm>
          <a:off x="0" y="0"/>
          <a:ext cx="0" cy="0"/>
          <a:chOff x="0" y="0"/>
          <a:chExt cx="0" cy="0"/>
        </a:xfrm>
      </p:grpSpPr>
      <p:sp>
        <p:nvSpPr>
          <p:cNvPr id="23" name="Interaktive Schaltfläche: Nächste(r) oder Weiter 22">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rId2" action="ppaction://hlinksldjump"/>
          </p:cNvPr>
          <p:cNvSpPr txBox="1"/>
          <p:nvPr userDrawn="1"/>
        </p:nvSpPr>
        <p:spPr>
          <a:xfrm>
            <a:off x="1841628" y="6309320"/>
            <a:ext cx="1704249" cy="307777"/>
          </a:xfrm>
          <a:prstGeom prst="rect">
            <a:avLst/>
          </a:prstGeom>
          <a:solidFill>
            <a:schemeClr val="bg2">
              <a:lumMod val="90000"/>
            </a:schemeClr>
          </a:solidFill>
        </p:spPr>
        <p:txBody>
          <a:bodyPr wrap="none" rtlCol="0">
            <a:spAutoFit/>
          </a:bodyPr>
          <a:lstStyle/>
          <a:p>
            <a:r>
              <a:rPr lang="de-DE" sz="1400" b="1" i="0" u="none" baseline="0" smtClean="0">
                <a:solidFill>
                  <a:schemeClr val="accent2">
                    <a:lumMod val="60000"/>
                    <a:lumOff val="40000"/>
                  </a:schemeClr>
                </a:solidFill>
                <a:effectLst/>
              </a:rPr>
              <a:t>MRV </a:t>
            </a:r>
            <a:r>
              <a:rPr lang="de-DE" sz="1400" b="1" i="0" u="none" baseline="0" err="1" smtClean="0">
                <a:solidFill>
                  <a:schemeClr val="accent2">
                    <a:lumMod val="60000"/>
                    <a:lumOff val="40000"/>
                  </a:schemeClr>
                </a:solidFill>
                <a:effectLst/>
              </a:rPr>
              <a:t>of</a:t>
            </a:r>
            <a:r>
              <a:rPr lang="de-DE" sz="1400" b="1" i="0" u="none" baseline="0" smtClean="0">
                <a:solidFill>
                  <a:schemeClr val="accent2">
                    <a:lumMod val="60000"/>
                    <a:lumOff val="40000"/>
                  </a:schemeClr>
                </a:solidFill>
                <a:effectLst/>
              </a:rPr>
              <a:t> Emission:</a:t>
            </a:r>
            <a:endParaRPr lang="de-DE" sz="1400" b="1" i="0" u="none" smtClean="0">
              <a:solidFill>
                <a:schemeClr val="accent2">
                  <a:lumMod val="60000"/>
                  <a:lumOff val="40000"/>
                </a:schemeClr>
              </a:solidFill>
              <a:effectLst/>
            </a:endParaRPr>
          </a:p>
        </p:txBody>
      </p:sp>
      <p:grpSp>
        <p:nvGrpSpPr>
          <p:cNvPr id="18" name="Gruppieren 17"/>
          <p:cNvGrpSpPr/>
          <p:nvPr userDrawn="1"/>
        </p:nvGrpSpPr>
        <p:grpSpPr>
          <a:xfrm>
            <a:off x="117029" y="6569457"/>
            <a:ext cx="7354341" cy="288543"/>
            <a:chOff x="755576" y="6604084"/>
            <a:chExt cx="7354341" cy="288543"/>
          </a:xfrm>
        </p:grpSpPr>
        <p:sp>
          <p:nvSpPr>
            <p:cNvPr id="19" name="Textfeld 18">
              <a:hlinkClick r:id="" action="ppaction://noaction"/>
            </p:cNvPr>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spc="0" err="1" smtClean="0">
                  <a:solidFill>
                    <a:schemeClr val="accent2">
                      <a:lumMod val="60000"/>
                      <a:lumOff val="40000"/>
                    </a:schemeClr>
                  </a:solidFill>
                </a:rPr>
                <a:t>Success</a:t>
              </a:r>
              <a:r>
                <a:rPr lang="de-DE" sz="1050" b="0" spc="0" smtClean="0">
                  <a:solidFill>
                    <a:schemeClr val="accent2">
                      <a:lumMod val="60000"/>
                      <a:lumOff val="40000"/>
                    </a:schemeClr>
                  </a:solidFill>
                </a:rPr>
                <a:t> </a:t>
              </a:r>
              <a:r>
                <a:rPr lang="de-DE" sz="1050" b="0" spc="0" err="1" smtClean="0">
                  <a:solidFill>
                    <a:schemeClr val="accent2">
                      <a:lumMod val="60000"/>
                      <a:lumOff val="40000"/>
                    </a:schemeClr>
                  </a:solidFill>
                </a:rPr>
                <a:t>Factors</a:t>
              </a:r>
              <a:endParaRPr lang="de-DE" sz="1050" b="0" spc="0" smtClean="0">
                <a:solidFill>
                  <a:schemeClr val="accent2">
                    <a:lumMod val="60000"/>
                    <a:lumOff val="40000"/>
                  </a:schemeClr>
                </a:solidFill>
              </a:endParaRPr>
            </a:p>
          </p:txBody>
        </p:sp>
        <p:sp>
          <p:nvSpPr>
            <p:cNvPr id="20" name="Textfeld 19">
              <a:hlinkClick r:id="" action="ppaction://noaction"/>
            </p:cNvPr>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sng" smtClean="0">
                  <a:solidFill>
                    <a:schemeClr val="accent2">
                      <a:lumMod val="60000"/>
                      <a:lumOff val="40000"/>
                    </a:schemeClr>
                  </a:solidFill>
                  <a:effectLst/>
                </a:rPr>
                <a:t>Getting startet</a:t>
              </a:r>
            </a:p>
          </p:txBody>
        </p:sp>
        <p:sp>
          <p:nvSpPr>
            <p:cNvPr id="21" name="Textfeld 20">
              <a:hlinkClick r:id="" action="ppaction://noaction"/>
            </p:cNvPr>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chemeClr val="accent2">
                      <a:lumMod val="60000"/>
                      <a:lumOff val="40000"/>
                    </a:schemeClr>
                  </a:solidFill>
                </a:rPr>
                <a:t>Measurement</a:t>
              </a:r>
            </a:p>
          </p:txBody>
        </p:sp>
        <p:sp>
          <p:nvSpPr>
            <p:cNvPr id="24" name="Textfeld 23">
              <a:hlinkClick r:id="" action="ppaction://noaction"/>
            </p:cNvPr>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chemeClr val="accent2">
                      <a:lumMod val="60000"/>
                      <a:lumOff val="40000"/>
                    </a:schemeClr>
                  </a:solidFill>
                </a:rPr>
                <a:t>Reporting</a:t>
              </a:r>
            </a:p>
          </p:txBody>
        </p:sp>
        <p:sp>
          <p:nvSpPr>
            <p:cNvPr id="25" name="Textfeld 24">
              <a:hlinkClick r:id="" action="ppaction://noaction"/>
            </p:cNvPr>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err="1" smtClean="0">
                  <a:solidFill>
                    <a:schemeClr val="accent2">
                      <a:lumMod val="60000"/>
                      <a:lumOff val="40000"/>
                    </a:schemeClr>
                  </a:solidFill>
                </a:rPr>
                <a:t>Verification</a:t>
              </a:r>
              <a:endParaRPr lang="de-DE" sz="1050" b="0" smtClean="0">
                <a:solidFill>
                  <a:schemeClr val="accent2">
                    <a:lumMod val="60000"/>
                    <a:lumOff val="40000"/>
                  </a:schemeClr>
                </a:solidFill>
              </a:endParaRPr>
            </a:p>
          </p:txBody>
        </p:sp>
        <p:sp>
          <p:nvSpPr>
            <p:cNvPr id="26" name="Textfeld 25">
              <a:hlinkClick r:id="" action="ppaction://noaction"/>
            </p:cNvPr>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err="1" smtClean="0">
                  <a:solidFill>
                    <a:schemeClr val="accent2">
                      <a:lumMod val="60000"/>
                      <a:lumOff val="40000"/>
                    </a:schemeClr>
                  </a:solidFill>
                </a:rPr>
                <a:t>Continous</a:t>
              </a:r>
              <a:r>
                <a:rPr lang="de-DE" sz="1050" b="0" baseline="0" smtClean="0">
                  <a:solidFill>
                    <a:schemeClr val="accent2">
                      <a:lumMod val="60000"/>
                      <a:lumOff val="40000"/>
                    </a:schemeClr>
                  </a:solidFill>
                </a:rPr>
                <a:t> </a:t>
              </a:r>
              <a:r>
                <a:rPr lang="de-DE" sz="1050" b="0" baseline="0" err="1" smtClean="0">
                  <a:solidFill>
                    <a:schemeClr val="accent2">
                      <a:lumMod val="60000"/>
                      <a:lumOff val="40000"/>
                    </a:schemeClr>
                  </a:solidFill>
                </a:rPr>
                <a:t>Improvement</a:t>
              </a:r>
              <a:endParaRPr lang="de-DE" sz="1050" b="0" smtClean="0">
                <a:solidFill>
                  <a:schemeClr val="accent2">
                    <a:lumMod val="60000"/>
                    <a:lumOff val="40000"/>
                  </a:schemeClr>
                </a:solidFill>
              </a:endParaRPr>
            </a:p>
          </p:txBody>
        </p:sp>
        <p:pic>
          <p:nvPicPr>
            <p:cNvPr id="27"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90123"/>
            <a:stretch/>
          </p:blipFill>
          <p:spPr bwMode="auto">
            <a:xfrm>
              <a:off x="7933514" y="6606877"/>
              <a:ext cx="17640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9" name="Abgerundetes Rechteck 28"/>
          <p:cNvSpPr/>
          <p:nvPr userDrawn="1"/>
        </p:nvSpPr>
        <p:spPr bwMode="auto">
          <a:xfrm>
            <a:off x="7509470" y="793279"/>
            <a:ext cx="1421110" cy="54006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grpSp>
        <p:nvGrpSpPr>
          <p:cNvPr id="30" name="Gruppieren 29"/>
          <p:cNvGrpSpPr/>
          <p:nvPr userDrawn="1"/>
        </p:nvGrpSpPr>
        <p:grpSpPr>
          <a:xfrm>
            <a:off x="7997123" y="725463"/>
            <a:ext cx="434734" cy="523220"/>
            <a:chOff x="7612700" y="851466"/>
            <a:chExt cx="434734" cy="523220"/>
          </a:xfrm>
        </p:grpSpPr>
        <p:sp>
          <p:nvSpPr>
            <p:cNvPr id="31" name="Ellipse 30"/>
            <p:cNvSpPr/>
            <p:nvPr userDrawn="1"/>
          </p:nvSpPr>
          <p:spPr bwMode="auto">
            <a:xfrm>
              <a:off x="7650786" y="93399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32" name="Textfeld 31"/>
            <p:cNvSpPr txBox="1"/>
            <p:nvPr userDrawn="1"/>
          </p:nvSpPr>
          <p:spPr>
            <a:xfrm>
              <a:off x="7612700" y="85146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grpSp>
    </p:spTree>
    <p:extLst>
      <p:ext uri="{BB962C8B-B14F-4D97-AF65-F5344CB8AC3E}">
        <p14:creationId xmlns:p14="http://schemas.microsoft.com/office/powerpoint/2010/main" val="4221852356"/>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 Target="../slides/slide27.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 Target="../slides/slide9.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 Target="../slides/slide16.xml"/><Relationship Id="rId46" Type="http://schemas.openxmlformats.org/officeDocument/2006/relationships/image" Target="../media/image2.gi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 Target="../slides/slide1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gif"/><Relationship Id="rId40" Type="http://schemas.openxmlformats.org/officeDocument/2006/relationships/slide" Target="../slides/slide2.xml"/><Relationship Id="rId45" Type="http://schemas.openxmlformats.org/officeDocument/2006/relationships/slide" Target="../slides/slide2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 Target="../slides/slide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 Target="../slides/slid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684000" y="1182688"/>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here to add title</a:t>
            </a:r>
            <a:endParaRPr lang="de-DE" noProof="0" dirty="0" smtClean="0"/>
          </a:p>
        </p:txBody>
      </p:sp>
      <p:pic>
        <p:nvPicPr>
          <p:cNvPr id="18" name="Grafik 6"/>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bwMode="auto">
          <a:xfrm>
            <a:off x="0" y="188640"/>
            <a:ext cx="7668344" cy="93553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9625" y="2035525"/>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latinLnBrk="0">
              <a:lnSpc>
                <a:spcPct val="100000"/>
              </a:lnSpc>
              <a:buSzTx/>
              <a:buFontTx/>
              <a:buNone/>
            </a:pPr>
            <a:r>
              <a:rPr lang="de-DE" noProof="0" dirty="0" smtClean="0"/>
              <a:t>First layer</a:t>
            </a:r>
          </a:p>
          <a:p>
            <a:pPr marL="360000" lvl="1">
              <a:buClr>
                <a:srgbClr val="C80F0F"/>
              </a:buClr>
            </a:pPr>
            <a:r>
              <a:rPr lang="de-DE" noProof="0" dirty="0" smtClean="0"/>
              <a:t>Second layer</a:t>
            </a:r>
          </a:p>
          <a:p>
            <a:pPr marL="720000" lvl="2"/>
            <a:r>
              <a:rPr lang="de-DE" noProof="0" dirty="0" smtClean="0"/>
              <a:t>Third layer</a:t>
            </a:r>
          </a:p>
          <a:p>
            <a:pPr marL="1080000" lvl="3"/>
            <a:r>
              <a:rPr lang="de-DE" noProof="0" dirty="0" smtClean="0"/>
              <a:t>Fourth layer</a:t>
            </a:r>
          </a:p>
        </p:txBody>
      </p:sp>
      <p:sp>
        <p:nvSpPr>
          <p:cNvPr id="32" name="Rechteck 31"/>
          <p:cNvSpPr/>
          <p:nvPr userDrawn="1"/>
        </p:nvSpPr>
        <p:spPr bwMode="auto">
          <a:xfrm>
            <a:off x="-6406" y="6525345"/>
            <a:ext cx="9155251" cy="332655"/>
          </a:xfrm>
          <a:prstGeom prst="rect">
            <a:avLst/>
          </a:prstGeom>
          <a:solidFill>
            <a:schemeClr val="bg2">
              <a:lumMod val="90000"/>
            </a:schemeClr>
          </a:solidFill>
          <a:ln w="38100"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35" name="Textfeld 34">
            <a:hlinkClick r:id="rId38" action="ppaction://hlinksldjump"/>
          </p:cNvPr>
          <p:cNvSpPr txBox="1"/>
          <p:nvPr userDrawn="1"/>
        </p:nvSpPr>
        <p:spPr>
          <a:xfrm>
            <a:off x="417311" y="6525345"/>
            <a:ext cx="2584362" cy="307777"/>
          </a:xfrm>
          <a:prstGeom prst="rect">
            <a:avLst/>
          </a:prstGeom>
          <a:noFill/>
        </p:spPr>
        <p:txBody>
          <a:bodyPr wrap="none" rtlCol="0">
            <a:spAutoFit/>
          </a:bodyPr>
          <a:lstStyle/>
          <a:p>
            <a:r>
              <a:rPr lang="de-DE" sz="1400" b="0" baseline="0" smtClean="0">
                <a:solidFill>
                  <a:schemeClr val="bg1"/>
                </a:solidFill>
                <a:effectLst/>
              </a:rPr>
              <a:t>National </a:t>
            </a:r>
            <a:r>
              <a:rPr lang="de-DE" sz="1400" b="0" baseline="0" err="1" smtClean="0">
                <a:solidFill>
                  <a:schemeClr val="bg1"/>
                </a:solidFill>
                <a:effectLst/>
              </a:rPr>
              <a:t>level</a:t>
            </a:r>
            <a:r>
              <a:rPr lang="de-DE" sz="1400" b="0" baseline="0" smtClean="0">
                <a:solidFill>
                  <a:schemeClr val="bg1"/>
                </a:solidFill>
                <a:effectLst/>
              </a:rPr>
              <a:t> </a:t>
            </a:r>
            <a:r>
              <a:rPr lang="de-DE" sz="1400" b="0" baseline="0" err="1" smtClean="0">
                <a:solidFill>
                  <a:schemeClr val="bg1"/>
                </a:solidFill>
                <a:effectLst/>
              </a:rPr>
              <a:t>adaptation</a:t>
            </a:r>
            <a:r>
              <a:rPr lang="de-DE" sz="1400" b="0" baseline="0" smtClean="0">
                <a:solidFill>
                  <a:schemeClr val="bg1"/>
                </a:solidFill>
                <a:effectLst/>
              </a:rPr>
              <a:t> M&amp;E</a:t>
            </a:r>
            <a:endParaRPr lang="de-DE" sz="1400" b="0" smtClean="0">
              <a:solidFill>
                <a:schemeClr val="bg1"/>
              </a:solidFill>
              <a:effectLst/>
            </a:endParaRPr>
          </a:p>
        </p:txBody>
      </p:sp>
      <p:sp>
        <p:nvSpPr>
          <p:cNvPr id="36" name="Textfeld 35">
            <a:hlinkClick r:id="rId39" action="ppaction://hlinksldjump"/>
          </p:cNvPr>
          <p:cNvSpPr txBox="1"/>
          <p:nvPr userDrawn="1"/>
        </p:nvSpPr>
        <p:spPr>
          <a:xfrm>
            <a:off x="6108515" y="6525344"/>
            <a:ext cx="2954655" cy="307777"/>
          </a:xfrm>
          <a:prstGeom prst="rect">
            <a:avLst/>
          </a:prstGeom>
          <a:noFill/>
        </p:spPr>
        <p:txBody>
          <a:bodyPr wrap="none" rtlCol="0">
            <a:spAutoFit/>
          </a:bodyPr>
          <a:lstStyle/>
          <a:p>
            <a:r>
              <a:rPr lang="de-DE" sz="1400" b="0" i="0" baseline="0" smtClean="0">
                <a:solidFill>
                  <a:schemeClr val="bg1"/>
                </a:solidFill>
                <a:effectLst/>
              </a:rPr>
              <a:t>Project-level </a:t>
            </a:r>
            <a:r>
              <a:rPr lang="de-DE" sz="1400" b="0" i="0" baseline="0" err="1" smtClean="0">
                <a:solidFill>
                  <a:schemeClr val="bg1"/>
                </a:solidFill>
                <a:effectLst/>
              </a:rPr>
              <a:t>adaptation</a:t>
            </a:r>
            <a:r>
              <a:rPr lang="de-DE" sz="1400" b="0" i="0" baseline="0" smtClean="0">
                <a:solidFill>
                  <a:schemeClr val="bg1"/>
                </a:solidFill>
                <a:effectLst/>
              </a:rPr>
              <a:t> M&amp;E	</a:t>
            </a:r>
            <a:endParaRPr lang="de-DE" sz="1400" b="0" smtClean="0">
              <a:solidFill>
                <a:schemeClr val="bg1"/>
              </a:solidFill>
              <a:effectLst/>
            </a:endParaRPr>
          </a:p>
        </p:txBody>
      </p:sp>
      <p:sp>
        <p:nvSpPr>
          <p:cNvPr id="37" name="Interaktive Schaltfläche: Zurück oder Vorherige(r) 36">
            <a:hlinkClick r:id="" action="ppaction://hlinkshowjump?jump=lastslideviewed" highlightClick="1"/>
          </p:cNvPr>
          <p:cNvSpPr/>
          <p:nvPr userDrawn="1"/>
        </p:nvSpPr>
        <p:spPr bwMode="auto">
          <a:xfrm>
            <a:off x="-4845" y="2650142"/>
            <a:ext cx="144016" cy="1503348"/>
          </a:xfrm>
          <a:prstGeom prst="actionButtonBackPrevious">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38" name="Interaktive Schaltfläche: Nächste(r) oder Weiter 37">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39" name="Rechteck 38"/>
          <p:cNvSpPr/>
          <p:nvPr userDrawn="1"/>
        </p:nvSpPr>
        <p:spPr bwMode="auto">
          <a:xfrm>
            <a:off x="0" y="0"/>
            <a:ext cx="9144000" cy="258632"/>
          </a:xfrm>
          <a:prstGeom prst="rect">
            <a:avLst/>
          </a:prstGeom>
          <a:solidFill>
            <a:schemeClr val="bg2">
              <a:lumMod val="90000"/>
            </a:schemeClr>
          </a:solidFill>
          <a:ln w="381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bg1"/>
              </a:solidFill>
              <a:effectLst/>
              <a:latin typeface="Arial" charset="0"/>
            </a:endParaRPr>
          </a:p>
        </p:txBody>
      </p:sp>
      <p:sp>
        <p:nvSpPr>
          <p:cNvPr id="40" name="Textfeld 39">
            <a:hlinkClick r:id="rId40" action="ppaction://hlinksldjump"/>
          </p:cNvPr>
          <p:cNvSpPr txBox="1"/>
          <p:nvPr userDrawn="1"/>
        </p:nvSpPr>
        <p:spPr>
          <a:xfrm>
            <a:off x="8546914" y="12957"/>
            <a:ext cx="614271" cy="261610"/>
          </a:xfrm>
          <a:prstGeom prst="rect">
            <a:avLst/>
          </a:prstGeom>
          <a:noFill/>
        </p:spPr>
        <p:txBody>
          <a:bodyPr wrap="none" rtlCol="0">
            <a:spAutoFit/>
          </a:bodyPr>
          <a:lstStyle/>
          <a:p>
            <a:pPr algn="r"/>
            <a:r>
              <a:rPr lang="de-DE" sz="1100" b="0" smtClean="0">
                <a:solidFill>
                  <a:schemeClr val="bg1">
                    <a:lumMod val="95000"/>
                  </a:schemeClr>
                </a:solidFill>
                <a:effectLst/>
              </a:rPr>
              <a:t>Imprint</a:t>
            </a:r>
          </a:p>
        </p:txBody>
      </p:sp>
      <p:sp>
        <p:nvSpPr>
          <p:cNvPr id="41" name="Textfeld 40">
            <a:hlinkClick r:id="rId41" action="ppaction://hlinksldjump"/>
          </p:cNvPr>
          <p:cNvSpPr txBox="1"/>
          <p:nvPr userDrawn="1"/>
        </p:nvSpPr>
        <p:spPr>
          <a:xfrm>
            <a:off x="755576" y="8834"/>
            <a:ext cx="1087157" cy="261610"/>
          </a:xfrm>
          <a:prstGeom prst="rect">
            <a:avLst/>
          </a:prstGeom>
          <a:noFill/>
        </p:spPr>
        <p:txBody>
          <a:bodyPr wrap="none" rtlCol="0">
            <a:spAutoFit/>
          </a:bodyPr>
          <a:lstStyle/>
          <a:p>
            <a:r>
              <a:rPr lang="de-DE" sz="1100" b="0" smtClean="0">
                <a:solidFill>
                  <a:schemeClr val="bg1">
                    <a:lumMod val="95000"/>
                  </a:schemeClr>
                </a:solidFill>
                <a:effectLst/>
              </a:rPr>
              <a:t>Tool </a:t>
            </a:r>
            <a:r>
              <a:rPr lang="de-DE" sz="1100" b="0" err="1" smtClean="0">
                <a:solidFill>
                  <a:schemeClr val="bg1">
                    <a:lumMod val="95000"/>
                  </a:schemeClr>
                </a:solidFill>
                <a:effectLst/>
              </a:rPr>
              <a:t>Overview</a:t>
            </a:r>
            <a:endParaRPr lang="de-DE" sz="1100" b="0" smtClean="0">
              <a:solidFill>
                <a:schemeClr val="bg1">
                  <a:lumMod val="95000"/>
                </a:schemeClr>
              </a:solidFill>
              <a:effectLst/>
            </a:endParaRPr>
          </a:p>
        </p:txBody>
      </p:sp>
      <p:sp>
        <p:nvSpPr>
          <p:cNvPr id="43" name="Textfeld 42">
            <a:hlinkClick r:id="rId42" action="ppaction://hlinksldjump"/>
          </p:cNvPr>
          <p:cNvSpPr txBox="1"/>
          <p:nvPr userDrawn="1"/>
        </p:nvSpPr>
        <p:spPr>
          <a:xfrm>
            <a:off x="2034037" y="-2977"/>
            <a:ext cx="1218603" cy="261610"/>
          </a:xfrm>
          <a:prstGeom prst="rect">
            <a:avLst/>
          </a:prstGeom>
          <a:noFill/>
        </p:spPr>
        <p:txBody>
          <a:bodyPr wrap="none" rtlCol="0">
            <a:spAutoFit/>
          </a:bodyPr>
          <a:lstStyle/>
          <a:p>
            <a:r>
              <a:rPr lang="de-DE" sz="1100" b="0" smtClean="0">
                <a:solidFill>
                  <a:schemeClr val="bg1">
                    <a:lumMod val="95000"/>
                  </a:schemeClr>
                </a:solidFill>
                <a:effectLst/>
              </a:rPr>
              <a:t>M&amp;E at a </a:t>
            </a:r>
            <a:r>
              <a:rPr lang="de-DE" sz="1100" b="0" err="1" smtClean="0">
                <a:solidFill>
                  <a:schemeClr val="bg1">
                    <a:lumMod val="95000"/>
                  </a:schemeClr>
                </a:solidFill>
                <a:effectLst/>
              </a:rPr>
              <a:t>glance</a:t>
            </a:r>
            <a:endParaRPr lang="de-DE" sz="1100" b="0" smtClean="0">
              <a:solidFill>
                <a:schemeClr val="bg1">
                  <a:lumMod val="95000"/>
                </a:schemeClr>
              </a:solidFill>
              <a:effectLst/>
            </a:endParaRPr>
          </a:p>
        </p:txBody>
      </p:sp>
      <p:sp>
        <p:nvSpPr>
          <p:cNvPr id="44" name="Textfeld 43">
            <a:hlinkClick r:id="rId43" action="ppaction://hlinksldjump"/>
          </p:cNvPr>
          <p:cNvSpPr txBox="1"/>
          <p:nvPr userDrawn="1"/>
        </p:nvSpPr>
        <p:spPr>
          <a:xfrm>
            <a:off x="3463718" y="0"/>
            <a:ext cx="1106393" cy="261610"/>
          </a:xfrm>
          <a:prstGeom prst="rect">
            <a:avLst/>
          </a:prstGeom>
          <a:noFill/>
        </p:spPr>
        <p:txBody>
          <a:bodyPr wrap="none" rtlCol="0">
            <a:spAutoFit/>
          </a:bodyPr>
          <a:lstStyle/>
          <a:p>
            <a:r>
              <a:rPr lang="de-DE" sz="1100" b="0" smtClean="0">
                <a:solidFill>
                  <a:schemeClr val="bg1">
                    <a:lumMod val="95000"/>
                  </a:schemeClr>
                </a:solidFill>
                <a:effectLst/>
              </a:rPr>
              <a:t>Getting </a:t>
            </a:r>
            <a:r>
              <a:rPr lang="de-DE" sz="1100" b="0" err="1" smtClean="0">
                <a:solidFill>
                  <a:schemeClr val="bg1">
                    <a:lumMod val="95000"/>
                  </a:schemeClr>
                </a:solidFill>
                <a:effectLst/>
              </a:rPr>
              <a:t>started</a:t>
            </a:r>
            <a:endParaRPr lang="de-DE" sz="1100" b="0" smtClean="0">
              <a:solidFill>
                <a:schemeClr val="bg1">
                  <a:lumMod val="95000"/>
                </a:schemeClr>
              </a:solidFill>
              <a:effectLst/>
            </a:endParaRPr>
          </a:p>
        </p:txBody>
      </p:sp>
      <p:sp>
        <p:nvSpPr>
          <p:cNvPr id="8" name="Interaktive Schaltfläche: Start 7">
            <a:hlinkClick r:id="rId44" action="ppaction://hlinksldjump" highlightClick="1"/>
          </p:cNvPr>
          <p:cNvSpPr/>
          <p:nvPr userDrawn="1"/>
        </p:nvSpPr>
        <p:spPr bwMode="auto">
          <a:xfrm>
            <a:off x="0" y="-2977"/>
            <a:ext cx="417311" cy="261610"/>
          </a:xfrm>
          <a:prstGeom prst="actionButtonHome">
            <a:avLst/>
          </a:prstGeom>
          <a:solidFill>
            <a:schemeClr val="bg2">
              <a:lumMod val="9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2" name="Interaktive Schaltfläche: Zurückkehren 1">
            <a:hlinkClick r:id="" action="ppaction://hlinkshowjump?jump=previousslide" highlightClick="1"/>
          </p:cNvPr>
          <p:cNvSpPr/>
          <p:nvPr userDrawn="1"/>
        </p:nvSpPr>
        <p:spPr bwMode="auto">
          <a:xfrm rot="16200000">
            <a:off x="444063" y="6111"/>
            <a:ext cx="247121" cy="231889"/>
          </a:xfrm>
          <a:prstGeom prst="actionButtonReturn">
            <a:avLst/>
          </a:prstGeom>
          <a:solidFill>
            <a:schemeClr val="bg2">
              <a:lumMod val="9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spc="0" normalizeH="0" baseline="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21" name="Textfeld 20">
            <a:hlinkClick r:id="rId45" action="ppaction://hlinksldjump"/>
          </p:cNvPr>
          <p:cNvSpPr txBox="1"/>
          <p:nvPr userDrawn="1"/>
        </p:nvSpPr>
        <p:spPr>
          <a:xfrm>
            <a:off x="3473562" y="6537783"/>
            <a:ext cx="2315057" cy="307777"/>
          </a:xfrm>
          <a:prstGeom prst="rect">
            <a:avLst/>
          </a:prstGeom>
          <a:noFill/>
        </p:spPr>
        <p:txBody>
          <a:bodyPr wrap="none" rtlCol="0">
            <a:spAutoFit/>
          </a:bodyPr>
          <a:lstStyle/>
          <a:p>
            <a:r>
              <a:rPr lang="de-DE" sz="1400" b="0" baseline="0" smtClean="0">
                <a:solidFill>
                  <a:schemeClr val="bg1"/>
                </a:solidFill>
                <a:effectLst/>
              </a:rPr>
              <a:t>Multi-level </a:t>
            </a:r>
            <a:r>
              <a:rPr lang="de-DE" sz="1400" b="0" baseline="0" err="1" smtClean="0">
                <a:solidFill>
                  <a:schemeClr val="bg1"/>
                </a:solidFill>
                <a:effectLst/>
              </a:rPr>
              <a:t>adaptation</a:t>
            </a:r>
            <a:r>
              <a:rPr lang="de-DE" sz="1400" b="0" baseline="0" smtClean="0">
                <a:solidFill>
                  <a:schemeClr val="bg1"/>
                </a:solidFill>
                <a:effectLst/>
              </a:rPr>
              <a:t> M&amp;E</a:t>
            </a:r>
            <a:endParaRPr lang="de-DE" sz="1400" b="0" smtClean="0">
              <a:solidFill>
                <a:schemeClr val="bg1"/>
              </a:solidFill>
              <a:effectLst/>
            </a:endParaRPr>
          </a:p>
        </p:txBody>
      </p:sp>
      <p:pic>
        <p:nvPicPr>
          <p:cNvPr id="19" name="Grafik 7"/>
          <p:cNvPicPr>
            <a:picLocks noChangeAspect="1"/>
          </p:cNvPicPr>
          <p:nvPr/>
        </p:nvPicPr>
        <p:blipFill>
          <a:blip r:embed="rId46" cstate="print"/>
          <a:srcRect/>
          <a:stretch>
            <a:fillRect/>
          </a:stretch>
        </p:blipFill>
        <p:spPr bwMode="auto">
          <a:xfrm>
            <a:off x="7001892" y="332656"/>
            <a:ext cx="2106612" cy="72007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84" r:id="rId2"/>
    <p:sldLayoutId id="2147483709" r:id="rId3"/>
    <p:sldLayoutId id="2147483710" r:id="rId4"/>
    <p:sldLayoutId id="2147483711" r:id="rId5"/>
    <p:sldLayoutId id="2147483712" r:id="rId6"/>
    <p:sldLayoutId id="2147483708" r:id="rId7"/>
    <p:sldLayoutId id="2147483704" r:id="rId8"/>
    <p:sldLayoutId id="2147483689" r:id="rId9"/>
    <p:sldLayoutId id="2147483690" r:id="rId10"/>
    <p:sldLayoutId id="2147483691" r:id="rId11"/>
    <p:sldLayoutId id="2147483692" r:id="rId12"/>
    <p:sldLayoutId id="2147483693" r:id="rId13"/>
    <p:sldLayoutId id="2147483706" r:id="rId14"/>
    <p:sldLayoutId id="2147483686" r:id="rId15"/>
    <p:sldLayoutId id="2147483698" r:id="rId16"/>
    <p:sldLayoutId id="2147483697" r:id="rId17"/>
    <p:sldLayoutId id="2147483696" r:id="rId18"/>
    <p:sldLayoutId id="2147483695" r:id="rId19"/>
    <p:sldLayoutId id="2147483694" r:id="rId20"/>
    <p:sldLayoutId id="2147483687" r:id="rId21"/>
    <p:sldLayoutId id="2147483703" r:id="rId22"/>
    <p:sldLayoutId id="2147483702" r:id="rId23"/>
    <p:sldLayoutId id="2147483701" r:id="rId24"/>
    <p:sldLayoutId id="2147483700" r:id="rId25"/>
    <p:sldLayoutId id="2147483699" r:id="rId26"/>
    <p:sldLayoutId id="2147483705" r:id="rId27"/>
    <p:sldLayoutId id="2147483673" r:id="rId28"/>
    <p:sldLayoutId id="2147483674" r:id="rId29"/>
    <p:sldLayoutId id="2147483675" r:id="rId30"/>
    <p:sldLayoutId id="2147483676" r:id="rId31"/>
    <p:sldLayoutId id="2147483679" r:id="rId32"/>
    <p:sldLayoutId id="2147483680" r:id="rId33"/>
    <p:sldLayoutId id="2147483681" r:id="rId34"/>
    <p:sldLayoutId id="2147483682" r:id="rId35"/>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24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lang="de-DE" sz="1800" baseline="0" noProof="0" smtClean="0">
          <a:solidFill>
            <a:schemeClr val="tx1"/>
          </a:solidFill>
          <a:latin typeface="+mn-lt"/>
          <a:ea typeface="+mn-ea"/>
          <a:cs typeface="+mn-cs"/>
        </a:defRPr>
      </a:lvl1pPr>
      <a:lvl2pPr marL="720000" indent="-360000" algn="l" rtl="0" eaLnBrk="1" fontAlgn="base" hangingPunct="1">
        <a:spcBef>
          <a:spcPts val="400"/>
        </a:spcBef>
        <a:spcAft>
          <a:spcPts val="800"/>
        </a:spcAft>
        <a:buClr>
          <a:schemeClr val="accent1"/>
        </a:buClr>
        <a:buFont typeface="Arial" pitchFamily="34" charset="0"/>
        <a:buChar char="•"/>
        <a:tabLst>
          <a:tab pos="2190750" algn="l"/>
        </a:tabLst>
        <a:defRPr lang="de-DE" sz="1800" noProof="0" smtClean="0">
          <a:solidFill>
            <a:schemeClr val="tx1"/>
          </a:solidFill>
          <a:latin typeface="+mn-lt"/>
        </a:defRPr>
      </a:lvl2pPr>
      <a:lvl3pPr marL="1080000" indent="-360000" algn="l" rtl="0" eaLnBrk="1" fontAlgn="base" hangingPunct="1">
        <a:spcBef>
          <a:spcPts val="400"/>
        </a:spcBef>
        <a:spcAft>
          <a:spcPts val="800"/>
        </a:spcAft>
        <a:buClr>
          <a:schemeClr val="tx2"/>
        </a:buClr>
        <a:buFont typeface="Arial" pitchFamily="34" charset="0"/>
        <a:buChar char="•"/>
        <a:tabLst>
          <a:tab pos="2190750" algn="l"/>
        </a:tabLst>
        <a:defRPr lang="de-DE" sz="1800" noProof="0" smtClean="0">
          <a:solidFill>
            <a:schemeClr val="tx1"/>
          </a:solidFill>
          <a:latin typeface="+mn-lt"/>
        </a:defRPr>
      </a:lvl3pPr>
      <a:lvl4pPr marL="1440000" indent="-360000" algn="l" rtl="0" eaLnBrk="1" fontAlgn="base" hangingPunct="1">
        <a:spcBef>
          <a:spcPts val="400"/>
        </a:spcBef>
        <a:spcAft>
          <a:spcPts val="800"/>
        </a:spcAft>
        <a:buClr>
          <a:schemeClr val="tx2"/>
        </a:buClr>
        <a:buFont typeface="Arial" pitchFamily="34" charset="0"/>
        <a:buChar char="•"/>
        <a:tabLst>
          <a:tab pos="2190750" algn="l"/>
        </a:tabLst>
        <a:defRPr lang="de-DE" sz="1800" baseline="0" noProof="0" smtClean="0">
          <a:solidFill>
            <a:schemeClr val="tx1"/>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14.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1.xml"/><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16.png"/><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24.xml"/><Relationship Id="rId7" Type="http://schemas.openxmlformats.org/officeDocument/2006/relationships/slide" Target="slide13.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11.xml"/><Relationship Id="rId4" Type="http://schemas.openxmlformats.org/officeDocument/2006/relationships/slide" Target="slide9.xml"/></Relationships>
</file>

<file path=ppt/slides/_rels/slide13.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32.xml"/><Relationship Id="rId7" Type="http://schemas.openxmlformats.org/officeDocument/2006/relationships/slide" Target="slide11.xml"/><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image" Target="../media/image18.png"/><Relationship Id="rId10" Type="http://schemas.openxmlformats.org/officeDocument/2006/relationships/slide" Target="slide14.xml"/><Relationship Id="rId4" Type="http://schemas.openxmlformats.org/officeDocument/2006/relationships/slide" Target="slide18.xml"/><Relationship Id="rId9" Type="http://schemas.openxmlformats.org/officeDocument/2006/relationships/slide" Target="slide12.xml"/></Relationships>
</file>

<file path=ppt/slides/_rels/slide14.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hyperlink" Target="https://gc21.giz.de/ibt/var/app/wp342deP/1443/index.php/knowledge/monitoring-evaluation-2/events-webinars/" TargetMode="External"/><Relationship Id="rId7" Type="http://schemas.openxmlformats.org/officeDocument/2006/relationships/slide" Target="slide11.xml"/><Relationship Id="rId2" Type="http://schemas.openxmlformats.org/officeDocument/2006/relationships/hyperlink" Target="https://gc21.giz.de/ibt/var/app/wp342deP/1443/index.php/knowledge/monitoring-evaluation-2/adaptation-me-navigator/" TargetMode="Externa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image" Target="../media/image19.png"/><Relationship Id="rId10" Type="http://schemas.openxmlformats.org/officeDocument/2006/relationships/slide" Target="slide13.xml"/><Relationship Id="rId4" Type="http://schemas.openxmlformats.org/officeDocument/2006/relationships/hyperlink" Target="http://www.adaptationcommunity.net/" TargetMode="External"/><Relationship Id="rId9" Type="http://schemas.openxmlformats.org/officeDocument/2006/relationships/slide" Target="slide12.xml"/></Relationships>
</file>

<file path=ppt/slides/_rels/slide15.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22.xml"/><Relationship Id="rId18" Type="http://schemas.openxmlformats.org/officeDocument/2006/relationships/slide" Target="slide25.xml"/><Relationship Id="rId3" Type="http://schemas.openxmlformats.org/officeDocument/2006/relationships/image" Target="../media/image20.png"/><Relationship Id="rId7" Type="http://schemas.openxmlformats.org/officeDocument/2006/relationships/slide" Target="slide20.xml"/><Relationship Id="rId12" Type="http://schemas.openxmlformats.org/officeDocument/2006/relationships/slide" Target="slide30.xml"/><Relationship Id="rId17" Type="http://schemas.openxmlformats.org/officeDocument/2006/relationships/image" Target="../media/image21.png"/><Relationship Id="rId2" Type="http://schemas.openxmlformats.org/officeDocument/2006/relationships/slide" Target="slide18.xml"/><Relationship Id="rId16"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31.xml"/><Relationship Id="rId5" Type="http://schemas.openxmlformats.org/officeDocument/2006/relationships/slide" Target="slide21.xml"/><Relationship Id="rId15" Type="http://schemas.openxmlformats.org/officeDocument/2006/relationships/slide" Target="slide15.xml"/><Relationship Id="rId10" Type="http://schemas.openxmlformats.org/officeDocument/2006/relationships/slide" Target="slide32.xml"/><Relationship Id="rId19" Type="http://schemas.openxmlformats.org/officeDocument/2006/relationships/slide" Target="slide26.xml"/><Relationship Id="rId4" Type="http://schemas.microsoft.com/office/2007/relationships/hdphoto" Target="../media/hdphoto2.wdp"/><Relationship Id="rId9" Type="http://schemas.openxmlformats.org/officeDocument/2006/relationships/slide" Target="slide29.xml"/><Relationship Id="rId1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slide" Target="slide18.xml"/><Relationship Id="rId7" Type="http://schemas.openxmlformats.org/officeDocument/2006/relationships/image" Target="../media/image24.png"/><Relationship Id="rId2" Type="http://schemas.openxmlformats.org/officeDocument/2006/relationships/slide" Target="slide15.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slide" Target="slide19.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20.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slide" Target="slide21.xml"/></Relationships>
</file>

<file path=ppt/slides/_rels/slide18.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27.png"/><Relationship Id="rId7" Type="http://schemas.openxmlformats.org/officeDocument/2006/relationships/hyperlink" Target="http://www.adaptationcommunity.net/?wpfb_dl=361" TargetMode="External"/><Relationship Id="rId2" Type="http://schemas.openxmlformats.org/officeDocument/2006/relationships/slide" Target="slide20.xml"/><Relationship Id="rId1" Type="http://schemas.openxmlformats.org/officeDocument/2006/relationships/slideLayout" Target="../slideLayouts/slideLayout5.xml"/><Relationship Id="rId6" Type="http://schemas.openxmlformats.org/officeDocument/2006/relationships/hyperlink" Target="https://gc21.giz.de/ibt/var/app/wp342deP/1443/wp-content/uploads/filebase/uploads/giz2015_Developing_national_adaptation_M&amp;E_systems_-_A_guidebook.pdf" TargetMode="External"/><Relationship Id="rId5" Type="http://schemas.openxmlformats.org/officeDocument/2006/relationships/image" Target="../media/image28.png"/><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8" Type="http://schemas.openxmlformats.org/officeDocument/2006/relationships/hyperlink" Target="https://gc21.giz.de/ibt/var/app/wp342deP/1443/wp-content/uploads/filebase/me/national-level-me(2)/giz2015-fr-suivre-evaluer-l-adapt-change-clima.pdf" TargetMode="External"/><Relationship Id="rId3" Type="http://schemas.openxmlformats.org/officeDocument/2006/relationships/image" Target="../media/image27.png"/><Relationship Id="rId7" Type="http://schemas.openxmlformats.org/officeDocument/2006/relationships/hyperlink" Target="https://gc21.giz.de/ibt/var/app/wp342deP/1443/wp-content/uploads/filebase/me/national-level-me(2)/giz2014-es-s+e-adaptacion--analisis-comparativo-y-hojas-informativas.pdf" TargetMode="External"/><Relationship Id="rId2" Type="http://schemas.openxmlformats.org/officeDocument/2006/relationships/slide" Target="slide20.xml"/><Relationship Id="rId1" Type="http://schemas.openxmlformats.org/officeDocument/2006/relationships/slideLayout" Target="../slideLayouts/slideLayout5.xml"/><Relationship Id="rId6" Type="http://schemas.openxmlformats.org/officeDocument/2006/relationships/hyperlink" Target="https://gc21.giz.de/ibt/var/app/wp342deP/1443/wp-content/uploads/filebase/me/me-guides-manuals-reports/GIZ_2014-Comparative_analysis_of_national_adaptation_M&amp;E.pdf" TargetMode="External"/><Relationship Id="rId5" Type="http://schemas.openxmlformats.org/officeDocument/2006/relationships/slide" Target="slide21.xml"/><Relationship Id="rId10" Type="http://schemas.openxmlformats.org/officeDocument/2006/relationships/slide" Target="slide15.xml"/><Relationship Id="rId4" Type="http://schemas.microsoft.com/office/2007/relationships/hdphoto" Target="../media/hdphoto3.wdp"/><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hyperlink" Target="http://www.giz.de/" TargetMode="External"/><Relationship Id="rId2" Type="http://schemas.openxmlformats.org/officeDocument/2006/relationships/hyperlink" Target="mailto:climate@giz.de" TargetMode="Externa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8.wmf"/></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hyperlink" Target="https://gc21.giz.de/ibt/var/app/wp342deP/1443/?wpfb_dl=220" TargetMode="External"/><Relationship Id="rId2" Type="http://schemas.openxmlformats.org/officeDocument/2006/relationships/slide" Target="slide20.xml"/><Relationship Id="rId1" Type="http://schemas.openxmlformats.org/officeDocument/2006/relationships/slideLayout" Target="../slideLayouts/slideLayout5.xml"/><Relationship Id="rId6" Type="http://schemas.openxmlformats.org/officeDocument/2006/relationships/hyperlink" Target="https://gc21.giz.de/ibt/var/app/wp342deP/1443/wp-content/uploads/filebase/me/national-level-me(2)/giz2014-es-resiliencia-documento-de-debate_screen.pdf" TargetMode="External"/><Relationship Id="rId5" Type="http://schemas.openxmlformats.org/officeDocument/2006/relationships/hyperlink" Target="https://gc21.giz.de/ibt/var/app/wp342deP/1443/wp-content/uploads/filebase/me/national-level-me(2)/giz2014-en-assessing-resilience-discussion-paper.pdf" TargetMode="External"/><Relationship Id="rId4" Type="http://schemas.microsoft.com/office/2007/relationships/hdphoto" Target="../media/hdphoto3.wdp"/><Relationship Id="rId9" Type="http://schemas.openxmlformats.org/officeDocument/2006/relationships/slide" Target="slide15.xml"/></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hyperlink" Target="https://gc21.giz.de/ibt/var/app/wp342deP/1443/wp-content/uploads/filebase/me/national-level-me(2)/giz2014-es-clima-adaptacion-indicadores-repositorio.pdf" TargetMode="External"/><Relationship Id="rId2" Type="http://schemas.openxmlformats.org/officeDocument/2006/relationships/slide" Target="slide20.xml"/><Relationship Id="rId1" Type="http://schemas.openxmlformats.org/officeDocument/2006/relationships/slideLayout" Target="../slideLayouts/slideLayout5.xml"/><Relationship Id="rId6" Type="http://schemas.openxmlformats.org/officeDocument/2006/relationships/hyperlink" Target="https://gc21.giz.de/ibt/var/app/wp342deP/1443/wp-content/uploads/filebase/me/me-guides-manuals-reports/giz2014-en-climate-adaptation-indicator-repository.pdf" TargetMode="External"/><Relationship Id="rId5" Type="http://schemas.openxmlformats.org/officeDocument/2006/relationships/slide" Target="slide19.xml"/><Relationship Id="rId4" Type="http://schemas.microsoft.com/office/2007/relationships/hdphoto" Target="../media/hdphoto3.wdp"/><Relationship Id="rId9" Type="http://schemas.openxmlformats.org/officeDocument/2006/relationships/slide" Target="slide15.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slide" Target="slide15.xml"/><Relationship Id="rId2" Type="http://schemas.openxmlformats.org/officeDocument/2006/relationships/slide" Target="slide25.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slide" Target="slide2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24.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slide" Target="slide15.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0.xml"/><Relationship Id="rId1" Type="http://schemas.openxmlformats.org/officeDocument/2006/relationships/slideLayout" Target="../slideLayouts/slideLayout4.xml"/><Relationship Id="rId6" Type="http://schemas.openxmlformats.org/officeDocument/2006/relationships/slide" Target="slide15.xml"/><Relationship Id="rId5" Type="http://schemas.openxmlformats.org/officeDocument/2006/relationships/hyperlink" Target="https://gc21.giz.de/ibt/var/app/wp342deP/1443/index.php/knowledge/monitoring-evaluation-2/adaptation-me-navigator/" TargetMode="Externa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8" Type="http://schemas.openxmlformats.org/officeDocument/2006/relationships/hyperlink" Target="https://gc21.giz.de/ibt/var/app/wp342deP/1443/wp-content/uploads/filebase/me/me-tools/giz2014_OECD-adaptation-training-handbook-M&amp;E.pdf" TargetMode="External"/><Relationship Id="rId3" Type="http://schemas.openxmlformats.org/officeDocument/2006/relationships/image" Target="../media/image27.png"/><Relationship Id="rId7" Type="http://schemas.openxmlformats.org/officeDocument/2006/relationships/hyperlink" Target="https://gc21.giz.de/ibt/var/app/wp342deP/1443/wp-content/uploads/filebase/me/me-tools/Factsheet_Training_course_adaptation_M&amp;E_-_GIZ_2013.pdf" TargetMode="External"/><Relationship Id="rId12" Type="http://schemas.openxmlformats.org/officeDocument/2006/relationships/slide" Target="slide15.xml"/><Relationship Id="rId2" Type="http://schemas.openxmlformats.org/officeDocument/2006/relationships/slide" Target="slide20.xml"/><Relationship Id="rId1" Type="http://schemas.openxmlformats.org/officeDocument/2006/relationships/slideLayout" Target="../slideLayouts/slideLayout4.xml"/><Relationship Id="rId6" Type="http://schemas.openxmlformats.org/officeDocument/2006/relationships/hyperlink" Target="https://gc21.giz.de/ibt/var/app/wp342deP/1443/index.php/knowledge/monitoring-evaluation-2/adaptation-me-training/" TargetMode="External"/><Relationship Id="rId11" Type="http://schemas.openxmlformats.org/officeDocument/2006/relationships/hyperlink" Target="http://www.adaptationcommunity.net/?wpfb_dl=364" TargetMode="External"/><Relationship Id="rId5" Type="http://schemas.openxmlformats.org/officeDocument/2006/relationships/hyperlink" Target="https://gc21.giz.de/ibt/var/app/wp342deP/1443/index.php/knowledge/cca-training/" TargetMode="External"/><Relationship Id="rId10" Type="http://schemas.openxmlformats.org/officeDocument/2006/relationships/hyperlink" Target="https://gc21.giz.de/ibt/var/app/wp342deP/1443/wp-content/uploads/filebase/me/me-tools/GIZ_Adaptation_M&amp;E_Training_Slides.pdf" TargetMode="External"/><Relationship Id="rId4" Type="http://schemas.microsoft.com/office/2007/relationships/hdphoto" Target="../media/hdphoto3.wdp"/><Relationship Id="rId9" Type="http://schemas.openxmlformats.org/officeDocument/2006/relationships/hyperlink" Target="https://gc21.giz.de/ibt/var/app/wp342deP/1443/wp-content/uploads/filebase/me/me-tools/GIZ_Adaptation_M&amp;E_Training_Manual.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0.xml"/><Relationship Id="rId1" Type="http://schemas.openxmlformats.org/officeDocument/2006/relationships/slideLayout" Target="../slideLayouts/slideLayout4.xml"/><Relationship Id="rId6" Type="http://schemas.openxmlformats.org/officeDocument/2006/relationships/slide" Target="slide15.xml"/><Relationship Id="rId5" Type="http://schemas.openxmlformats.org/officeDocument/2006/relationships/hyperlink" Target="http://www.adaptationcommunity.net/knowledge/vulnerability-assessment/vulnerability-sourcebook/" TargetMode="External"/><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slide" Target="slide15.xml"/><Relationship Id="rId2" Type="http://schemas.openxmlformats.org/officeDocument/2006/relationships/slide" Target="slide29.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7.png"/><Relationship Id="rId4" Type="http://schemas.openxmlformats.org/officeDocument/2006/relationships/slide" Target="slide30.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slide" Target="slide15.xml"/><Relationship Id="rId2" Type="http://schemas.openxmlformats.org/officeDocument/2006/relationships/slide" Target="slide31.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slide" Target="slide32.xml"/></Relationships>
</file>

<file path=ppt/slides/_rels/slide29.xml.rels><?xml version="1.0" encoding="UTF-8" standalone="yes"?>
<Relationships xmlns="http://schemas.openxmlformats.org/package/2006/relationships"><Relationship Id="rId8" Type="http://schemas.openxmlformats.org/officeDocument/2006/relationships/hyperlink" Target="https://gc21.giz.de/ibt/var/app/wp342deP/1443/wp-content/uploads/filebase/me/project-level-me/GIZ-2014_Adaptation_Sure_Measure_Deuxieme_Edition.pdf" TargetMode="External"/><Relationship Id="rId3" Type="http://schemas.openxmlformats.org/officeDocument/2006/relationships/image" Target="../media/image27.png"/><Relationship Id="rId7" Type="http://schemas.openxmlformats.org/officeDocument/2006/relationships/hyperlink" Target="https://gc21.giz.de/ibt/var/app/wp342deP/1443/wp-content/uploads/filebase/me/project-level-me/GIZ-2013_Adaptation_made_to_measure_second_edition_Spanish.pdf" TargetMode="External"/><Relationship Id="rId2" Type="http://schemas.openxmlformats.org/officeDocument/2006/relationships/slide" Target="slide20.xml"/><Relationship Id="rId1" Type="http://schemas.openxmlformats.org/officeDocument/2006/relationships/slideLayout" Target="../slideLayouts/slideLayout3.xml"/><Relationship Id="rId6" Type="http://schemas.openxmlformats.org/officeDocument/2006/relationships/hyperlink" Target="https://gc21.giz.de/ibt/var/app/wp342deP/1443/wp-content/uploads/filebase/me/project-level-me/GIZ-2013_Adaptation_made_to_measure_second_edition.pdf" TargetMode="External"/><Relationship Id="rId5" Type="http://schemas.openxmlformats.org/officeDocument/2006/relationships/slide" Target="slide30.xml"/><Relationship Id="rId10" Type="http://schemas.openxmlformats.org/officeDocument/2006/relationships/slide" Target="slide15.xml"/><Relationship Id="rId4" Type="http://schemas.microsoft.com/office/2007/relationships/hdphoto" Target="../media/hdphoto3.wdp"/><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6.xml"/><Relationship Id="rId18" Type="http://schemas.openxmlformats.org/officeDocument/2006/relationships/slide" Target="slide22.xml"/><Relationship Id="rId26" Type="http://schemas.openxmlformats.org/officeDocument/2006/relationships/slide" Target="slide32.xml"/><Relationship Id="rId3" Type="http://schemas.openxmlformats.org/officeDocument/2006/relationships/slide" Target="slide4.xml"/><Relationship Id="rId21" Type="http://schemas.openxmlformats.org/officeDocument/2006/relationships/slide" Target="slide26.xml"/><Relationship Id="rId7" Type="http://schemas.openxmlformats.org/officeDocument/2006/relationships/slide" Target="slide10.xml"/><Relationship Id="rId12" Type="http://schemas.openxmlformats.org/officeDocument/2006/relationships/slide" Target="slide15.xml"/><Relationship Id="rId17" Type="http://schemas.openxmlformats.org/officeDocument/2006/relationships/slide" Target="slide21.xml"/><Relationship Id="rId25" Type="http://schemas.openxmlformats.org/officeDocument/2006/relationships/slide" Target="slide31.xml"/><Relationship Id="rId2" Type="http://schemas.openxmlformats.org/officeDocument/2006/relationships/slide" Target="slide6.xml"/><Relationship Id="rId16" Type="http://schemas.openxmlformats.org/officeDocument/2006/relationships/slide" Target="slide20.xml"/><Relationship Id="rId20"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4.xml"/><Relationship Id="rId24" Type="http://schemas.openxmlformats.org/officeDocument/2006/relationships/slide" Target="slide30.xml"/><Relationship Id="rId5" Type="http://schemas.openxmlformats.org/officeDocument/2006/relationships/slide" Target="slide7.xml"/><Relationship Id="rId15" Type="http://schemas.openxmlformats.org/officeDocument/2006/relationships/slide" Target="slide19.xml"/><Relationship Id="rId23" Type="http://schemas.openxmlformats.org/officeDocument/2006/relationships/slide" Target="slide29.xml"/><Relationship Id="rId28" Type="http://schemas.openxmlformats.org/officeDocument/2006/relationships/slide" Target="slide33.xml"/><Relationship Id="rId10" Type="http://schemas.openxmlformats.org/officeDocument/2006/relationships/slide" Target="slide13.xml"/><Relationship Id="rId19" Type="http://schemas.openxmlformats.org/officeDocument/2006/relationships/slide" Target="slide24.xml"/><Relationship Id="rId4" Type="http://schemas.openxmlformats.org/officeDocument/2006/relationships/slide" Target="slide5.xml"/><Relationship Id="rId9" Type="http://schemas.openxmlformats.org/officeDocument/2006/relationships/slide" Target="slide12.xml"/><Relationship Id="rId14" Type="http://schemas.openxmlformats.org/officeDocument/2006/relationships/slide" Target="slide18.xml"/><Relationship Id="rId22" Type="http://schemas.openxmlformats.org/officeDocument/2006/relationships/slide" Target="slide27.xml"/><Relationship Id="rId27" Type="http://schemas.openxmlformats.org/officeDocument/2006/relationships/slide" Target="slide1.xml"/></Relationships>
</file>

<file path=ppt/slides/_rels/slide3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27.png"/><Relationship Id="rId7" Type="http://schemas.openxmlformats.org/officeDocument/2006/relationships/hyperlink" Target="https://gc21.giz.de/ibt/var/app/wp342deP/1443/?wpfb_dl=232" TargetMode="External"/><Relationship Id="rId2" Type="http://schemas.openxmlformats.org/officeDocument/2006/relationships/slide" Target="slide20.xml"/><Relationship Id="rId1" Type="http://schemas.openxmlformats.org/officeDocument/2006/relationships/slideLayout" Target="../slideLayouts/slideLayout3.xml"/><Relationship Id="rId6" Type="http://schemas.openxmlformats.org/officeDocument/2006/relationships/hyperlink" Target="https://gc21.giz.de/ibt/var/app/wp342deP/1443/index.php/knowledge/monitoring-evaluation-2/project-level-adaptation-me-2/excel-tool-macc/" TargetMode="External"/><Relationship Id="rId11" Type="http://schemas.openxmlformats.org/officeDocument/2006/relationships/slide" Target="slide15.xml"/><Relationship Id="rId5" Type="http://schemas.openxmlformats.org/officeDocument/2006/relationships/slide" Target="slide29.xml"/><Relationship Id="rId10" Type="http://schemas.openxmlformats.org/officeDocument/2006/relationships/image" Target="../media/image43.png"/><Relationship Id="rId4" Type="http://schemas.microsoft.com/office/2007/relationships/hdphoto" Target="../media/hdphoto3.wdp"/><Relationship Id="rId9" Type="http://schemas.openxmlformats.org/officeDocument/2006/relationships/image" Target="../media/image42.png"/></Relationships>
</file>

<file path=ppt/slides/_rels/slide31.xml.rels><?xml version="1.0" encoding="UTF-8" standalone="yes"?>
<Relationships xmlns="http://schemas.openxmlformats.org/package/2006/relationships"><Relationship Id="rId8" Type="http://schemas.openxmlformats.org/officeDocument/2006/relationships/hyperlink" Target="https://gc21.giz.de/ibt/var/app/wp342deP/1443/?wpfb_dl=135" TargetMode="External"/><Relationship Id="rId3" Type="http://schemas.openxmlformats.org/officeDocument/2006/relationships/image" Target="../media/image27.png"/><Relationship Id="rId7" Type="http://schemas.openxmlformats.org/officeDocument/2006/relationships/hyperlink" Target="https://gc21.giz.de/ibt/var/app/wp342deP/1443/?wpfb_dl=134" TargetMode="External"/><Relationship Id="rId2" Type="http://schemas.openxmlformats.org/officeDocument/2006/relationships/slide" Target="slide20.xml"/><Relationship Id="rId1" Type="http://schemas.openxmlformats.org/officeDocument/2006/relationships/slideLayout" Target="../slideLayouts/slideLayout3.xml"/><Relationship Id="rId6" Type="http://schemas.openxmlformats.org/officeDocument/2006/relationships/hyperlink" Target="https://gc21.giz.de/ibt/var/app/wp342deP/1443/wp-content/uploads/filebase/me/project-level-me/giz_2013_Saved_health_saved_wealth_-_an_approach_to_quantifying_the_benefits_of_climate_change_adaptation.pdf" TargetMode="External"/><Relationship Id="rId5" Type="http://schemas.openxmlformats.org/officeDocument/2006/relationships/hyperlink" Target="https://gc21.giz.de/ibt/var/app/wp342deP/1443/index.php/knowledge/monitoring-evaluation-2/project-level-adaptation-me-2/saved_health_saved_wealth/" TargetMode="External"/><Relationship Id="rId10" Type="http://schemas.openxmlformats.org/officeDocument/2006/relationships/slide" Target="slide15.xml"/><Relationship Id="rId4" Type="http://schemas.microsoft.com/office/2007/relationships/hdphoto" Target="../media/hdphoto3.wdp"/><Relationship Id="rId9"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slide" Target="slide15.xml"/><Relationship Id="rId2" Type="http://schemas.openxmlformats.org/officeDocument/2006/relationships/slide" Target="slide20.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hyperlink" Target="https://gc21.giz.de/ibt/var/app/wp342deP/1443/wp-content/uploads/filebase/me/project-level-me/giz2015-Impact_Evaluation_Guidebook_for_Adaptation_to_Climate_Change.pdf" TargetMode="External"/><Relationship Id="rId4" Type="http://schemas.microsoft.com/office/2007/relationships/hdphoto" Target="../media/hdphoto3.wdp"/></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15.xml"/><Relationship Id="rId4" Type="http://schemas.openxmlformats.org/officeDocument/2006/relationships/slide" Target="slide8.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hyperlink" Target="https://gc21.giz.de/ibt/var/app/wp342deP/1443/index.php/knowledge/monitoring-evaluation-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timo.leiter@giz.de" TargetMode="External"/><Relationship Id="rId2" Type="http://schemas.openxmlformats.org/officeDocument/2006/relationships/hyperlink" Target="mailto:julia.olivier@giz.de"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7.xml"/><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 Target="slide12.xml"/><Relationship Id="rId7" Type="http://schemas.openxmlformats.org/officeDocument/2006/relationships/slide" Target="slide9.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auto">
          <a:xfrm>
            <a:off x="1113755" y="2893817"/>
            <a:ext cx="6698605" cy="1470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fontScale="6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de-DE" sz="6800" b="1" i="0" u="none" strike="noStrike" kern="0" cap="none" spc="0" normalizeH="0" baseline="0" noProof="0" smtClean="0">
                <a:ln>
                  <a:noFill/>
                </a:ln>
                <a:solidFill>
                  <a:srgbClr val="C00000"/>
                </a:solidFill>
                <a:uLnTx/>
                <a:uFillTx/>
                <a:latin typeface="Calibri" pitchFamily="34" charset="0"/>
                <a:ea typeface="+mj-ea"/>
                <a:cs typeface="+mj-cs"/>
              </a:rPr>
              <a:t>Monitoring</a:t>
            </a:r>
            <a:r>
              <a:rPr kumimoji="0" lang="de-DE" sz="6800" b="1" i="0" u="none" strike="noStrike" kern="0" cap="none" spc="0" normalizeH="0" noProof="0" smtClean="0">
                <a:ln>
                  <a:noFill/>
                </a:ln>
                <a:solidFill>
                  <a:srgbClr val="C00000"/>
                </a:solidFill>
                <a:uLnTx/>
                <a:uFillTx/>
                <a:latin typeface="Calibri" pitchFamily="34" charset="0"/>
                <a:ea typeface="+mj-ea"/>
                <a:cs typeface="+mj-cs"/>
              </a:rPr>
              <a:t> &amp; Evaluation </a:t>
            </a:r>
            <a:r>
              <a:rPr kumimoji="0" lang="de-DE" sz="6800" b="1" i="0" u="none" strike="noStrike" kern="0" cap="none" spc="0" normalizeH="0" noProof="0" err="1" smtClean="0">
                <a:ln>
                  <a:noFill/>
                </a:ln>
                <a:solidFill>
                  <a:srgbClr val="C00000"/>
                </a:solidFill>
                <a:uLnTx/>
                <a:uFillTx/>
                <a:latin typeface="Calibri" pitchFamily="34" charset="0"/>
                <a:ea typeface="+mj-ea"/>
                <a:cs typeface="+mj-cs"/>
              </a:rPr>
              <a:t>of</a:t>
            </a:r>
            <a:r>
              <a:rPr kumimoji="0" lang="de-DE" sz="6800" b="1" i="0" u="none" strike="noStrike" kern="0" cap="none" spc="0" normalizeH="0" noProof="0" smtClean="0">
                <a:ln>
                  <a:noFill/>
                </a:ln>
                <a:solidFill>
                  <a:srgbClr val="C00000"/>
                </a:solidFill>
                <a:uLnTx/>
                <a:uFillTx/>
                <a:latin typeface="Calibri" pitchFamily="34" charset="0"/>
                <a:ea typeface="+mj-ea"/>
                <a:cs typeface="+mj-cs"/>
              </a:rPr>
              <a:t> Adaptation </a:t>
            </a:r>
            <a:r>
              <a:rPr kumimoji="0" lang="de-DE" sz="6800" b="1" i="0" u="none" strike="noStrike" kern="0" cap="none" spc="0" normalizeH="0" noProof="0" err="1" smtClean="0">
                <a:ln>
                  <a:noFill/>
                </a:ln>
                <a:solidFill>
                  <a:srgbClr val="C00000"/>
                </a:solidFill>
                <a:uLnTx/>
                <a:uFillTx/>
                <a:latin typeface="Calibri" pitchFamily="34" charset="0"/>
                <a:ea typeface="+mj-ea"/>
                <a:cs typeface="+mj-cs"/>
              </a:rPr>
              <a:t>to</a:t>
            </a:r>
            <a:r>
              <a:rPr kumimoji="0" lang="de-DE" sz="6800" b="1" i="0" u="none" strike="noStrike" kern="0" cap="none" spc="0" normalizeH="0" noProof="0" smtClean="0">
                <a:ln>
                  <a:noFill/>
                </a:ln>
                <a:solidFill>
                  <a:srgbClr val="C00000"/>
                </a:solidFill>
                <a:uLnTx/>
                <a:uFillTx/>
                <a:latin typeface="Calibri" pitchFamily="34" charset="0"/>
                <a:ea typeface="+mj-ea"/>
                <a:cs typeface="+mj-cs"/>
              </a:rPr>
              <a:t> </a:t>
            </a:r>
            <a:r>
              <a:rPr kumimoji="0" lang="de-DE" sz="6800" b="1" i="0" u="none" strike="noStrike" kern="0" cap="none" spc="0" normalizeH="0" noProof="0" err="1" smtClean="0">
                <a:ln>
                  <a:noFill/>
                </a:ln>
                <a:solidFill>
                  <a:srgbClr val="C00000"/>
                </a:solidFill>
                <a:uLnTx/>
                <a:uFillTx/>
                <a:latin typeface="Calibri" pitchFamily="34" charset="0"/>
                <a:ea typeface="+mj-ea"/>
                <a:cs typeface="+mj-cs"/>
              </a:rPr>
              <a:t>Climate</a:t>
            </a:r>
            <a:r>
              <a:rPr kumimoji="0" lang="de-DE" sz="6800" b="1" i="0" u="none" strike="noStrike" kern="0" cap="none" spc="0" normalizeH="0" noProof="0" smtClean="0">
                <a:ln>
                  <a:noFill/>
                </a:ln>
                <a:solidFill>
                  <a:srgbClr val="C00000"/>
                </a:solidFill>
                <a:uLnTx/>
                <a:uFillTx/>
                <a:latin typeface="Calibri" pitchFamily="34" charset="0"/>
                <a:ea typeface="+mj-ea"/>
                <a:cs typeface="+mj-cs"/>
              </a:rPr>
              <a:t> Change </a:t>
            </a:r>
            <a:endParaRPr kumimoji="0" lang="de-DE" sz="2800" b="1" i="0" u="none" strike="noStrike" kern="0" cap="none" spc="0" normalizeH="0" baseline="0" noProof="0">
              <a:ln>
                <a:noFill/>
              </a:ln>
              <a:solidFill>
                <a:srgbClr val="C00000"/>
              </a:solidFill>
              <a:uLnTx/>
              <a:uFillTx/>
              <a:latin typeface="Calibri" pitchFamily="34" charset="0"/>
              <a:ea typeface="+mj-ea"/>
              <a:cs typeface="+mj-cs"/>
            </a:endParaRPr>
          </a:p>
        </p:txBody>
      </p:sp>
      <p:sp>
        <p:nvSpPr>
          <p:cNvPr id="6" name="Rectangle 2"/>
          <p:cNvSpPr/>
          <p:nvPr/>
        </p:nvSpPr>
        <p:spPr>
          <a:xfrm>
            <a:off x="1113754" y="2041625"/>
            <a:ext cx="5906517" cy="307777"/>
          </a:xfrm>
          <a:prstGeom prst="rect">
            <a:avLst/>
          </a:prstGeom>
          <a:solidFill>
            <a:schemeClr val="bg1"/>
          </a:solidFill>
          <a:effectLst>
            <a:outerShdw blurRad="50800" dist="38100" dir="5400000" algn="t" rotWithShape="0">
              <a:prstClr val="black">
                <a:alpha val="40000"/>
              </a:prstClr>
            </a:outerShdw>
          </a:effectLst>
        </p:spPr>
        <p:txBody>
          <a:bodyPr wrap="square">
            <a:spAutoFit/>
          </a:bodyPr>
          <a:lstStyle/>
          <a:p>
            <a:r>
              <a:rPr lang="en-GB" sz="1400" smtClean="0">
                <a:solidFill>
                  <a:schemeClr val="tx1">
                    <a:lumMod val="50000"/>
                    <a:lumOff val="50000"/>
                  </a:schemeClr>
                </a:solidFill>
                <a:latin typeface="Calibri" pitchFamily="34" charset="0"/>
              </a:rPr>
              <a:t>Open toolbox </a:t>
            </a:r>
            <a:r>
              <a:rPr lang="en-GB" sz="1400">
                <a:solidFill>
                  <a:schemeClr val="tx1">
                    <a:lumMod val="50000"/>
                    <a:lumOff val="50000"/>
                  </a:schemeClr>
                </a:solidFill>
                <a:latin typeface="Calibri" pitchFamily="34" charset="0"/>
              </a:rPr>
              <a:t>in full screen mode </a:t>
            </a:r>
            <a:r>
              <a:rPr lang="en-GB" sz="1400" smtClean="0">
                <a:solidFill>
                  <a:schemeClr val="tx1">
                    <a:lumMod val="50000"/>
                    <a:lumOff val="50000"/>
                  </a:schemeClr>
                </a:solidFill>
                <a:latin typeface="Calibri" pitchFamily="34" charset="0"/>
              </a:rPr>
              <a:t>to be able to make full use of all functions!</a:t>
            </a:r>
            <a:endParaRPr lang="en-GB" sz="1400">
              <a:solidFill>
                <a:schemeClr val="tx1">
                  <a:lumMod val="50000"/>
                  <a:lumOff val="50000"/>
                </a:schemeClr>
              </a:solidFill>
              <a:latin typeface="Calibri" pitchFamily="34" charset="0"/>
            </a:endParaRPr>
          </a:p>
        </p:txBody>
      </p:sp>
      <p:sp>
        <p:nvSpPr>
          <p:cNvPr id="7" name="Untertitel 2"/>
          <p:cNvSpPr txBox="1">
            <a:spLocks/>
          </p:cNvSpPr>
          <p:nvPr/>
        </p:nvSpPr>
        <p:spPr bwMode="auto">
          <a:xfrm>
            <a:off x="1113755" y="4440727"/>
            <a:ext cx="7232848" cy="16561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lvl="0" indent="0" defTabSz="914400" rtl="0" eaLnBrk="1" fontAlgn="base" latinLnBrk="0" hangingPunct="1">
              <a:lnSpc>
                <a:spcPct val="100000"/>
              </a:lnSpc>
              <a:spcBef>
                <a:spcPct val="20000"/>
              </a:spcBef>
              <a:spcAft>
                <a:spcPct val="0"/>
              </a:spcAft>
              <a:buClr>
                <a:srgbClr val="C80F0F"/>
              </a:buClr>
              <a:buSzTx/>
              <a:buFont typeface="Wingdings" pitchFamily="2" charset="2"/>
              <a:buNone/>
              <a:tabLst>
                <a:tab pos="2190750" algn="l"/>
              </a:tabLst>
              <a:defRPr/>
            </a:pPr>
            <a:r>
              <a:rPr kumimoji="0" lang="de-DE" sz="2800" b="1" i="0" u="none" strike="noStrike" kern="0" cap="none" spc="0" normalizeH="0" baseline="0" noProof="0" smtClean="0">
                <a:ln>
                  <a:noFill/>
                </a:ln>
                <a:effectLst/>
                <a:uLnTx/>
                <a:uFillTx/>
                <a:latin typeface="Calibri" pitchFamily="34" charset="0"/>
              </a:rPr>
              <a:t>An</a:t>
            </a:r>
            <a:r>
              <a:rPr kumimoji="0" lang="de-DE" sz="2800" b="1" i="0" u="none" strike="noStrike" kern="0" cap="none" spc="0" normalizeH="0" noProof="0" smtClean="0">
                <a:ln>
                  <a:noFill/>
                </a:ln>
                <a:effectLst/>
                <a:uLnTx/>
                <a:uFillTx/>
                <a:latin typeface="Calibri" pitchFamily="34" charset="0"/>
              </a:rPr>
              <a:t> </a:t>
            </a:r>
            <a:r>
              <a:rPr kumimoji="0" lang="de-DE" sz="2800" b="1" i="0" u="none" strike="noStrike" kern="0" cap="none" spc="0" normalizeH="0" noProof="0" err="1" smtClean="0">
                <a:ln>
                  <a:noFill/>
                </a:ln>
                <a:effectLst/>
                <a:uLnTx/>
                <a:uFillTx/>
                <a:latin typeface="Calibri" pitchFamily="34" charset="0"/>
              </a:rPr>
              <a:t>Introduction</a:t>
            </a:r>
            <a:r>
              <a:rPr kumimoji="0" lang="de-DE" sz="2800" b="1" i="0" u="none" strike="noStrike" kern="0" cap="none" spc="0" normalizeH="0" noProof="0" smtClean="0">
                <a:ln>
                  <a:noFill/>
                </a:ln>
                <a:effectLst/>
                <a:uLnTx/>
                <a:uFillTx/>
                <a:latin typeface="Calibri" pitchFamily="34" charset="0"/>
              </a:rPr>
              <a:t> </a:t>
            </a:r>
            <a:r>
              <a:rPr kumimoji="0" lang="de-DE" sz="2800" b="1" i="0" u="none" strike="noStrike" kern="0" cap="none" spc="0" normalizeH="0" noProof="0" err="1" smtClean="0">
                <a:ln>
                  <a:noFill/>
                </a:ln>
                <a:effectLst/>
                <a:uLnTx/>
                <a:uFillTx/>
                <a:latin typeface="Calibri" pitchFamily="34" charset="0"/>
              </a:rPr>
              <a:t>and</a:t>
            </a:r>
            <a:r>
              <a:rPr kumimoji="0" lang="de-DE" sz="2800" b="1" i="0" u="none" strike="noStrike" kern="0" cap="none" spc="0" normalizeH="0" noProof="0" smtClean="0">
                <a:ln>
                  <a:noFill/>
                </a:ln>
                <a:effectLst/>
                <a:uLnTx/>
                <a:uFillTx/>
                <a:latin typeface="Calibri" pitchFamily="34" charset="0"/>
              </a:rPr>
              <a:t> </a:t>
            </a:r>
            <a:r>
              <a:rPr kumimoji="0" lang="de-DE" sz="2800" b="1" i="0" u="none" strike="noStrike" kern="0" cap="none" spc="0" normalizeH="0" baseline="0" noProof="0" smtClean="0">
                <a:ln>
                  <a:noFill/>
                </a:ln>
                <a:effectLst/>
                <a:uLnTx/>
                <a:uFillTx/>
                <a:latin typeface="Calibri" pitchFamily="34" charset="0"/>
              </a:rPr>
              <a:t>Tool</a:t>
            </a:r>
            <a:r>
              <a:rPr lang="de-DE" sz="2800" b="1" kern="0">
                <a:latin typeface="Calibri" pitchFamily="34" charset="0"/>
              </a:rPr>
              <a:t>b</a:t>
            </a:r>
            <a:r>
              <a:rPr kumimoji="0" lang="de-DE" sz="2800" b="1" i="0" u="none" strike="noStrike" kern="0" cap="none" spc="0" normalizeH="0" noProof="0" err="1" smtClean="0">
                <a:ln>
                  <a:noFill/>
                </a:ln>
                <a:effectLst/>
                <a:uLnTx/>
                <a:uFillTx/>
                <a:latin typeface="Calibri" pitchFamily="34" charset="0"/>
              </a:rPr>
              <a:t>ox</a:t>
            </a:r>
            <a:endParaRPr kumimoji="0" lang="de-DE" sz="1600" b="0" i="0" u="none" strike="noStrike" kern="0" cap="none" spc="0" normalizeH="0" baseline="0" noProof="0" smtClean="0">
              <a:ln>
                <a:noFill/>
              </a:ln>
              <a:effectLst/>
              <a:uLnTx/>
              <a:uFillTx/>
              <a:latin typeface="Calibri"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7355" y="4962072"/>
            <a:ext cx="2490743" cy="1711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5258588"/>
            <a:ext cx="3002280" cy="1118616"/>
          </a:xfrm>
          <a:prstGeom prst="rect">
            <a:avLst/>
          </a:prstGeom>
        </p:spPr>
      </p:pic>
      <p:sp>
        <p:nvSpPr>
          <p:cNvPr id="9" name="Textfeld 8"/>
          <p:cNvSpPr txBox="1"/>
          <p:nvPr/>
        </p:nvSpPr>
        <p:spPr>
          <a:xfrm>
            <a:off x="7236295" y="6608385"/>
            <a:ext cx="1944217" cy="276999"/>
          </a:xfrm>
          <a:prstGeom prst="rect">
            <a:avLst/>
          </a:prstGeom>
          <a:noFill/>
        </p:spPr>
        <p:txBody>
          <a:bodyPr wrap="square" rtlCol="0">
            <a:spAutoFit/>
          </a:bodyPr>
          <a:lstStyle/>
          <a:p>
            <a:r>
              <a:rPr lang="de-DE" sz="1200" b="0" dirty="0" smtClean="0"/>
              <a:t>Version: </a:t>
            </a:r>
            <a:r>
              <a:rPr lang="de-DE" sz="1200" b="0" dirty="0" err="1" smtClean="0"/>
              <a:t>December</a:t>
            </a:r>
            <a:r>
              <a:rPr lang="de-DE" sz="1200" b="0" dirty="0" smtClean="0"/>
              <a:t> 2016</a:t>
            </a:r>
          </a:p>
        </p:txBody>
      </p:sp>
    </p:spTree>
    <p:extLst>
      <p:ext uri="{BB962C8B-B14F-4D97-AF65-F5344CB8AC3E}">
        <p14:creationId xmlns:p14="http://schemas.microsoft.com/office/powerpoint/2010/main" val="214249294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785604" y="1124744"/>
            <a:ext cx="4833183" cy="584775"/>
          </a:xfrm>
          <a:prstGeom prst="rect">
            <a:avLst/>
          </a:prstGeom>
          <a:noFill/>
        </p:spPr>
        <p:txBody>
          <a:bodyPr wrap="none" rtlCol="0">
            <a:spAutoFit/>
          </a:bodyPr>
          <a:lstStyle/>
          <a:p>
            <a:r>
              <a:rPr lang="en-US" sz="3200"/>
              <a:t>What is </a:t>
            </a:r>
            <a:r>
              <a:rPr lang="en-US" sz="3200" smtClean="0"/>
              <a:t>Adaptation </a:t>
            </a:r>
            <a:r>
              <a:rPr lang="en-US" sz="3200"/>
              <a:t>M&amp;E?</a:t>
            </a:r>
          </a:p>
        </p:txBody>
      </p:sp>
      <p:sp>
        <p:nvSpPr>
          <p:cNvPr id="7" name="Textfeld 6"/>
          <p:cNvSpPr txBox="1"/>
          <p:nvPr/>
        </p:nvSpPr>
        <p:spPr>
          <a:xfrm>
            <a:off x="755576" y="1918647"/>
            <a:ext cx="6552728" cy="2031325"/>
          </a:xfrm>
          <a:prstGeom prst="rect">
            <a:avLst/>
          </a:prstGeom>
          <a:noFill/>
        </p:spPr>
        <p:txBody>
          <a:bodyPr wrap="square" rtlCol="0">
            <a:spAutoFit/>
          </a:bodyPr>
          <a:lstStyle/>
          <a:p>
            <a:pPr marL="285750" indent="-285750">
              <a:buFont typeface="Arial" panose="020B0604020202020204" pitchFamily="34" charset="0"/>
              <a:buChar char="•"/>
            </a:pPr>
            <a:r>
              <a:rPr lang="en-US"/>
              <a:t>Monitoring and Evaluation (M&amp;E) of adaptation supports keeping track of the implementation of adaptation plans and actions and assessing their effectiveness and outcomes.</a:t>
            </a:r>
          </a:p>
          <a:p>
            <a:pPr marL="285750" indent="-285750">
              <a:buFont typeface="Arial" panose="020B0604020202020204" pitchFamily="34" charset="0"/>
              <a:buChar char="•"/>
            </a:pPr>
            <a:r>
              <a:rPr lang="en-US"/>
              <a:t>Adaptation M&amp;E can focus on the </a:t>
            </a:r>
            <a:r>
              <a:rPr lang="en-US" b="1"/>
              <a:t>process</a:t>
            </a:r>
            <a:r>
              <a:rPr lang="en-US"/>
              <a:t> of adaptation (is implementation taking place) as well as on its </a:t>
            </a:r>
            <a:r>
              <a:rPr lang="en-US" b="1"/>
              <a:t>outcomes</a:t>
            </a:r>
            <a:r>
              <a:rPr lang="en-US"/>
              <a:t>, i.e. whether the objectives of adaptation actions get achieved.</a:t>
            </a:r>
            <a:endParaRPr lang="en-US">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589239"/>
            <a:ext cx="9144001" cy="655587"/>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a:hlinkClick r:id="rId3" action="ppaction://hlinksldjump"/>
          </p:cNvPr>
          <p:cNvSpPr txBox="1"/>
          <p:nvPr/>
        </p:nvSpPr>
        <p:spPr>
          <a:xfrm>
            <a:off x="2034037" y="-2977"/>
            <a:ext cx="1218603" cy="261610"/>
          </a:xfrm>
          <a:prstGeom prst="rect">
            <a:avLst/>
          </a:prstGeom>
          <a:noFill/>
        </p:spPr>
        <p:txBody>
          <a:bodyPr wrap="none" rtlCol="0">
            <a:spAutoFit/>
          </a:bodyPr>
          <a:lstStyle/>
          <a:p>
            <a:r>
              <a:rPr lang="de-DE" sz="1100" b="0" smtClean="0">
                <a:effectLst/>
              </a:rPr>
              <a:t>M&amp;E at a </a:t>
            </a:r>
            <a:r>
              <a:rPr lang="de-DE" sz="1100" b="0" err="1" smtClean="0">
                <a:effectLst/>
              </a:rPr>
              <a:t>glance</a:t>
            </a:r>
            <a:endParaRPr lang="de-DE" sz="1100" b="0" smtClean="0">
              <a:effectLst/>
            </a:endParaRPr>
          </a:p>
        </p:txBody>
      </p:sp>
      <p:sp>
        <p:nvSpPr>
          <p:cNvPr id="6" name="Textfeld 5">
            <a:hlinkClick r:id="rId4" action="ppaction://hlinksldjump"/>
          </p:cNvPr>
          <p:cNvSpPr txBox="1"/>
          <p:nvPr/>
        </p:nvSpPr>
        <p:spPr>
          <a:xfrm>
            <a:off x="7805891" y="2564904"/>
            <a:ext cx="1010333" cy="9387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a:t>What are different approaches to adaptation M&amp;E?</a:t>
            </a:r>
            <a:endParaRPr lang="en-US" sz="1100" b="0" smtClean="0">
              <a:solidFill>
                <a:schemeClr val="tx2"/>
              </a:solidFill>
            </a:endParaRPr>
          </a:p>
        </p:txBody>
      </p:sp>
      <p:sp>
        <p:nvSpPr>
          <p:cNvPr id="8" name="Textfeld 7">
            <a:hlinkClick r:id="rId5" action="ppaction://hlinksldjump"/>
          </p:cNvPr>
          <p:cNvSpPr txBox="1"/>
          <p:nvPr/>
        </p:nvSpPr>
        <p:spPr>
          <a:xfrm>
            <a:off x="7803355" y="1784339"/>
            <a:ext cx="1012869" cy="6001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smtClean="0"/>
              <a:t>Why </a:t>
            </a:r>
            <a:r>
              <a:rPr lang="en-US" sz="1100"/>
              <a:t>adaptation M&amp;E?</a:t>
            </a:r>
            <a:endParaRPr lang="en-US" sz="1100" b="0" smtClean="0">
              <a:solidFill>
                <a:schemeClr val="tx2"/>
              </a:solidFill>
            </a:endParaRPr>
          </a:p>
        </p:txBody>
      </p:sp>
      <p:sp>
        <p:nvSpPr>
          <p:cNvPr id="9" name="Textfeld 8">
            <a:hlinkClick r:id="rId6" action="ppaction://hlinksldjump"/>
          </p:cNvPr>
          <p:cNvSpPr txBox="1"/>
          <p:nvPr/>
        </p:nvSpPr>
        <p:spPr>
          <a:xfrm>
            <a:off x="7803355" y="3645024"/>
            <a:ext cx="1010333" cy="9387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a:t>What experiences exist with adaptation M&amp;E?</a:t>
            </a:r>
            <a:endParaRPr lang="en-US" sz="1100" b="0" smtClean="0">
              <a:solidFill>
                <a:schemeClr val="tx2"/>
              </a:solidFill>
            </a:endParaRPr>
          </a:p>
        </p:txBody>
      </p:sp>
      <p:sp>
        <p:nvSpPr>
          <p:cNvPr id="10" name="Textfeld 9">
            <a:hlinkClick r:id="rId7" action="ppaction://hlinksldjump"/>
          </p:cNvPr>
          <p:cNvSpPr txBox="1"/>
          <p:nvPr/>
        </p:nvSpPr>
        <p:spPr>
          <a:xfrm>
            <a:off x="7812757" y="4771124"/>
            <a:ext cx="1012868"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a:t>Where is more information available?</a:t>
            </a:r>
            <a:endParaRPr lang="en-US" sz="1100" b="0" smtClean="0">
              <a:solidFill>
                <a:schemeClr val="tx2"/>
              </a:solidFill>
            </a:endParaRPr>
          </a:p>
        </p:txBody>
      </p:sp>
      <p:sp>
        <p:nvSpPr>
          <p:cNvPr id="11" name="Textfeld 10"/>
          <p:cNvSpPr txBox="1"/>
          <p:nvPr/>
        </p:nvSpPr>
        <p:spPr>
          <a:xfrm>
            <a:off x="763941" y="1052736"/>
            <a:ext cx="8061684"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a:t>What is Adaptation M&amp;E?</a:t>
            </a:r>
          </a:p>
        </p:txBody>
      </p:sp>
    </p:spTree>
    <p:extLst>
      <p:ext uri="{BB962C8B-B14F-4D97-AF65-F5344CB8AC3E}">
        <p14:creationId xmlns:p14="http://schemas.microsoft.com/office/powerpoint/2010/main" val="305186111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755576" y="1124744"/>
            <a:ext cx="4262705" cy="584775"/>
          </a:xfrm>
          <a:prstGeom prst="rect">
            <a:avLst/>
          </a:prstGeom>
          <a:noFill/>
        </p:spPr>
        <p:txBody>
          <a:bodyPr wrap="none" rtlCol="0">
            <a:spAutoFit/>
          </a:bodyPr>
          <a:lstStyle/>
          <a:p>
            <a:r>
              <a:rPr lang="en-US" sz="3200"/>
              <a:t>Why adaptation M&amp;E?</a:t>
            </a:r>
            <a:endParaRPr lang="en-US" sz="3200">
              <a:solidFill>
                <a:schemeClr val="tx2"/>
              </a:solidFill>
            </a:endParaRPr>
          </a:p>
        </p:txBody>
      </p:sp>
      <p:sp>
        <p:nvSpPr>
          <p:cNvPr id="7" name="Textfeld 6"/>
          <p:cNvSpPr txBox="1"/>
          <p:nvPr/>
        </p:nvSpPr>
        <p:spPr>
          <a:xfrm>
            <a:off x="755576" y="1918647"/>
            <a:ext cx="6552728" cy="2308324"/>
          </a:xfrm>
          <a:prstGeom prst="rect">
            <a:avLst/>
          </a:prstGeom>
          <a:noFill/>
        </p:spPr>
        <p:txBody>
          <a:bodyPr wrap="square" rtlCol="0">
            <a:spAutoFit/>
          </a:bodyPr>
          <a:lstStyle/>
          <a:p>
            <a:pPr marL="285750" indent="-285750">
              <a:buFont typeface="Arial" panose="020B0604020202020204" pitchFamily="34" charset="0"/>
              <a:buChar char="•"/>
            </a:pPr>
            <a:r>
              <a:rPr lang="en-US" smtClean="0"/>
              <a:t>Adaptation </a:t>
            </a:r>
            <a:r>
              <a:rPr lang="en-US"/>
              <a:t>M&amp;E can support the ongoing </a:t>
            </a:r>
            <a:r>
              <a:rPr lang="en-US" b="1"/>
              <a:t>management</a:t>
            </a:r>
            <a:r>
              <a:rPr lang="en-US"/>
              <a:t> of adaptation interventions by assessing progress and pointing out needs for adjustments.</a:t>
            </a:r>
          </a:p>
          <a:p>
            <a:pPr marL="285750" indent="-285750">
              <a:buFont typeface="Arial" panose="020B0604020202020204" pitchFamily="34" charset="0"/>
              <a:buChar char="•"/>
            </a:pPr>
            <a:r>
              <a:rPr lang="en-US"/>
              <a:t>Adaptation M&amp;E can also support </a:t>
            </a:r>
            <a:r>
              <a:rPr lang="en-US" b="1"/>
              <a:t>learning</a:t>
            </a:r>
            <a:r>
              <a:rPr lang="en-US"/>
              <a:t> and exchange about what works well and what does </a:t>
            </a:r>
            <a:r>
              <a:rPr lang="en-US" smtClean="0"/>
              <a:t>not, </a:t>
            </a:r>
            <a:r>
              <a:rPr lang="en-US"/>
              <a:t>thereby helping to improve adaptation </a:t>
            </a:r>
            <a:r>
              <a:rPr lang="en-US" smtClean="0"/>
              <a:t>actions.</a:t>
            </a:r>
            <a:endParaRPr lang="en-US"/>
          </a:p>
          <a:p>
            <a:pPr marL="285750" indent="-285750">
              <a:buFont typeface="Arial" panose="020B0604020202020204" pitchFamily="34" charset="0"/>
              <a:buChar char="•"/>
            </a:pPr>
            <a:r>
              <a:rPr lang="en-US"/>
              <a:t>Adaptation M&amp;E can also provide </a:t>
            </a:r>
            <a:r>
              <a:rPr lang="en-US" b="1"/>
              <a:t>accountability</a:t>
            </a:r>
            <a:r>
              <a:rPr lang="en-US"/>
              <a:t> by demonstrating and reporting on results.</a:t>
            </a:r>
          </a:p>
        </p:txBody>
      </p:sp>
      <p:sp>
        <p:nvSpPr>
          <p:cNvPr id="5" name="Textfeld 4">
            <a:hlinkClick r:id="rId2" action="ppaction://hlinksldjump"/>
          </p:cNvPr>
          <p:cNvSpPr txBox="1"/>
          <p:nvPr/>
        </p:nvSpPr>
        <p:spPr>
          <a:xfrm>
            <a:off x="2034037" y="-2977"/>
            <a:ext cx="1218603" cy="261610"/>
          </a:xfrm>
          <a:prstGeom prst="rect">
            <a:avLst/>
          </a:prstGeom>
          <a:noFill/>
        </p:spPr>
        <p:txBody>
          <a:bodyPr wrap="none" rtlCol="0">
            <a:spAutoFit/>
          </a:bodyPr>
          <a:lstStyle/>
          <a:p>
            <a:r>
              <a:rPr lang="de-DE" sz="1100" b="0" smtClean="0">
                <a:effectLst/>
              </a:rPr>
              <a:t>M&amp;E at a </a:t>
            </a:r>
            <a:r>
              <a:rPr lang="de-DE" sz="1100" b="0" err="1" smtClean="0">
                <a:effectLst/>
              </a:rPr>
              <a:t>glance</a:t>
            </a:r>
            <a:endParaRPr lang="de-DE" sz="1100" b="0" smtClean="0">
              <a:effectLst/>
            </a:endParaRPr>
          </a:p>
        </p:txBody>
      </p:sp>
      <p:sp>
        <p:nvSpPr>
          <p:cNvPr id="6" name="Textfeld 5">
            <a:hlinkClick r:id="rId3" action="ppaction://hlinksldjump"/>
          </p:cNvPr>
          <p:cNvSpPr txBox="1"/>
          <p:nvPr/>
        </p:nvSpPr>
        <p:spPr>
          <a:xfrm>
            <a:off x="7805891" y="2564904"/>
            <a:ext cx="1010333" cy="9387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a:t>What are different approaches to adaptation M&amp;E?</a:t>
            </a:r>
            <a:endParaRPr lang="en-US" sz="1100" b="0" smtClean="0">
              <a:solidFill>
                <a:schemeClr val="tx2"/>
              </a:solidFill>
            </a:endParaRPr>
          </a:p>
        </p:txBody>
      </p:sp>
      <p:sp>
        <p:nvSpPr>
          <p:cNvPr id="9" name="Textfeld 8">
            <a:hlinkClick r:id="rId4" action="ppaction://hlinksldjump"/>
          </p:cNvPr>
          <p:cNvSpPr txBox="1"/>
          <p:nvPr/>
        </p:nvSpPr>
        <p:spPr>
          <a:xfrm>
            <a:off x="7803355" y="1784339"/>
            <a:ext cx="1012869" cy="6001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smtClean="0"/>
              <a:t>What </a:t>
            </a:r>
            <a:r>
              <a:rPr lang="en-US" sz="1100"/>
              <a:t>is Adaptation M&amp;E</a:t>
            </a:r>
            <a:r>
              <a:rPr lang="en-US" sz="1100" smtClean="0"/>
              <a:t>?</a:t>
            </a:r>
            <a:endParaRPr lang="en-US" sz="1100" b="0" smtClean="0">
              <a:solidFill>
                <a:schemeClr val="tx2"/>
              </a:solidFill>
            </a:endParaRPr>
          </a:p>
        </p:txBody>
      </p:sp>
      <p:sp>
        <p:nvSpPr>
          <p:cNvPr id="10" name="Textfeld 9">
            <a:hlinkClick r:id="rId5" action="ppaction://hlinksldjump"/>
          </p:cNvPr>
          <p:cNvSpPr txBox="1"/>
          <p:nvPr/>
        </p:nvSpPr>
        <p:spPr>
          <a:xfrm>
            <a:off x="7803355" y="3645024"/>
            <a:ext cx="1010333" cy="9387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a:t>What experiences exist with adaptation M&amp;E?</a:t>
            </a:r>
            <a:endParaRPr lang="en-US" sz="1100" b="0" smtClean="0">
              <a:solidFill>
                <a:schemeClr val="tx2"/>
              </a:solidFill>
            </a:endParaRPr>
          </a:p>
        </p:txBody>
      </p:sp>
      <p:sp>
        <p:nvSpPr>
          <p:cNvPr id="11" name="Textfeld 10">
            <a:hlinkClick r:id="rId6" action="ppaction://hlinksldjump"/>
          </p:cNvPr>
          <p:cNvSpPr txBox="1"/>
          <p:nvPr/>
        </p:nvSpPr>
        <p:spPr>
          <a:xfrm>
            <a:off x="7812757" y="4771124"/>
            <a:ext cx="1012868"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a:t>Where is more information available?</a:t>
            </a:r>
            <a:endParaRPr lang="en-US" sz="1100" b="0" smtClean="0">
              <a:solidFill>
                <a:schemeClr val="tx2"/>
              </a:solidFill>
            </a:endParaRPr>
          </a:p>
        </p:txBody>
      </p:sp>
      <p:sp>
        <p:nvSpPr>
          <p:cNvPr id="12" name="Textfeld 11"/>
          <p:cNvSpPr txBox="1"/>
          <p:nvPr/>
        </p:nvSpPr>
        <p:spPr>
          <a:xfrm>
            <a:off x="763941" y="1052736"/>
            <a:ext cx="8061684"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a:t>Why adaptation M&amp;E?</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3" y="5589240"/>
            <a:ext cx="9132653" cy="720080"/>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117424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589239"/>
            <a:ext cx="9144000" cy="655587"/>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737940" y="2311859"/>
            <a:ext cx="6552728" cy="3139321"/>
          </a:xfrm>
          <a:prstGeom prst="rect">
            <a:avLst/>
          </a:prstGeom>
          <a:noFill/>
        </p:spPr>
        <p:txBody>
          <a:bodyPr wrap="square" rtlCol="0">
            <a:spAutoFit/>
          </a:bodyPr>
          <a:lstStyle/>
          <a:p>
            <a:pPr marL="285750" indent="-285750">
              <a:buFont typeface="Arial" panose="020B0604020202020204" pitchFamily="34" charset="0"/>
              <a:buChar char="•"/>
            </a:pPr>
            <a:r>
              <a:rPr lang="en-US" smtClean="0"/>
              <a:t>Approaches differ based on the </a:t>
            </a:r>
            <a:r>
              <a:rPr lang="en-US" b="1" smtClean="0"/>
              <a:t>purpose for M&amp;E</a:t>
            </a:r>
            <a:r>
              <a:rPr lang="en-US" smtClean="0"/>
              <a:t>, e.g. projects vs strategies monitoring; focus on accountability or management or learning.</a:t>
            </a:r>
          </a:p>
          <a:p>
            <a:pPr marL="285750" indent="-285750">
              <a:buFont typeface="Arial" panose="020B0604020202020204" pitchFamily="34" charset="0"/>
              <a:buChar char="•"/>
            </a:pPr>
            <a:r>
              <a:rPr lang="en-US" smtClean="0"/>
              <a:t>Since adaptation is context specific and there are different purposes for M&amp;E, there is </a:t>
            </a:r>
            <a:r>
              <a:rPr lang="en-US" b="1" smtClean="0"/>
              <a:t>no one-size-fits-all </a:t>
            </a:r>
            <a:r>
              <a:rPr lang="en-US" smtClean="0"/>
              <a:t>approach to adaptation M&amp;E.</a:t>
            </a:r>
          </a:p>
          <a:p>
            <a:pPr marL="285750" indent="-285750">
              <a:buFont typeface="Arial" panose="020B0604020202020204" pitchFamily="34" charset="0"/>
              <a:buChar char="•"/>
            </a:pPr>
            <a:r>
              <a:rPr lang="en-US" smtClean="0"/>
              <a:t>M&amp;E approaches also differ according to the </a:t>
            </a:r>
            <a:r>
              <a:rPr lang="en-US" b="1" smtClean="0"/>
              <a:t>level of application</a:t>
            </a:r>
            <a:r>
              <a:rPr lang="en-US" smtClean="0"/>
              <a:t>, e.g. project level, national level or multiple levels.</a:t>
            </a:r>
          </a:p>
          <a:p>
            <a:pPr marL="285750" indent="-285750">
              <a:buFont typeface="Arial" panose="020B0604020202020204" pitchFamily="34" charset="0"/>
              <a:buChar char="•"/>
            </a:pPr>
            <a:r>
              <a:rPr lang="en-US" smtClean="0"/>
              <a:t>The </a:t>
            </a:r>
            <a:r>
              <a:rPr lang="en-US" b="1" smtClean="0">
                <a:hlinkClick r:id="rId3" action="ppaction://hlinksldjump" tooltip="Adaptation M&amp;E Navigator"/>
              </a:rPr>
              <a:t>Adaptation M&amp;E Navigator</a:t>
            </a:r>
            <a:r>
              <a:rPr lang="en-US" smtClean="0">
                <a:hlinkClick r:id="rId3" action="ppaction://hlinksldjump" tooltip="Adaptation M&amp;E Navigator"/>
              </a:rPr>
              <a:t> </a:t>
            </a:r>
            <a:r>
              <a:rPr lang="en-US" smtClean="0"/>
              <a:t>helps to select an M&amp;E approach according to the M&amp;E purpose.</a:t>
            </a:r>
            <a:endParaRPr lang="en-US">
              <a:effectLst/>
            </a:endParaRPr>
          </a:p>
        </p:txBody>
      </p:sp>
      <p:sp>
        <p:nvSpPr>
          <p:cNvPr id="6" name="Textfeld 5">
            <a:hlinkClick r:id="rId4" action="ppaction://hlinksldjump"/>
          </p:cNvPr>
          <p:cNvSpPr txBox="1"/>
          <p:nvPr/>
        </p:nvSpPr>
        <p:spPr>
          <a:xfrm>
            <a:off x="2034037" y="-2977"/>
            <a:ext cx="1218603" cy="261610"/>
          </a:xfrm>
          <a:prstGeom prst="rect">
            <a:avLst/>
          </a:prstGeom>
          <a:noFill/>
        </p:spPr>
        <p:txBody>
          <a:bodyPr wrap="none" rtlCol="0">
            <a:spAutoFit/>
          </a:bodyPr>
          <a:lstStyle/>
          <a:p>
            <a:r>
              <a:rPr lang="de-DE" sz="1100" b="0" smtClean="0">
                <a:effectLst/>
              </a:rPr>
              <a:t>M&amp;E at a </a:t>
            </a:r>
            <a:r>
              <a:rPr lang="de-DE" sz="1100" b="0" err="1" smtClean="0">
                <a:effectLst/>
              </a:rPr>
              <a:t>glance</a:t>
            </a:r>
            <a:endParaRPr lang="de-DE" sz="1100" b="0" smtClean="0">
              <a:effectLst/>
            </a:endParaRPr>
          </a:p>
        </p:txBody>
      </p:sp>
      <p:sp>
        <p:nvSpPr>
          <p:cNvPr id="8" name="Textfeld 7">
            <a:hlinkClick r:id="rId5" action="ppaction://hlinksldjump"/>
          </p:cNvPr>
          <p:cNvSpPr txBox="1"/>
          <p:nvPr/>
        </p:nvSpPr>
        <p:spPr>
          <a:xfrm>
            <a:off x="7805891" y="2924944"/>
            <a:ext cx="1010333" cy="6001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a:t>Why adaptation M&amp;E?</a:t>
            </a:r>
          </a:p>
        </p:txBody>
      </p:sp>
      <p:sp>
        <p:nvSpPr>
          <p:cNvPr id="9" name="Textfeld 8">
            <a:hlinkClick r:id="rId6" action="ppaction://hlinksldjump"/>
          </p:cNvPr>
          <p:cNvSpPr txBox="1"/>
          <p:nvPr/>
        </p:nvSpPr>
        <p:spPr>
          <a:xfrm>
            <a:off x="7799430" y="2141701"/>
            <a:ext cx="1012869" cy="6001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smtClean="0"/>
              <a:t>What </a:t>
            </a:r>
            <a:r>
              <a:rPr lang="en-US" sz="1100"/>
              <a:t>is Adaptation M&amp;E</a:t>
            </a:r>
            <a:r>
              <a:rPr lang="en-US" sz="1100" smtClean="0"/>
              <a:t>?</a:t>
            </a:r>
            <a:endParaRPr lang="en-US" sz="1100" b="0" smtClean="0">
              <a:solidFill>
                <a:schemeClr val="tx2"/>
              </a:solidFill>
            </a:endParaRPr>
          </a:p>
        </p:txBody>
      </p:sp>
      <p:sp>
        <p:nvSpPr>
          <p:cNvPr id="10" name="Textfeld 9">
            <a:hlinkClick r:id="rId7" action="ppaction://hlinksldjump"/>
          </p:cNvPr>
          <p:cNvSpPr txBox="1"/>
          <p:nvPr/>
        </p:nvSpPr>
        <p:spPr>
          <a:xfrm>
            <a:off x="7803355" y="3645024"/>
            <a:ext cx="1010333" cy="9387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a:t>What experiences exist with adaptation M&amp;E?</a:t>
            </a:r>
            <a:endParaRPr lang="en-US" sz="1100" b="0" smtClean="0">
              <a:solidFill>
                <a:schemeClr val="tx2"/>
              </a:solidFill>
            </a:endParaRPr>
          </a:p>
        </p:txBody>
      </p:sp>
      <p:sp>
        <p:nvSpPr>
          <p:cNvPr id="11" name="Textfeld 10">
            <a:hlinkClick r:id="rId8" action="ppaction://hlinksldjump"/>
          </p:cNvPr>
          <p:cNvSpPr txBox="1"/>
          <p:nvPr/>
        </p:nvSpPr>
        <p:spPr>
          <a:xfrm>
            <a:off x="7812757" y="4771124"/>
            <a:ext cx="1012868"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a:t>Where is more information available?</a:t>
            </a:r>
            <a:endParaRPr lang="en-US" sz="1100" b="0" smtClean="0">
              <a:solidFill>
                <a:schemeClr val="tx2"/>
              </a:solidFill>
            </a:endParaRPr>
          </a:p>
        </p:txBody>
      </p:sp>
      <p:sp>
        <p:nvSpPr>
          <p:cNvPr id="12" name="Textfeld 11"/>
          <p:cNvSpPr txBox="1"/>
          <p:nvPr/>
        </p:nvSpPr>
        <p:spPr>
          <a:xfrm>
            <a:off x="804126" y="919495"/>
            <a:ext cx="8012098"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a:t>What are different approaches to adaptation M&amp;E</a:t>
            </a:r>
            <a:r>
              <a:rPr lang="en-US" sz="3200" smtClean="0"/>
              <a:t>?</a:t>
            </a:r>
            <a:endParaRPr lang="en-US" sz="3200">
              <a:solidFill>
                <a:schemeClr val="tx2"/>
              </a:solidFill>
            </a:endParaRPr>
          </a:p>
        </p:txBody>
      </p:sp>
    </p:spTree>
    <p:extLst>
      <p:ext uri="{BB962C8B-B14F-4D97-AF65-F5344CB8AC3E}">
        <p14:creationId xmlns:p14="http://schemas.microsoft.com/office/powerpoint/2010/main" val="252993759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755576" y="2348880"/>
            <a:ext cx="6552728" cy="2862322"/>
          </a:xfrm>
          <a:prstGeom prst="rect">
            <a:avLst/>
          </a:prstGeom>
          <a:noFill/>
        </p:spPr>
        <p:txBody>
          <a:bodyPr wrap="square" rtlCol="0">
            <a:spAutoFit/>
          </a:bodyPr>
          <a:lstStyle/>
          <a:p>
            <a:pPr marL="285750" indent="-285750">
              <a:buFont typeface="Arial" panose="020B0604020202020204" pitchFamily="34" charset="0"/>
              <a:buChar char="•"/>
            </a:pPr>
            <a:r>
              <a:rPr lang="en-US"/>
              <a:t>Countries are increasingly developing </a:t>
            </a:r>
            <a:r>
              <a:rPr lang="en-US" b="1"/>
              <a:t>national adaptation M&amp;E systems</a:t>
            </a:r>
            <a:r>
              <a:rPr lang="en-US"/>
              <a:t>. A study by </a:t>
            </a:r>
            <a:r>
              <a:rPr lang="en-US">
                <a:hlinkClick r:id="rId2" action="ppaction://hlinksldjump" tooltip="Monitoring and Evaluating Adaptation at Aggregated Levels: A comparative analysis of ten systems"/>
              </a:rPr>
              <a:t>IISD &amp; GIZ (2014)</a:t>
            </a:r>
            <a:r>
              <a:rPr lang="en-US"/>
              <a:t> illustrates ten such systems with detailed factsheets.</a:t>
            </a:r>
          </a:p>
          <a:p>
            <a:pPr marL="285750" indent="-285750">
              <a:buFont typeface="Arial" panose="020B0604020202020204" pitchFamily="34" charset="0"/>
              <a:buChar char="•"/>
            </a:pPr>
            <a:r>
              <a:rPr lang="en-US"/>
              <a:t>So far there is </a:t>
            </a:r>
            <a:r>
              <a:rPr lang="en-US" b="1" smtClean="0"/>
              <a:t>more </a:t>
            </a:r>
            <a:r>
              <a:rPr lang="en-US" b="1"/>
              <a:t>emphasis on monitoring than on evaluation</a:t>
            </a:r>
            <a:r>
              <a:rPr lang="en-US"/>
              <a:t>. Methods available for impact evaluation of adaptation projects are summarized in a </a:t>
            </a:r>
            <a:r>
              <a:rPr lang="en-US">
                <a:hlinkClick r:id="rId3" action="ppaction://hlinksldjump" tooltip="Impact Evaluation Guidebook for Adaptation projects"/>
              </a:rPr>
              <a:t>guidebook</a:t>
            </a:r>
            <a:r>
              <a:rPr lang="en-US"/>
              <a:t>.</a:t>
            </a:r>
          </a:p>
          <a:p>
            <a:pPr marL="285750" indent="-285750">
              <a:buFont typeface="Arial" panose="020B0604020202020204" pitchFamily="34" charset="0"/>
              <a:buChar char="•"/>
            </a:pPr>
            <a:r>
              <a:rPr lang="en-US"/>
              <a:t>Lessons learned from early experiences with adaptation M&amp;E at national level are described in a </a:t>
            </a:r>
            <a:r>
              <a:rPr lang="en-US">
                <a:hlinkClick r:id="rId2" action="ppaction://hlinksldjump" tooltip="Monitoring and Evaluating Adaptation at Aggregated Levels: A comparative analysis of ten systems"/>
              </a:rPr>
              <a:t>comparative analysis</a:t>
            </a:r>
            <a:r>
              <a:rPr lang="en-US"/>
              <a:t> and have informed a </a:t>
            </a:r>
            <a:r>
              <a:rPr lang="en-US">
                <a:hlinkClick r:id="rId4" action="ppaction://hlinksldjump" tooltip="Developing national Adaptation M&amp;E systems"/>
              </a:rPr>
              <a:t>guidebook</a:t>
            </a:r>
            <a:r>
              <a:rPr lang="en-US"/>
              <a:t> to develop adaptation M&amp;E systems at national level.</a:t>
            </a:r>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589239"/>
            <a:ext cx="9144000" cy="655587"/>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a:hlinkClick r:id="rId6" action="ppaction://hlinksldjump"/>
          </p:cNvPr>
          <p:cNvSpPr txBox="1"/>
          <p:nvPr/>
        </p:nvSpPr>
        <p:spPr>
          <a:xfrm>
            <a:off x="2034037" y="-2977"/>
            <a:ext cx="1218603" cy="261610"/>
          </a:xfrm>
          <a:prstGeom prst="rect">
            <a:avLst/>
          </a:prstGeom>
          <a:noFill/>
        </p:spPr>
        <p:txBody>
          <a:bodyPr wrap="none" rtlCol="0">
            <a:spAutoFit/>
          </a:bodyPr>
          <a:lstStyle/>
          <a:p>
            <a:r>
              <a:rPr lang="de-DE" sz="1100" b="0" smtClean="0">
                <a:effectLst/>
              </a:rPr>
              <a:t>M&amp;E at a </a:t>
            </a:r>
            <a:r>
              <a:rPr lang="de-DE" sz="1100" b="0" err="1" smtClean="0">
                <a:effectLst/>
              </a:rPr>
              <a:t>glance</a:t>
            </a:r>
            <a:endParaRPr lang="de-DE" sz="1100" b="0" smtClean="0">
              <a:effectLst/>
            </a:endParaRPr>
          </a:p>
        </p:txBody>
      </p:sp>
      <p:sp>
        <p:nvSpPr>
          <p:cNvPr id="18" name="Textfeld 17">
            <a:hlinkClick r:id="rId7" action="ppaction://hlinksldjump"/>
          </p:cNvPr>
          <p:cNvSpPr txBox="1"/>
          <p:nvPr/>
        </p:nvSpPr>
        <p:spPr>
          <a:xfrm>
            <a:off x="7805891" y="2924944"/>
            <a:ext cx="1010333" cy="6001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a:t>Why adaptation M&amp;E?</a:t>
            </a:r>
          </a:p>
        </p:txBody>
      </p:sp>
      <p:sp>
        <p:nvSpPr>
          <p:cNvPr id="19" name="Textfeld 18">
            <a:hlinkClick r:id="rId8" action="ppaction://hlinksldjump"/>
          </p:cNvPr>
          <p:cNvSpPr txBox="1"/>
          <p:nvPr/>
        </p:nvSpPr>
        <p:spPr>
          <a:xfrm>
            <a:off x="7799430" y="2141701"/>
            <a:ext cx="1012869" cy="6001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smtClean="0"/>
              <a:t>What </a:t>
            </a:r>
            <a:r>
              <a:rPr lang="en-US" sz="1100"/>
              <a:t>is Adaptation M&amp;E</a:t>
            </a:r>
            <a:r>
              <a:rPr lang="en-US" sz="1100" smtClean="0"/>
              <a:t>?</a:t>
            </a:r>
            <a:endParaRPr lang="en-US" sz="1100" b="0" smtClean="0">
              <a:solidFill>
                <a:schemeClr val="tx2"/>
              </a:solidFill>
            </a:endParaRPr>
          </a:p>
        </p:txBody>
      </p:sp>
      <p:sp>
        <p:nvSpPr>
          <p:cNvPr id="20" name="Textfeld 19">
            <a:hlinkClick r:id="rId9" action="ppaction://hlinksldjump"/>
          </p:cNvPr>
          <p:cNvSpPr txBox="1"/>
          <p:nvPr/>
        </p:nvSpPr>
        <p:spPr>
          <a:xfrm>
            <a:off x="7803355" y="3645024"/>
            <a:ext cx="1010333" cy="9387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a:t>What are different approaches to adaptation M&amp;E?</a:t>
            </a:r>
            <a:endParaRPr lang="en-US" sz="1100">
              <a:solidFill>
                <a:schemeClr val="tx2"/>
              </a:solidFill>
            </a:endParaRPr>
          </a:p>
        </p:txBody>
      </p:sp>
      <p:sp>
        <p:nvSpPr>
          <p:cNvPr id="21" name="Textfeld 20">
            <a:hlinkClick r:id="rId10" action="ppaction://hlinksldjump"/>
          </p:cNvPr>
          <p:cNvSpPr txBox="1"/>
          <p:nvPr/>
        </p:nvSpPr>
        <p:spPr>
          <a:xfrm>
            <a:off x="7812757" y="4771124"/>
            <a:ext cx="1012868"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a:t>Where is more information available?</a:t>
            </a:r>
            <a:endParaRPr lang="en-US" sz="1100" b="0" smtClean="0">
              <a:solidFill>
                <a:schemeClr val="tx2"/>
              </a:solidFill>
            </a:endParaRPr>
          </a:p>
        </p:txBody>
      </p:sp>
      <p:sp>
        <p:nvSpPr>
          <p:cNvPr id="22" name="Textfeld 21"/>
          <p:cNvSpPr txBox="1"/>
          <p:nvPr/>
        </p:nvSpPr>
        <p:spPr>
          <a:xfrm>
            <a:off x="804126" y="919495"/>
            <a:ext cx="8012098"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a:t>What experiences exist with adaptation M&amp;E</a:t>
            </a:r>
            <a:r>
              <a:rPr lang="en-US" sz="3200" smtClean="0"/>
              <a:t>?</a:t>
            </a:r>
            <a:endParaRPr lang="en-US" sz="3200">
              <a:solidFill>
                <a:schemeClr val="tx2"/>
              </a:solidFill>
            </a:endParaRPr>
          </a:p>
        </p:txBody>
      </p:sp>
    </p:spTree>
    <p:extLst>
      <p:ext uri="{BB962C8B-B14F-4D97-AF65-F5344CB8AC3E}">
        <p14:creationId xmlns:p14="http://schemas.microsoft.com/office/powerpoint/2010/main" val="188767046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755577" y="1124744"/>
            <a:ext cx="7056784" cy="584775"/>
          </a:xfrm>
          <a:prstGeom prst="rect">
            <a:avLst/>
          </a:prstGeom>
          <a:noFill/>
        </p:spPr>
        <p:txBody>
          <a:bodyPr wrap="square" rtlCol="0">
            <a:spAutoFit/>
          </a:bodyPr>
          <a:lstStyle/>
          <a:p>
            <a:r>
              <a:rPr lang="en-US" sz="3200"/>
              <a:t>Where is more information </a:t>
            </a:r>
            <a:r>
              <a:rPr lang="en-US" sz="3200" smtClean="0"/>
              <a:t>available?</a:t>
            </a:r>
            <a:r>
              <a:rPr lang="en-US" sz="3200" smtClean="0">
                <a:solidFill>
                  <a:schemeClr val="tx2"/>
                </a:solidFill>
              </a:rPr>
              <a:t> </a:t>
            </a:r>
            <a:endParaRPr lang="en-US" sz="3200">
              <a:solidFill>
                <a:srgbClr val="FF0000"/>
              </a:solidFill>
            </a:endParaRPr>
          </a:p>
        </p:txBody>
      </p:sp>
      <p:sp>
        <p:nvSpPr>
          <p:cNvPr id="7" name="Textfeld 6"/>
          <p:cNvSpPr txBox="1"/>
          <p:nvPr/>
        </p:nvSpPr>
        <p:spPr>
          <a:xfrm>
            <a:off x="755575" y="2828507"/>
            <a:ext cx="7056785" cy="1754326"/>
          </a:xfrm>
          <a:prstGeom prst="rect">
            <a:avLst/>
          </a:prstGeom>
          <a:noFill/>
        </p:spPr>
        <p:txBody>
          <a:bodyPr wrap="square" rtlCol="0">
            <a:spAutoFit/>
          </a:bodyPr>
          <a:lstStyle/>
          <a:p>
            <a:pPr marL="285750" indent="-285750">
              <a:buFont typeface="Arial" panose="020B0604020202020204" pitchFamily="34" charset="0"/>
              <a:buChar char="•"/>
            </a:pPr>
            <a:r>
              <a:rPr lang="en-US"/>
              <a:t>A number of </a:t>
            </a:r>
            <a:r>
              <a:rPr lang="en-US" smtClean="0">
                <a:hlinkClick r:id="rId2"/>
              </a:rPr>
              <a:t>guidebook and </a:t>
            </a:r>
            <a:r>
              <a:rPr lang="en-US">
                <a:hlinkClick r:id="rId2"/>
              </a:rPr>
              <a:t>tools </a:t>
            </a:r>
            <a:r>
              <a:rPr lang="en-US"/>
              <a:t>have been developed and are </a:t>
            </a:r>
            <a:r>
              <a:rPr lang="en-US" smtClean="0"/>
              <a:t>described in this tool box. </a:t>
            </a:r>
          </a:p>
          <a:p>
            <a:pPr marL="285750" indent="-285750">
              <a:buFont typeface="Arial" panose="020B0604020202020204" pitchFamily="34" charset="0"/>
              <a:buChar char="•"/>
            </a:pPr>
            <a:r>
              <a:rPr lang="en-US" smtClean="0"/>
              <a:t>Several </a:t>
            </a:r>
            <a:r>
              <a:rPr lang="en-US" smtClean="0">
                <a:hlinkClick r:id="rId3"/>
              </a:rPr>
              <a:t>webinars and events</a:t>
            </a:r>
            <a:r>
              <a:rPr lang="en-US" smtClean="0"/>
              <a:t> on adaptation M&amp;E have been conducted.</a:t>
            </a:r>
          </a:p>
          <a:p>
            <a:pPr marL="285750" indent="-285750">
              <a:buFont typeface="Arial" panose="020B0604020202020204" pitchFamily="34" charset="0"/>
              <a:buChar char="•"/>
            </a:pPr>
            <a:r>
              <a:rPr lang="en-US" smtClean="0"/>
              <a:t>Further information and links to download the resources can also be found on the website </a:t>
            </a:r>
            <a:r>
              <a:rPr lang="en-US" smtClean="0">
                <a:hlinkClick r:id="rId4"/>
              </a:rPr>
              <a:t>www.adaptationcommunity.net</a:t>
            </a:r>
            <a:r>
              <a:rPr lang="en-US" smtClean="0"/>
              <a:t>. </a:t>
            </a:r>
            <a:endParaRPr lang="en-US"/>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89238"/>
            <a:ext cx="9144000" cy="648073"/>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a:hlinkClick r:id="rId6" action="ppaction://hlinksldjump"/>
          </p:cNvPr>
          <p:cNvSpPr txBox="1"/>
          <p:nvPr/>
        </p:nvSpPr>
        <p:spPr>
          <a:xfrm>
            <a:off x="2034037" y="-2977"/>
            <a:ext cx="1218603" cy="261610"/>
          </a:xfrm>
          <a:prstGeom prst="rect">
            <a:avLst/>
          </a:prstGeom>
          <a:noFill/>
        </p:spPr>
        <p:txBody>
          <a:bodyPr wrap="none" rtlCol="0">
            <a:spAutoFit/>
          </a:bodyPr>
          <a:lstStyle/>
          <a:p>
            <a:r>
              <a:rPr lang="de-DE" sz="1100" b="0" smtClean="0">
                <a:effectLst/>
              </a:rPr>
              <a:t>M&amp;E at a </a:t>
            </a:r>
            <a:r>
              <a:rPr lang="de-DE" sz="1100" b="0" err="1" smtClean="0">
                <a:effectLst/>
              </a:rPr>
              <a:t>glance</a:t>
            </a:r>
            <a:endParaRPr lang="de-DE" sz="1100" b="0" smtClean="0">
              <a:effectLst/>
            </a:endParaRPr>
          </a:p>
        </p:txBody>
      </p:sp>
      <p:sp>
        <p:nvSpPr>
          <p:cNvPr id="8" name="Textfeld 7">
            <a:hlinkClick r:id="rId7" action="ppaction://hlinksldjump"/>
          </p:cNvPr>
          <p:cNvSpPr txBox="1"/>
          <p:nvPr/>
        </p:nvSpPr>
        <p:spPr>
          <a:xfrm>
            <a:off x="7805891" y="2528425"/>
            <a:ext cx="1010333" cy="6001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a:t>Why adaptation M&amp;E</a:t>
            </a:r>
            <a:r>
              <a:rPr lang="en-US" sz="1100" smtClean="0"/>
              <a:t>?</a:t>
            </a:r>
            <a:endParaRPr lang="en-US" sz="1100">
              <a:solidFill>
                <a:schemeClr val="tx2"/>
              </a:solidFill>
            </a:endParaRPr>
          </a:p>
        </p:txBody>
      </p:sp>
      <p:sp>
        <p:nvSpPr>
          <p:cNvPr id="9" name="Textfeld 8">
            <a:hlinkClick r:id="rId8" action="ppaction://hlinksldjump"/>
          </p:cNvPr>
          <p:cNvSpPr txBox="1"/>
          <p:nvPr/>
        </p:nvSpPr>
        <p:spPr>
          <a:xfrm>
            <a:off x="7803355" y="1784339"/>
            <a:ext cx="1012869" cy="6001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a:t>What is Adaptation M&amp;E</a:t>
            </a:r>
            <a:r>
              <a:rPr lang="en-US" sz="1100" smtClean="0"/>
              <a:t>?</a:t>
            </a:r>
            <a:endParaRPr lang="en-US" sz="1100"/>
          </a:p>
        </p:txBody>
      </p:sp>
      <p:sp>
        <p:nvSpPr>
          <p:cNvPr id="10" name="Textfeld 9">
            <a:hlinkClick r:id="rId9" action="ppaction://hlinksldjump"/>
          </p:cNvPr>
          <p:cNvSpPr txBox="1"/>
          <p:nvPr/>
        </p:nvSpPr>
        <p:spPr>
          <a:xfrm>
            <a:off x="7815292" y="3236310"/>
            <a:ext cx="1010333" cy="9387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a:t>What are different approaches to adaptation M&amp;E</a:t>
            </a:r>
            <a:r>
              <a:rPr lang="en-US" sz="1100" smtClean="0"/>
              <a:t>?</a:t>
            </a:r>
            <a:endParaRPr lang="en-US" sz="1100">
              <a:solidFill>
                <a:schemeClr val="tx2"/>
              </a:solidFill>
            </a:endParaRPr>
          </a:p>
        </p:txBody>
      </p:sp>
      <p:sp>
        <p:nvSpPr>
          <p:cNvPr id="11" name="Textfeld 10">
            <a:hlinkClick r:id="rId10" action="ppaction://hlinksldjump"/>
          </p:cNvPr>
          <p:cNvSpPr txBox="1"/>
          <p:nvPr/>
        </p:nvSpPr>
        <p:spPr>
          <a:xfrm>
            <a:off x="7812757" y="4345021"/>
            <a:ext cx="1012868" cy="9387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a:t>What experiences exist with adaptation M&amp;E</a:t>
            </a:r>
            <a:r>
              <a:rPr lang="en-US" sz="1100" smtClean="0"/>
              <a:t>?</a:t>
            </a:r>
            <a:endParaRPr lang="en-US" sz="1100">
              <a:solidFill>
                <a:schemeClr val="tx2"/>
              </a:solidFill>
            </a:endParaRPr>
          </a:p>
        </p:txBody>
      </p:sp>
      <p:sp>
        <p:nvSpPr>
          <p:cNvPr id="12" name="Textfeld 11"/>
          <p:cNvSpPr txBox="1"/>
          <p:nvPr/>
        </p:nvSpPr>
        <p:spPr>
          <a:xfrm>
            <a:off x="763941" y="1052736"/>
            <a:ext cx="8061684"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a:t>Where is more information available?</a:t>
            </a:r>
            <a:endParaRPr lang="en-US" sz="3200">
              <a:solidFill>
                <a:schemeClr val="tx2"/>
              </a:solidFill>
            </a:endParaRPr>
          </a:p>
        </p:txBody>
      </p:sp>
    </p:spTree>
    <p:extLst>
      <p:ext uri="{BB962C8B-B14F-4D97-AF65-F5344CB8AC3E}">
        <p14:creationId xmlns:p14="http://schemas.microsoft.com/office/powerpoint/2010/main" val="6388813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6">
            <a:hlinkClick r:id="rId2" action="ppaction://hlinksldjump"/>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842470" y="3411004"/>
            <a:ext cx="1681764" cy="1768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a:hlinkClick r:id="rId5" action="ppaction://hlinksldjump"/>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923677" y="4722445"/>
            <a:ext cx="1322387"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a:hlinkClick r:id="rId5" action="ppaction://hlinksldjump"/>
          </p:cNvPr>
          <p:cNvSpPr txBox="1"/>
          <p:nvPr/>
        </p:nvSpPr>
        <p:spPr>
          <a:xfrm>
            <a:off x="3055267" y="4974322"/>
            <a:ext cx="1059206" cy="892552"/>
          </a:xfrm>
          <a:prstGeom prst="rect">
            <a:avLst/>
          </a:prstGeom>
          <a:noFill/>
        </p:spPr>
        <p:txBody>
          <a:bodyPr wrap="square" rtlCol="0">
            <a:spAutoFit/>
          </a:bodyPr>
          <a:lstStyle/>
          <a:p>
            <a:pPr algn="ctr"/>
            <a:r>
              <a:rPr lang="de-DE" sz="1300" b="0" smtClean="0">
                <a:solidFill>
                  <a:schemeClr val="bg1"/>
                </a:solidFill>
              </a:rPr>
              <a:t>Repository </a:t>
            </a:r>
            <a:r>
              <a:rPr lang="de-DE" sz="1300" b="0" err="1" smtClean="0">
                <a:solidFill>
                  <a:schemeClr val="bg1"/>
                </a:solidFill>
              </a:rPr>
              <a:t>of</a:t>
            </a:r>
            <a:r>
              <a:rPr lang="de-DE" sz="1300" b="0" smtClean="0">
                <a:solidFill>
                  <a:schemeClr val="bg1"/>
                </a:solidFill>
              </a:rPr>
              <a:t> </a:t>
            </a:r>
            <a:r>
              <a:rPr lang="de-DE" sz="1300" b="0" err="1" smtClean="0">
                <a:solidFill>
                  <a:schemeClr val="bg1"/>
                </a:solidFill>
              </a:rPr>
              <a:t>adaptation</a:t>
            </a:r>
            <a:r>
              <a:rPr lang="de-DE" sz="1300" b="0" smtClean="0">
                <a:solidFill>
                  <a:schemeClr val="bg1"/>
                </a:solidFill>
              </a:rPr>
              <a:t> </a:t>
            </a:r>
            <a:r>
              <a:rPr lang="de-DE" sz="1300" b="0" err="1" smtClean="0">
                <a:solidFill>
                  <a:schemeClr val="bg1"/>
                </a:solidFill>
              </a:rPr>
              <a:t>indicators</a:t>
            </a:r>
            <a:endParaRPr lang="en-US" sz="1300" b="0" err="1" smtClean="0">
              <a:solidFill>
                <a:schemeClr val="bg1"/>
              </a:solidFill>
            </a:endParaRPr>
          </a:p>
        </p:txBody>
      </p:sp>
      <p:sp>
        <p:nvSpPr>
          <p:cNvPr id="7" name="Textfeld 6">
            <a:hlinkClick r:id="rId2" action="ppaction://hlinksldjump"/>
          </p:cNvPr>
          <p:cNvSpPr txBox="1"/>
          <p:nvPr/>
        </p:nvSpPr>
        <p:spPr>
          <a:xfrm>
            <a:off x="2020113" y="3727827"/>
            <a:ext cx="1326478" cy="1246495"/>
          </a:xfrm>
          <a:prstGeom prst="rect">
            <a:avLst/>
          </a:prstGeom>
          <a:noFill/>
        </p:spPr>
        <p:txBody>
          <a:bodyPr wrap="square" rtlCol="0">
            <a:spAutoFit/>
          </a:bodyPr>
          <a:lstStyle/>
          <a:p>
            <a:pPr lvl="0" algn="ctr"/>
            <a:r>
              <a:rPr lang="de-DE" sz="1600">
                <a:solidFill>
                  <a:schemeClr val="bg1"/>
                </a:solidFill>
              </a:rPr>
              <a:t>Guidebook </a:t>
            </a:r>
            <a:r>
              <a:rPr lang="de-DE" sz="1600" err="1">
                <a:solidFill>
                  <a:schemeClr val="bg1"/>
                </a:solidFill>
              </a:rPr>
              <a:t>for</a:t>
            </a:r>
            <a:r>
              <a:rPr lang="de-DE" sz="1600">
                <a:solidFill>
                  <a:schemeClr val="bg1"/>
                </a:solidFill>
              </a:rPr>
              <a:t> national </a:t>
            </a:r>
            <a:r>
              <a:rPr lang="de-DE" sz="1600" err="1">
                <a:solidFill>
                  <a:schemeClr val="bg1"/>
                </a:solidFill>
              </a:rPr>
              <a:t>adaptation</a:t>
            </a:r>
            <a:r>
              <a:rPr lang="de-DE" sz="1600">
                <a:solidFill>
                  <a:schemeClr val="bg1"/>
                </a:solidFill>
              </a:rPr>
              <a:t> M&amp;E </a:t>
            </a:r>
            <a:r>
              <a:rPr lang="de-DE" sz="1600" err="1">
                <a:solidFill>
                  <a:schemeClr val="bg1"/>
                </a:solidFill>
              </a:rPr>
              <a:t>system</a:t>
            </a:r>
            <a:endParaRPr lang="en-US" sz="1600">
              <a:solidFill>
                <a:schemeClr val="bg1"/>
              </a:solidFill>
            </a:endParaRPr>
          </a:p>
          <a:p>
            <a:pPr algn="ctr"/>
            <a:endParaRPr lang="en-US" sz="1100" b="0" err="1" smtClean="0">
              <a:solidFill>
                <a:schemeClr val="bg1"/>
              </a:solidFill>
            </a:endParaRPr>
          </a:p>
        </p:txBody>
      </p:sp>
      <p:pic>
        <p:nvPicPr>
          <p:cNvPr id="1029" name="Picture 5">
            <a:hlinkClick r:id="rId6" action="ppaction://hlinksldjump"/>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514332" y="4974322"/>
            <a:ext cx="1322387"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a:hlinkClick r:id="rId7" action="ppaction://hlinksldjump"/>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509760" y="2286111"/>
            <a:ext cx="1322387"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hteck 8">
            <a:hlinkClick r:id="rId6" action="ppaction://hlinksldjump"/>
          </p:cNvPr>
          <p:cNvSpPr/>
          <p:nvPr/>
        </p:nvSpPr>
        <p:spPr>
          <a:xfrm>
            <a:off x="1696610" y="5203611"/>
            <a:ext cx="986742" cy="1015663"/>
          </a:xfrm>
          <a:prstGeom prst="rect">
            <a:avLst/>
          </a:prstGeom>
        </p:spPr>
        <p:txBody>
          <a:bodyPr wrap="square">
            <a:spAutoFit/>
          </a:bodyPr>
          <a:lstStyle/>
          <a:p>
            <a:pPr lvl="0" algn="ctr"/>
            <a:r>
              <a:rPr lang="de-DE" sz="1200" dirty="0" err="1">
                <a:solidFill>
                  <a:schemeClr val="bg1"/>
                </a:solidFill>
              </a:rPr>
              <a:t>Examples</a:t>
            </a:r>
            <a:r>
              <a:rPr lang="de-DE" sz="1200" dirty="0">
                <a:solidFill>
                  <a:schemeClr val="bg1"/>
                </a:solidFill>
              </a:rPr>
              <a:t> </a:t>
            </a:r>
            <a:r>
              <a:rPr lang="de-DE" sz="1200" dirty="0" err="1">
                <a:solidFill>
                  <a:schemeClr val="bg1"/>
                </a:solidFill>
              </a:rPr>
              <a:t>of</a:t>
            </a:r>
            <a:r>
              <a:rPr lang="de-DE" sz="1200" dirty="0">
                <a:solidFill>
                  <a:schemeClr val="bg1"/>
                </a:solidFill>
              </a:rPr>
              <a:t> national </a:t>
            </a:r>
            <a:r>
              <a:rPr lang="de-DE" sz="1200" dirty="0" err="1" smtClean="0">
                <a:solidFill>
                  <a:schemeClr val="bg1"/>
                </a:solidFill>
              </a:rPr>
              <a:t>adaptation</a:t>
            </a:r>
            <a:r>
              <a:rPr lang="de-DE" sz="1200" dirty="0" smtClean="0">
                <a:solidFill>
                  <a:schemeClr val="bg1"/>
                </a:solidFill>
              </a:rPr>
              <a:t> </a:t>
            </a:r>
            <a:r>
              <a:rPr lang="de-DE" sz="1200" dirty="0">
                <a:solidFill>
                  <a:schemeClr val="bg1"/>
                </a:solidFill>
              </a:rPr>
              <a:t>M&amp;E </a:t>
            </a:r>
            <a:r>
              <a:rPr lang="de-DE" sz="1200" dirty="0" err="1">
                <a:solidFill>
                  <a:schemeClr val="bg1"/>
                </a:solidFill>
              </a:rPr>
              <a:t>systems</a:t>
            </a:r>
            <a:endParaRPr lang="en-US" sz="1200" dirty="0">
              <a:solidFill>
                <a:schemeClr val="bg1"/>
              </a:solidFill>
            </a:endParaRPr>
          </a:p>
        </p:txBody>
      </p:sp>
      <p:sp>
        <p:nvSpPr>
          <p:cNvPr id="10" name="Textfeld 9">
            <a:hlinkClick r:id="rId7" action="ppaction://hlinksldjump"/>
          </p:cNvPr>
          <p:cNvSpPr txBox="1"/>
          <p:nvPr/>
        </p:nvSpPr>
        <p:spPr>
          <a:xfrm>
            <a:off x="1641042" y="2550811"/>
            <a:ext cx="1059822" cy="954107"/>
          </a:xfrm>
          <a:prstGeom prst="rect">
            <a:avLst/>
          </a:prstGeom>
          <a:noFill/>
        </p:spPr>
        <p:txBody>
          <a:bodyPr wrap="square" rtlCol="0">
            <a:spAutoFit/>
          </a:bodyPr>
          <a:lstStyle/>
          <a:p>
            <a:pPr algn="ctr"/>
            <a:r>
              <a:rPr lang="de-DE" sz="1400" b="0" smtClean="0">
                <a:solidFill>
                  <a:schemeClr val="bg1"/>
                </a:solidFill>
              </a:rPr>
              <a:t>Assessing </a:t>
            </a:r>
            <a:r>
              <a:rPr lang="de-DE" sz="1400" b="0" err="1" smtClean="0">
                <a:solidFill>
                  <a:schemeClr val="bg1"/>
                </a:solidFill>
              </a:rPr>
              <a:t>climate</a:t>
            </a:r>
            <a:r>
              <a:rPr lang="de-DE" sz="1400">
                <a:solidFill>
                  <a:schemeClr val="bg1"/>
                </a:solidFill>
              </a:rPr>
              <a:t> </a:t>
            </a:r>
            <a:r>
              <a:rPr lang="de-DE" sz="1400" err="1" smtClean="0">
                <a:solidFill>
                  <a:schemeClr val="bg1"/>
                </a:solidFill>
              </a:rPr>
              <a:t>resilience</a:t>
            </a:r>
            <a:r>
              <a:rPr lang="de-DE" sz="1400" smtClean="0">
                <a:solidFill>
                  <a:schemeClr val="bg1"/>
                </a:solidFill>
              </a:rPr>
              <a:t> Study</a:t>
            </a:r>
            <a:endParaRPr lang="en-US" sz="1400" b="0" err="1" smtClean="0">
              <a:solidFill>
                <a:schemeClr val="bg1"/>
              </a:solidFill>
            </a:endParaRPr>
          </a:p>
        </p:txBody>
      </p:sp>
      <p:sp>
        <p:nvSpPr>
          <p:cNvPr id="26" name="Rechteck 25">
            <a:hlinkClick r:id="rId8" action="ppaction://hlinksldjump"/>
          </p:cNvPr>
          <p:cNvSpPr/>
          <p:nvPr/>
        </p:nvSpPr>
        <p:spPr bwMode="auto">
          <a:xfrm rot="18913543">
            <a:off x="6113399" y="2125936"/>
            <a:ext cx="1559576" cy="396212"/>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bg1"/>
                </a:solidFill>
                <a:effectLst/>
                <a:latin typeface="Arial" charset="0"/>
              </a:rPr>
              <a:t>Project </a:t>
            </a:r>
            <a:r>
              <a:rPr kumimoji="0" lang="de-DE" sz="1800" b="0" i="0" u="none" strike="noStrike" cap="none" normalizeH="0" baseline="0" err="1" smtClean="0">
                <a:ln>
                  <a:noFill/>
                </a:ln>
                <a:solidFill>
                  <a:schemeClr val="bg1"/>
                </a:solidFill>
                <a:effectLst/>
                <a:latin typeface="Arial" charset="0"/>
              </a:rPr>
              <a:t>level</a:t>
            </a:r>
            <a:endParaRPr kumimoji="0" lang="en-US" sz="1800" b="0" i="0" u="none" strike="noStrike" cap="none" normalizeH="0" baseline="0" err="1" smtClean="0">
              <a:ln>
                <a:noFill/>
              </a:ln>
              <a:solidFill>
                <a:schemeClr val="bg1"/>
              </a:solidFill>
              <a:effectLst/>
              <a:latin typeface="Arial" charset="0"/>
            </a:endParaRPr>
          </a:p>
        </p:txBody>
      </p:sp>
      <p:grpSp>
        <p:nvGrpSpPr>
          <p:cNvPr id="12" name="Gruppieren 11"/>
          <p:cNvGrpSpPr/>
          <p:nvPr/>
        </p:nvGrpSpPr>
        <p:grpSpPr>
          <a:xfrm>
            <a:off x="6012160" y="2420888"/>
            <a:ext cx="2736304" cy="4034850"/>
            <a:chOff x="5868144" y="2420888"/>
            <a:chExt cx="2736304" cy="4034850"/>
          </a:xfrm>
        </p:grpSpPr>
        <p:grpSp>
          <p:nvGrpSpPr>
            <p:cNvPr id="4" name="Gruppieren 3"/>
            <p:cNvGrpSpPr/>
            <p:nvPr/>
          </p:nvGrpSpPr>
          <p:grpSpPr>
            <a:xfrm>
              <a:off x="5868144" y="3372758"/>
              <a:ext cx="1681764" cy="1768579"/>
              <a:chOff x="5819937" y="3381808"/>
              <a:chExt cx="1681764" cy="1768579"/>
            </a:xfrm>
          </p:grpSpPr>
          <p:pic>
            <p:nvPicPr>
              <p:cNvPr id="21" name="Picture 6">
                <a:hlinkClick r:id="rId9" action="ppaction://hlinksldjump"/>
              </p:cNvPr>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819937" y="3381808"/>
                <a:ext cx="1681764" cy="1768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feld 10">
                <a:hlinkClick r:id="rId9" action="ppaction://hlinksldjump"/>
              </p:cNvPr>
              <p:cNvSpPr txBox="1"/>
              <p:nvPr/>
            </p:nvSpPr>
            <p:spPr>
              <a:xfrm>
                <a:off x="6042930" y="3650883"/>
                <a:ext cx="1274652" cy="1323439"/>
              </a:xfrm>
              <a:prstGeom prst="rect">
                <a:avLst/>
              </a:prstGeom>
              <a:noFill/>
            </p:spPr>
            <p:txBody>
              <a:bodyPr wrap="square" rtlCol="0">
                <a:spAutoFit/>
              </a:bodyPr>
              <a:lstStyle/>
              <a:p>
                <a:pPr algn="ctr"/>
                <a:r>
                  <a:rPr lang="de-DE" sz="1600" b="0" smtClean="0">
                    <a:solidFill>
                      <a:schemeClr val="bg1"/>
                    </a:solidFill>
                  </a:rPr>
                  <a:t>Guidebook </a:t>
                </a:r>
                <a:r>
                  <a:rPr lang="de-DE" sz="1600" b="0" err="1" smtClean="0">
                    <a:solidFill>
                      <a:schemeClr val="bg1"/>
                    </a:solidFill>
                  </a:rPr>
                  <a:t>for</a:t>
                </a:r>
                <a:r>
                  <a:rPr lang="de-DE" sz="1600" b="0" smtClean="0">
                    <a:solidFill>
                      <a:schemeClr val="bg1"/>
                    </a:solidFill>
                  </a:rPr>
                  <a:t> </a:t>
                </a:r>
                <a:r>
                  <a:rPr lang="de-DE" sz="1600" b="0" err="1" smtClean="0">
                    <a:solidFill>
                      <a:schemeClr val="bg1"/>
                    </a:solidFill>
                  </a:rPr>
                  <a:t>project</a:t>
                </a:r>
                <a:r>
                  <a:rPr lang="de-DE" sz="1600" b="0" smtClean="0">
                    <a:solidFill>
                      <a:schemeClr val="bg1"/>
                    </a:solidFill>
                  </a:rPr>
                  <a:t> </a:t>
                </a:r>
                <a:r>
                  <a:rPr lang="de-DE" sz="1600" b="0" err="1" smtClean="0">
                    <a:solidFill>
                      <a:schemeClr val="bg1"/>
                    </a:solidFill>
                  </a:rPr>
                  <a:t>adaptation</a:t>
                </a:r>
                <a:r>
                  <a:rPr lang="de-DE" sz="1600" b="0" smtClean="0">
                    <a:solidFill>
                      <a:schemeClr val="bg1"/>
                    </a:solidFill>
                  </a:rPr>
                  <a:t> M&amp;E </a:t>
                </a:r>
                <a:r>
                  <a:rPr lang="de-DE" sz="1600" b="0" err="1" smtClean="0">
                    <a:solidFill>
                      <a:schemeClr val="bg1"/>
                    </a:solidFill>
                  </a:rPr>
                  <a:t>systems</a:t>
                </a:r>
                <a:endParaRPr lang="en-US" sz="1600" b="0" err="1" smtClean="0">
                  <a:solidFill>
                    <a:schemeClr val="bg1"/>
                  </a:solidFill>
                </a:endParaRPr>
              </a:p>
            </p:txBody>
          </p:sp>
        </p:grpSp>
        <p:pic>
          <p:nvPicPr>
            <p:cNvPr id="23" name="Picture 5">
              <a:hlinkClick r:id="rId10" action="ppaction://hlinksldjump"/>
            </p:cNvPr>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856856">
              <a:off x="5875217" y="5065088"/>
              <a:ext cx="1322387"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feld 26">
              <a:hlinkClick r:id="rId10" action="ppaction://hlinksldjump"/>
            </p:cNvPr>
            <p:cNvSpPr txBox="1"/>
            <p:nvPr/>
          </p:nvSpPr>
          <p:spPr>
            <a:xfrm>
              <a:off x="5955918" y="5377130"/>
              <a:ext cx="1141354" cy="738664"/>
            </a:xfrm>
            <a:prstGeom prst="rect">
              <a:avLst/>
            </a:prstGeom>
            <a:noFill/>
          </p:spPr>
          <p:txBody>
            <a:bodyPr wrap="square" rtlCol="0">
              <a:spAutoFit/>
            </a:bodyPr>
            <a:lstStyle/>
            <a:p>
              <a:pPr algn="ctr"/>
              <a:r>
                <a:rPr lang="de-DE" sz="1400" b="0" dirty="0" smtClean="0">
                  <a:solidFill>
                    <a:schemeClr val="bg1"/>
                  </a:solidFill>
                </a:rPr>
                <a:t>Impact </a:t>
              </a:r>
              <a:r>
                <a:rPr lang="de-DE" sz="1400" b="0" dirty="0" err="1" smtClean="0">
                  <a:solidFill>
                    <a:schemeClr val="bg1"/>
                  </a:solidFill>
                </a:rPr>
                <a:t>evaluation</a:t>
              </a:r>
              <a:r>
                <a:rPr lang="de-DE" sz="1400" b="0" dirty="0" smtClean="0">
                  <a:solidFill>
                    <a:schemeClr val="bg1"/>
                  </a:solidFill>
                </a:rPr>
                <a:t> </a:t>
              </a:r>
              <a:r>
                <a:rPr lang="de-DE" sz="1400" b="0" dirty="0" err="1" smtClean="0">
                  <a:solidFill>
                    <a:schemeClr val="bg1"/>
                  </a:solidFill>
                </a:rPr>
                <a:t>guidebook</a:t>
              </a:r>
              <a:endParaRPr lang="en-US" sz="1400" b="0" dirty="0" smtClean="0">
                <a:solidFill>
                  <a:schemeClr val="bg1"/>
                </a:solidFill>
              </a:endParaRPr>
            </a:p>
          </p:txBody>
        </p:sp>
        <p:grpSp>
          <p:nvGrpSpPr>
            <p:cNvPr id="2" name="Gruppieren 1"/>
            <p:cNvGrpSpPr/>
            <p:nvPr/>
          </p:nvGrpSpPr>
          <p:grpSpPr>
            <a:xfrm>
              <a:off x="6954577" y="2420888"/>
              <a:ext cx="1649871" cy="3258620"/>
              <a:chOff x="7386625" y="2452823"/>
              <a:chExt cx="1649871" cy="3258620"/>
            </a:xfrm>
          </p:grpSpPr>
          <p:pic>
            <p:nvPicPr>
              <p:cNvPr id="24" name="Picture 5">
                <a:hlinkClick r:id="rId11" action="ppaction://hlinksldjump"/>
              </p:cNvPr>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714109" y="4320793"/>
                <a:ext cx="1322387"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5">
                <a:hlinkClick r:id="rId12" action="ppaction://hlinksldjump"/>
              </p:cNvPr>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386625" y="2452823"/>
                <a:ext cx="1322387"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feld 27">
                <a:hlinkClick r:id="rId11" action="ppaction://hlinksldjump"/>
              </p:cNvPr>
              <p:cNvSpPr txBox="1"/>
              <p:nvPr/>
            </p:nvSpPr>
            <p:spPr>
              <a:xfrm>
                <a:off x="7823133" y="4500096"/>
                <a:ext cx="1141355" cy="1092607"/>
              </a:xfrm>
              <a:prstGeom prst="rect">
                <a:avLst/>
              </a:prstGeom>
              <a:noFill/>
            </p:spPr>
            <p:txBody>
              <a:bodyPr wrap="square" rtlCol="0">
                <a:spAutoFit/>
              </a:bodyPr>
              <a:lstStyle/>
              <a:p>
                <a:pPr algn="ctr"/>
                <a:r>
                  <a:rPr lang="de-DE" sz="1300" b="0" dirty="0" err="1" smtClean="0">
                    <a:solidFill>
                      <a:schemeClr val="bg1"/>
                    </a:solidFill>
                  </a:rPr>
                  <a:t>Assessing</a:t>
                </a:r>
                <a:r>
                  <a:rPr lang="de-DE" sz="1300" b="0" dirty="0" smtClean="0">
                    <a:solidFill>
                      <a:schemeClr val="bg1"/>
                    </a:solidFill>
                  </a:rPr>
                  <a:t> „</a:t>
                </a:r>
                <a:r>
                  <a:rPr lang="de-DE" sz="1300" b="0" dirty="0" err="1" smtClean="0">
                    <a:solidFill>
                      <a:schemeClr val="bg1"/>
                    </a:solidFill>
                  </a:rPr>
                  <a:t>Saved</a:t>
                </a:r>
                <a:r>
                  <a:rPr lang="de-DE" sz="1300" b="0" dirty="0" smtClean="0">
                    <a:solidFill>
                      <a:schemeClr val="bg1"/>
                    </a:solidFill>
                  </a:rPr>
                  <a:t> </a:t>
                </a:r>
                <a:r>
                  <a:rPr lang="de-DE" sz="1300" b="0" dirty="0" err="1" smtClean="0">
                    <a:solidFill>
                      <a:schemeClr val="bg1"/>
                    </a:solidFill>
                  </a:rPr>
                  <a:t>health</a:t>
                </a:r>
                <a:r>
                  <a:rPr lang="de-DE" sz="1300" b="0" dirty="0" smtClean="0">
                    <a:solidFill>
                      <a:schemeClr val="bg1"/>
                    </a:solidFill>
                  </a:rPr>
                  <a:t> &amp; </a:t>
                </a:r>
                <a:r>
                  <a:rPr lang="de-DE" sz="1300" b="0" dirty="0" err="1" smtClean="0">
                    <a:solidFill>
                      <a:schemeClr val="bg1"/>
                    </a:solidFill>
                  </a:rPr>
                  <a:t>saved</a:t>
                </a:r>
                <a:r>
                  <a:rPr lang="de-DE" sz="1300" b="0" dirty="0" smtClean="0">
                    <a:solidFill>
                      <a:schemeClr val="bg1"/>
                    </a:solidFill>
                  </a:rPr>
                  <a:t> </a:t>
                </a:r>
                <a:r>
                  <a:rPr lang="de-DE" sz="1300" b="0" dirty="0" err="1" smtClean="0">
                    <a:solidFill>
                      <a:schemeClr val="bg1"/>
                    </a:solidFill>
                  </a:rPr>
                  <a:t>wealth</a:t>
                </a:r>
                <a:r>
                  <a:rPr lang="de-DE" sz="1300" b="0" dirty="0" smtClean="0">
                    <a:solidFill>
                      <a:schemeClr val="bg1"/>
                    </a:solidFill>
                  </a:rPr>
                  <a:t>“</a:t>
                </a:r>
                <a:endParaRPr lang="en-US" sz="1300" b="0" dirty="0" smtClean="0">
                  <a:solidFill>
                    <a:schemeClr val="bg1"/>
                  </a:solidFill>
                </a:endParaRPr>
              </a:p>
            </p:txBody>
          </p:sp>
          <p:sp>
            <p:nvSpPr>
              <p:cNvPr id="29" name="Textfeld 28">
                <a:hlinkClick r:id="rId12" action="ppaction://hlinksldjump"/>
              </p:cNvPr>
              <p:cNvSpPr txBox="1"/>
              <p:nvPr/>
            </p:nvSpPr>
            <p:spPr>
              <a:xfrm>
                <a:off x="7524328" y="2780928"/>
                <a:ext cx="1050078" cy="738664"/>
              </a:xfrm>
              <a:prstGeom prst="rect">
                <a:avLst/>
              </a:prstGeom>
              <a:noFill/>
            </p:spPr>
            <p:txBody>
              <a:bodyPr wrap="square" rtlCol="0">
                <a:spAutoFit/>
              </a:bodyPr>
              <a:lstStyle/>
              <a:p>
                <a:pPr algn="ctr"/>
                <a:r>
                  <a:rPr lang="de-DE" sz="1400" b="0" dirty="0" smtClean="0">
                    <a:solidFill>
                      <a:schemeClr val="bg1"/>
                    </a:solidFill>
                  </a:rPr>
                  <a:t>Project </a:t>
                </a:r>
                <a:r>
                  <a:rPr lang="de-DE" sz="1400" b="0" dirty="0" err="1" smtClean="0">
                    <a:solidFill>
                      <a:schemeClr val="bg1"/>
                    </a:solidFill>
                  </a:rPr>
                  <a:t>monitoring</a:t>
                </a:r>
                <a:r>
                  <a:rPr lang="de-DE" sz="1400" b="0" dirty="0" smtClean="0">
                    <a:solidFill>
                      <a:schemeClr val="bg1"/>
                    </a:solidFill>
                  </a:rPr>
                  <a:t> </a:t>
                </a:r>
                <a:r>
                  <a:rPr lang="de-DE" sz="1400" b="0" dirty="0" err="1" smtClean="0">
                    <a:solidFill>
                      <a:schemeClr val="bg1"/>
                    </a:solidFill>
                  </a:rPr>
                  <a:t>Ecxel</a:t>
                </a:r>
                <a:r>
                  <a:rPr lang="de-DE" sz="1400" b="0" dirty="0" smtClean="0">
                    <a:solidFill>
                      <a:schemeClr val="bg1"/>
                    </a:solidFill>
                  </a:rPr>
                  <a:t> Tool</a:t>
                </a:r>
                <a:endParaRPr lang="en-US" sz="1400" b="0" dirty="0" smtClean="0">
                  <a:solidFill>
                    <a:schemeClr val="bg1"/>
                  </a:solidFill>
                </a:endParaRPr>
              </a:p>
            </p:txBody>
          </p:sp>
        </p:grpSp>
      </p:grpSp>
      <p:sp>
        <p:nvSpPr>
          <p:cNvPr id="31" name="Textfeld 30"/>
          <p:cNvSpPr txBox="1"/>
          <p:nvPr/>
        </p:nvSpPr>
        <p:spPr>
          <a:xfrm>
            <a:off x="662286" y="926307"/>
            <a:ext cx="3434786" cy="707886"/>
          </a:xfrm>
          <a:prstGeom prst="rect">
            <a:avLst/>
          </a:prstGeom>
          <a:noFill/>
        </p:spPr>
        <p:txBody>
          <a:bodyPr wrap="none" rtlCol="0">
            <a:spAutoFit/>
          </a:bodyPr>
          <a:lstStyle/>
          <a:p>
            <a:r>
              <a:rPr lang="de-DE" sz="4000" b="0" smtClean="0"/>
              <a:t>Tool-</a:t>
            </a:r>
            <a:r>
              <a:rPr lang="de-DE" sz="4000" b="0" err="1" smtClean="0"/>
              <a:t>Overview</a:t>
            </a:r>
            <a:endParaRPr lang="en-US" sz="1800" b="0" err="1" smtClean="0"/>
          </a:p>
        </p:txBody>
      </p:sp>
      <p:sp>
        <p:nvSpPr>
          <p:cNvPr id="50" name="Rechteck 49">
            <a:hlinkClick r:id="rId13" action="ppaction://hlinksldjump"/>
          </p:cNvPr>
          <p:cNvSpPr/>
          <p:nvPr/>
        </p:nvSpPr>
        <p:spPr bwMode="auto">
          <a:xfrm rot="18913543">
            <a:off x="3171351" y="2193771"/>
            <a:ext cx="1559576" cy="396212"/>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bg1"/>
                </a:solidFill>
                <a:effectLst/>
                <a:latin typeface="Arial" charset="0"/>
              </a:rPr>
              <a:t>Multi </a:t>
            </a:r>
            <a:r>
              <a:rPr kumimoji="0" lang="de-DE" sz="1800" b="0" i="0" u="none" strike="noStrike" cap="none" normalizeH="0" baseline="0" err="1" smtClean="0">
                <a:ln>
                  <a:noFill/>
                </a:ln>
                <a:solidFill>
                  <a:schemeClr val="bg1"/>
                </a:solidFill>
                <a:effectLst/>
                <a:latin typeface="Arial" charset="0"/>
              </a:rPr>
              <a:t>level</a:t>
            </a:r>
            <a:endParaRPr kumimoji="0" lang="en-US" sz="1800" b="0" i="0" u="none" strike="noStrike" cap="none" normalizeH="0" baseline="0" err="1" smtClean="0">
              <a:ln>
                <a:noFill/>
              </a:ln>
              <a:solidFill>
                <a:schemeClr val="bg1"/>
              </a:solidFill>
              <a:effectLst/>
              <a:latin typeface="Arial" charset="0"/>
            </a:endParaRPr>
          </a:p>
        </p:txBody>
      </p:sp>
      <p:sp>
        <p:nvSpPr>
          <p:cNvPr id="51" name="Rechteck 50">
            <a:hlinkClick r:id="rId14" action="ppaction://hlinksldjump"/>
          </p:cNvPr>
          <p:cNvSpPr/>
          <p:nvPr/>
        </p:nvSpPr>
        <p:spPr bwMode="auto">
          <a:xfrm rot="18913543">
            <a:off x="575588" y="2196079"/>
            <a:ext cx="1559576" cy="39621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bg1"/>
                </a:solidFill>
                <a:effectLst/>
                <a:latin typeface="Arial" charset="0"/>
              </a:rPr>
              <a:t>National </a:t>
            </a:r>
            <a:r>
              <a:rPr kumimoji="0" lang="de-DE" sz="1800" b="0" i="0" u="none" strike="noStrike" cap="none" normalizeH="0" baseline="0" err="1" smtClean="0">
                <a:ln>
                  <a:noFill/>
                </a:ln>
                <a:solidFill>
                  <a:schemeClr val="bg1"/>
                </a:solidFill>
                <a:effectLst/>
                <a:latin typeface="Arial" charset="0"/>
              </a:rPr>
              <a:t>level</a:t>
            </a:r>
            <a:endParaRPr kumimoji="0" lang="en-US" sz="1800" b="0" i="0" u="none" strike="noStrike" cap="none" normalizeH="0" baseline="0" err="1" smtClean="0">
              <a:ln>
                <a:noFill/>
              </a:ln>
              <a:solidFill>
                <a:schemeClr val="bg1"/>
              </a:solidFill>
              <a:effectLst/>
              <a:latin typeface="Arial" charset="0"/>
            </a:endParaRPr>
          </a:p>
        </p:txBody>
      </p:sp>
      <p:sp>
        <p:nvSpPr>
          <p:cNvPr id="32" name="Textfeld 31">
            <a:hlinkClick r:id="rId15" action="ppaction://hlinksldjump"/>
          </p:cNvPr>
          <p:cNvSpPr txBox="1"/>
          <p:nvPr/>
        </p:nvSpPr>
        <p:spPr>
          <a:xfrm>
            <a:off x="755576" y="8834"/>
            <a:ext cx="1087157" cy="261610"/>
          </a:xfrm>
          <a:prstGeom prst="rect">
            <a:avLst/>
          </a:prstGeom>
          <a:noFill/>
        </p:spPr>
        <p:txBody>
          <a:bodyPr wrap="none" rtlCol="0">
            <a:spAutoFit/>
          </a:bodyPr>
          <a:lstStyle/>
          <a:p>
            <a:r>
              <a:rPr lang="de-DE" sz="1100" b="0" smtClean="0">
                <a:effectLst/>
              </a:rPr>
              <a:t>Tool </a:t>
            </a:r>
            <a:r>
              <a:rPr lang="de-DE" sz="1100" b="0" err="1" smtClean="0">
                <a:effectLst/>
              </a:rPr>
              <a:t>Overview</a:t>
            </a:r>
            <a:endParaRPr lang="de-DE" sz="1100" b="0" smtClean="0">
              <a:effectLst/>
            </a:endParaRPr>
          </a:p>
        </p:txBody>
      </p:sp>
      <p:pic>
        <p:nvPicPr>
          <p:cNvPr id="17" name="Picture 6">
            <a:hlinkClick r:id="rId16" action="ppaction://hlinksldjump"/>
          </p:cNvPr>
          <p:cNvPicPr>
            <a:picLocks noChangeAspect="1" noChangeArrowheads="1"/>
          </p:cNvPicPr>
          <p:nvPr/>
        </p:nvPicPr>
        <p:blipFill>
          <a:blip r:embed="rId17">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728886" y="3411005"/>
            <a:ext cx="1681764" cy="1768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a:hlinkClick r:id="rId18" action="ppaction://hlinksldjump"/>
          </p:cNvPr>
          <p:cNvPicPr>
            <a:picLocks noChangeAspect="1" noChangeArrowheads="1"/>
          </p:cNvPicPr>
          <p:nvPr/>
        </p:nvPicPr>
        <p:blipFill>
          <a:blip r:embed="rId17">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390080" y="2244244"/>
            <a:ext cx="1322387"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feld 18">
            <a:hlinkClick r:id="rId16" action="ppaction://hlinksldjump"/>
          </p:cNvPr>
          <p:cNvSpPr txBox="1"/>
          <p:nvPr/>
        </p:nvSpPr>
        <p:spPr>
          <a:xfrm>
            <a:off x="3990864" y="3973510"/>
            <a:ext cx="1157807" cy="584775"/>
          </a:xfrm>
          <a:prstGeom prst="rect">
            <a:avLst/>
          </a:prstGeom>
          <a:noFill/>
        </p:spPr>
        <p:txBody>
          <a:bodyPr wrap="square" rtlCol="0">
            <a:spAutoFit/>
          </a:bodyPr>
          <a:lstStyle/>
          <a:p>
            <a:pPr algn="ctr"/>
            <a:r>
              <a:rPr lang="de-DE" sz="1600" b="1" dirty="0" smtClean="0">
                <a:solidFill>
                  <a:schemeClr val="bg1"/>
                </a:solidFill>
              </a:rPr>
              <a:t>M&amp;E Navigator</a:t>
            </a:r>
            <a:endParaRPr lang="en-US" sz="1600" b="1" dirty="0" smtClean="0">
              <a:solidFill>
                <a:schemeClr val="bg1"/>
              </a:solidFill>
            </a:endParaRPr>
          </a:p>
        </p:txBody>
      </p:sp>
      <p:sp>
        <p:nvSpPr>
          <p:cNvPr id="20" name="Textfeld 19">
            <a:hlinkClick r:id="rId18" action="ppaction://hlinksldjump"/>
          </p:cNvPr>
          <p:cNvSpPr txBox="1"/>
          <p:nvPr/>
        </p:nvSpPr>
        <p:spPr>
          <a:xfrm>
            <a:off x="4509385" y="2570237"/>
            <a:ext cx="1083776" cy="738664"/>
          </a:xfrm>
          <a:prstGeom prst="rect">
            <a:avLst/>
          </a:prstGeom>
          <a:noFill/>
        </p:spPr>
        <p:txBody>
          <a:bodyPr wrap="square" rtlCol="0">
            <a:spAutoFit/>
          </a:bodyPr>
          <a:lstStyle/>
          <a:p>
            <a:pPr algn="ctr"/>
            <a:r>
              <a:rPr lang="de-DE" sz="1400" b="0" dirty="0" smtClean="0">
                <a:solidFill>
                  <a:schemeClr val="bg1"/>
                </a:solidFill>
              </a:rPr>
              <a:t>Adaptation M&amp;E </a:t>
            </a:r>
            <a:r>
              <a:rPr lang="de-DE" sz="1400" b="0" dirty="0" err="1" smtClean="0">
                <a:solidFill>
                  <a:schemeClr val="bg1"/>
                </a:solidFill>
              </a:rPr>
              <a:t>training</a:t>
            </a:r>
            <a:endParaRPr lang="en-US" sz="1400" b="0" dirty="0" smtClean="0">
              <a:solidFill>
                <a:schemeClr val="bg1"/>
              </a:solidFill>
            </a:endParaRPr>
          </a:p>
        </p:txBody>
      </p:sp>
      <p:grpSp>
        <p:nvGrpSpPr>
          <p:cNvPr id="13" name="Gruppieren 12"/>
          <p:cNvGrpSpPr/>
          <p:nvPr/>
        </p:nvGrpSpPr>
        <p:grpSpPr>
          <a:xfrm>
            <a:off x="4761781" y="4725144"/>
            <a:ext cx="1322387" cy="1390650"/>
            <a:chOff x="4761781" y="4725144"/>
            <a:chExt cx="1322387" cy="1390650"/>
          </a:xfrm>
        </p:grpSpPr>
        <p:pic>
          <p:nvPicPr>
            <p:cNvPr id="33" name="Picture 6">
              <a:hlinkClick r:id="rId19" action="ppaction://hlinksldjump"/>
            </p:cNvPr>
            <p:cNvPicPr>
              <a:picLocks noChangeAspect="1" noChangeArrowheads="1"/>
            </p:cNvPicPr>
            <p:nvPr/>
          </p:nvPicPr>
          <p:blipFill>
            <a:blip r:embed="rId17">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761781" y="4725144"/>
              <a:ext cx="1322387"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feld 33">
              <a:hlinkClick r:id="rId19" action="ppaction://hlinksldjump"/>
            </p:cNvPr>
            <p:cNvSpPr txBox="1"/>
            <p:nvPr/>
          </p:nvSpPr>
          <p:spPr>
            <a:xfrm>
              <a:off x="4799686" y="5176882"/>
              <a:ext cx="1233518" cy="523220"/>
            </a:xfrm>
            <a:prstGeom prst="rect">
              <a:avLst/>
            </a:prstGeom>
            <a:noFill/>
          </p:spPr>
          <p:txBody>
            <a:bodyPr wrap="square" rtlCol="0">
              <a:spAutoFit/>
            </a:bodyPr>
            <a:lstStyle/>
            <a:p>
              <a:pPr algn="ctr"/>
              <a:r>
                <a:rPr lang="de-DE" sz="1400" b="0" dirty="0" smtClean="0">
                  <a:solidFill>
                    <a:schemeClr val="bg1"/>
                  </a:solidFill>
                </a:rPr>
                <a:t>Vulnerability Sourcebook</a:t>
              </a:r>
              <a:endParaRPr lang="en-US" sz="1400" b="0" dirty="0" smtClean="0">
                <a:solidFill>
                  <a:schemeClr val="bg1"/>
                </a:solidFill>
              </a:endParaRPr>
            </a:p>
          </p:txBody>
        </p:sp>
      </p:grpSp>
    </p:spTree>
    <p:extLst>
      <p:ext uri="{BB962C8B-B14F-4D97-AF65-F5344CB8AC3E}">
        <p14:creationId xmlns:p14="http://schemas.microsoft.com/office/powerpoint/2010/main" val="217911437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83568" y="931615"/>
            <a:ext cx="5832046" cy="707886"/>
          </a:xfrm>
          <a:prstGeom prst="rect">
            <a:avLst/>
          </a:prstGeom>
          <a:noFill/>
        </p:spPr>
        <p:txBody>
          <a:bodyPr wrap="none" rtlCol="0">
            <a:spAutoFit/>
          </a:bodyPr>
          <a:lstStyle/>
          <a:p>
            <a:r>
              <a:rPr lang="de-DE" sz="4000" b="0" smtClean="0"/>
              <a:t>National-level </a:t>
            </a:r>
            <a:r>
              <a:rPr lang="de-DE" sz="4000" b="0" err="1" smtClean="0"/>
              <a:t>adaptation</a:t>
            </a:r>
            <a:endParaRPr lang="en-US" sz="1800" b="0" err="1" smtClean="0"/>
          </a:p>
        </p:txBody>
      </p:sp>
      <p:sp>
        <p:nvSpPr>
          <p:cNvPr id="5" name="Textfeld 4">
            <a:hlinkClick r:id="rId2" action="ppaction://hlinksldjump"/>
          </p:cNvPr>
          <p:cNvSpPr txBox="1"/>
          <p:nvPr/>
        </p:nvSpPr>
        <p:spPr>
          <a:xfrm>
            <a:off x="755576" y="8834"/>
            <a:ext cx="1087157" cy="261610"/>
          </a:xfrm>
          <a:prstGeom prst="rect">
            <a:avLst/>
          </a:prstGeom>
          <a:noFill/>
        </p:spPr>
        <p:txBody>
          <a:bodyPr wrap="none" rtlCol="0">
            <a:spAutoFit/>
          </a:bodyPr>
          <a:lstStyle/>
          <a:p>
            <a:r>
              <a:rPr lang="de-DE" sz="1100" b="0" smtClean="0">
                <a:effectLst/>
              </a:rPr>
              <a:t>Tool </a:t>
            </a:r>
            <a:r>
              <a:rPr lang="de-DE" sz="1100" b="0" err="1" smtClean="0">
                <a:effectLst/>
              </a:rPr>
              <a:t>Overview</a:t>
            </a:r>
            <a:endParaRPr lang="de-DE" sz="1100" b="0" smtClean="0">
              <a:effectLst/>
            </a:endParaRPr>
          </a:p>
        </p:txBody>
      </p:sp>
      <p:pic>
        <p:nvPicPr>
          <p:cNvPr id="6"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6875" y="1916832"/>
            <a:ext cx="580650" cy="189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4384" y="4052791"/>
            <a:ext cx="580650" cy="1948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uppieren 7"/>
          <p:cNvGrpSpPr/>
          <p:nvPr/>
        </p:nvGrpSpPr>
        <p:grpSpPr>
          <a:xfrm rot="20428475">
            <a:off x="218327" y="3688306"/>
            <a:ext cx="2447382" cy="2564367"/>
            <a:chOff x="3860800" y="1743974"/>
            <a:chExt cx="2235200" cy="2235200"/>
          </a:xfrm>
          <a:solidFill>
            <a:schemeClr val="accent2"/>
          </a:solidFill>
        </p:grpSpPr>
        <p:sp>
          <p:nvSpPr>
            <p:cNvPr id="9" name="Form 8"/>
            <p:cNvSpPr/>
            <p:nvPr/>
          </p:nvSpPr>
          <p:spPr>
            <a:xfrm>
              <a:off x="3860800" y="1743974"/>
              <a:ext cx="2235200" cy="2235200"/>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orm 4"/>
            <p:cNvSpPr/>
            <p:nvPr/>
          </p:nvSpPr>
          <p:spPr>
            <a:xfrm>
              <a:off x="4310175" y="2267559"/>
              <a:ext cx="1336450" cy="11489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p:txBody>
        </p:sp>
      </p:grpSp>
      <p:grpSp>
        <p:nvGrpSpPr>
          <p:cNvPr id="11" name="Gruppieren 10"/>
          <p:cNvGrpSpPr/>
          <p:nvPr/>
        </p:nvGrpSpPr>
        <p:grpSpPr>
          <a:xfrm rot="20356472">
            <a:off x="203662" y="1660594"/>
            <a:ext cx="2447382" cy="2564367"/>
            <a:chOff x="3860800" y="1743974"/>
            <a:chExt cx="2235200" cy="2235200"/>
          </a:xfrm>
          <a:solidFill>
            <a:schemeClr val="accent2"/>
          </a:solidFill>
        </p:grpSpPr>
        <p:sp>
          <p:nvSpPr>
            <p:cNvPr id="12" name="Form 11"/>
            <p:cNvSpPr/>
            <p:nvPr/>
          </p:nvSpPr>
          <p:spPr>
            <a:xfrm>
              <a:off x="3860800" y="1743974"/>
              <a:ext cx="2235200" cy="2235200"/>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orm 4"/>
            <p:cNvSpPr/>
            <p:nvPr/>
          </p:nvSpPr>
          <p:spPr>
            <a:xfrm>
              <a:off x="4310175" y="2267559"/>
              <a:ext cx="1336450" cy="11489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p:txBody>
        </p:sp>
      </p:grpSp>
      <p:sp>
        <p:nvSpPr>
          <p:cNvPr id="14" name="Rechteck 13">
            <a:hlinkClick r:id="rId3" action="ppaction://hlinksldjump"/>
          </p:cNvPr>
          <p:cNvSpPr/>
          <p:nvPr/>
        </p:nvSpPr>
        <p:spPr>
          <a:xfrm>
            <a:off x="2925034" y="2177841"/>
            <a:ext cx="5319374" cy="1631216"/>
          </a:xfrm>
          <a:prstGeom prst="rect">
            <a:avLst/>
          </a:prstGeom>
          <a:ln w="38100">
            <a:solidFill>
              <a:schemeClr val="accent2"/>
            </a:solidFill>
          </a:ln>
        </p:spPr>
        <p:txBody>
          <a:bodyPr wrap="square">
            <a:spAutoFit/>
          </a:bodyPr>
          <a:lstStyle/>
          <a:p>
            <a:pPr lvl="0"/>
            <a:r>
              <a:rPr lang="en-US" sz="2300" b="1"/>
              <a:t>Developing national Adaptation M&amp;E systems</a:t>
            </a:r>
            <a:endParaRPr lang="en-US" sz="2300"/>
          </a:p>
          <a:p>
            <a:pPr marL="742950" lvl="1" indent="-285750">
              <a:buFont typeface="Arial" panose="020B0604020202020204" pitchFamily="34" charset="0"/>
              <a:buChar char="•"/>
            </a:pPr>
            <a:r>
              <a:rPr lang="en-US"/>
              <a:t>A guidebook for the development of (sub)national adaptation M&amp;E systems</a:t>
            </a:r>
          </a:p>
          <a:p>
            <a:pPr lvl="1"/>
            <a:endParaRPr lang="en-US"/>
          </a:p>
        </p:txBody>
      </p:sp>
      <p:sp>
        <p:nvSpPr>
          <p:cNvPr id="15" name="Rechteck 14">
            <a:hlinkClick r:id="rId5" action="ppaction://hlinksldjump"/>
          </p:cNvPr>
          <p:cNvSpPr/>
          <p:nvPr/>
        </p:nvSpPr>
        <p:spPr>
          <a:xfrm>
            <a:off x="2925034" y="4293096"/>
            <a:ext cx="5319374" cy="1708160"/>
          </a:xfrm>
          <a:prstGeom prst="rect">
            <a:avLst/>
          </a:prstGeom>
          <a:ln w="38100">
            <a:solidFill>
              <a:schemeClr val="accent2"/>
            </a:solidFill>
          </a:ln>
        </p:spPr>
        <p:txBody>
          <a:bodyPr wrap="square">
            <a:spAutoFit/>
          </a:bodyPr>
          <a:lstStyle/>
          <a:p>
            <a:pPr lvl="0"/>
            <a:r>
              <a:rPr lang="en-US" sz="2300" b="1" dirty="0"/>
              <a:t>Monitoring and Evaluating Adaptation at Aggregated Levels: A comparative analysis of ten systems</a:t>
            </a:r>
            <a:endParaRPr lang="en-US" sz="2300" dirty="0">
              <a:solidFill>
                <a:schemeClr val="bg1"/>
              </a:solidFill>
            </a:endParaRPr>
          </a:p>
          <a:p>
            <a:pPr marL="742950" lvl="1" indent="-285750">
              <a:buFont typeface="Arial" panose="020B0604020202020204" pitchFamily="34" charset="0"/>
              <a:buChar char="•"/>
            </a:pPr>
            <a:r>
              <a:rPr lang="en-US" dirty="0" smtClean="0"/>
              <a:t>An overview and analysis of 10 national adaptation M&amp;E systems.</a:t>
            </a:r>
            <a:endParaRPr lang="en-US" dirty="0"/>
          </a:p>
        </p:txBody>
      </p:sp>
      <p:sp>
        <p:nvSpPr>
          <p:cNvPr id="16" name="Abgerundetes Rechteck 15">
            <a:hlinkClick r:id="rId3" action="ppaction://hlinksldjump"/>
          </p:cNvPr>
          <p:cNvSpPr/>
          <p:nvPr/>
        </p:nvSpPr>
        <p:spPr>
          <a:xfrm>
            <a:off x="732975" y="2177841"/>
            <a:ext cx="1372884" cy="1547812"/>
          </a:xfrm>
          <a:prstGeom prst="roundRect">
            <a:avLst>
              <a:gd name="adj" fmla="val 10000"/>
            </a:avLst>
          </a:prstGeom>
          <a:blipFill rotWithShape="1">
            <a:blip r:embed="rId6"/>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Abgerundetes Rechteck 16">
            <a:hlinkClick r:id="rId5" action="ppaction://hlinksldjump"/>
          </p:cNvPr>
          <p:cNvSpPr/>
          <p:nvPr/>
        </p:nvSpPr>
        <p:spPr>
          <a:xfrm>
            <a:off x="755576" y="4264521"/>
            <a:ext cx="1372884" cy="1547812"/>
          </a:xfrm>
          <a:prstGeom prst="roundRect">
            <a:avLst>
              <a:gd name="adj" fmla="val 10000"/>
            </a:avLst>
          </a:prstGeom>
          <a:blipFill rotWithShape="1">
            <a:blip r:embed="rId7"/>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99951833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6875" y="1937536"/>
            <a:ext cx="580650" cy="1871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a:hlinkClick r:id="rId4"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384" y="4365103"/>
            <a:ext cx="580650" cy="1487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uppieren 11"/>
          <p:cNvGrpSpPr/>
          <p:nvPr/>
        </p:nvGrpSpPr>
        <p:grpSpPr>
          <a:xfrm rot="20428475">
            <a:off x="218327" y="3688306"/>
            <a:ext cx="2447382" cy="2564367"/>
            <a:chOff x="3860800" y="1743974"/>
            <a:chExt cx="2235200" cy="2235200"/>
          </a:xfrm>
          <a:solidFill>
            <a:schemeClr val="accent2"/>
          </a:solidFill>
        </p:grpSpPr>
        <p:sp>
          <p:nvSpPr>
            <p:cNvPr id="13" name="Form 12"/>
            <p:cNvSpPr/>
            <p:nvPr/>
          </p:nvSpPr>
          <p:spPr>
            <a:xfrm>
              <a:off x="3860800" y="1743974"/>
              <a:ext cx="2235200" cy="2235200"/>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orm 4"/>
            <p:cNvSpPr/>
            <p:nvPr/>
          </p:nvSpPr>
          <p:spPr>
            <a:xfrm>
              <a:off x="4310175" y="2267559"/>
              <a:ext cx="1336450" cy="11489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p:txBody>
        </p:sp>
      </p:grpSp>
      <p:grpSp>
        <p:nvGrpSpPr>
          <p:cNvPr id="9" name="Gruppieren 8"/>
          <p:cNvGrpSpPr/>
          <p:nvPr/>
        </p:nvGrpSpPr>
        <p:grpSpPr>
          <a:xfrm rot="20356472">
            <a:off x="203662" y="1660594"/>
            <a:ext cx="2447382" cy="2564367"/>
            <a:chOff x="3860800" y="1743974"/>
            <a:chExt cx="2235200" cy="2235200"/>
          </a:xfrm>
          <a:solidFill>
            <a:schemeClr val="accent2"/>
          </a:solidFill>
        </p:grpSpPr>
        <p:sp>
          <p:nvSpPr>
            <p:cNvPr id="10" name="Form 9"/>
            <p:cNvSpPr/>
            <p:nvPr/>
          </p:nvSpPr>
          <p:spPr>
            <a:xfrm>
              <a:off x="3860800" y="1743974"/>
              <a:ext cx="2235200" cy="2235200"/>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orm 4"/>
            <p:cNvSpPr/>
            <p:nvPr/>
          </p:nvSpPr>
          <p:spPr>
            <a:xfrm>
              <a:off x="4310175" y="2267559"/>
              <a:ext cx="1336450" cy="11489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p:txBody>
        </p:sp>
      </p:grpSp>
      <p:sp>
        <p:nvSpPr>
          <p:cNvPr id="2" name="Textfeld 1"/>
          <p:cNvSpPr txBox="1"/>
          <p:nvPr/>
        </p:nvSpPr>
        <p:spPr>
          <a:xfrm>
            <a:off x="683568" y="931615"/>
            <a:ext cx="5832046" cy="707886"/>
          </a:xfrm>
          <a:prstGeom prst="rect">
            <a:avLst/>
          </a:prstGeom>
          <a:noFill/>
        </p:spPr>
        <p:txBody>
          <a:bodyPr wrap="none" rtlCol="0">
            <a:spAutoFit/>
          </a:bodyPr>
          <a:lstStyle/>
          <a:p>
            <a:r>
              <a:rPr lang="de-DE" sz="4000" b="0" smtClean="0"/>
              <a:t>National-level </a:t>
            </a:r>
            <a:r>
              <a:rPr lang="de-DE" sz="4000" b="0" err="1" smtClean="0"/>
              <a:t>adaptation</a:t>
            </a:r>
            <a:endParaRPr lang="en-US" sz="1800" b="0" err="1" smtClean="0"/>
          </a:p>
        </p:txBody>
      </p:sp>
      <p:sp>
        <p:nvSpPr>
          <p:cNvPr id="4" name="Textfeld 3">
            <a:hlinkClick r:id="" action="ppaction://noaction"/>
          </p:cNvPr>
          <p:cNvSpPr txBox="1"/>
          <p:nvPr/>
        </p:nvSpPr>
        <p:spPr>
          <a:xfrm>
            <a:off x="755576" y="-962"/>
            <a:ext cx="1087157" cy="261610"/>
          </a:xfrm>
          <a:prstGeom prst="rect">
            <a:avLst/>
          </a:prstGeom>
          <a:noFill/>
        </p:spPr>
        <p:txBody>
          <a:bodyPr wrap="none" rtlCol="0">
            <a:spAutoFit/>
          </a:bodyPr>
          <a:lstStyle/>
          <a:p>
            <a:r>
              <a:rPr lang="de-DE" sz="1100" b="0" smtClean="0">
                <a:effectLst/>
              </a:rPr>
              <a:t>Tool </a:t>
            </a:r>
            <a:r>
              <a:rPr lang="de-DE" sz="1100" b="0" err="1" smtClean="0">
                <a:effectLst/>
              </a:rPr>
              <a:t>Overview</a:t>
            </a:r>
            <a:endParaRPr lang="de-DE" sz="1100" b="0" smtClean="0">
              <a:effectLst/>
            </a:endParaRPr>
          </a:p>
        </p:txBody>
      </p:sp>
      <p:sp>
        <p:nvSpPr>
          <p:cNvPr id="5" name="Abgerundetes Rechteck 4">
            <a:hlinkClick r:id="rId2" action="ppaction://hlinksldjump"/>
          </p:cNvPr>
          <p:cNvSpPr/>
          <p:nvPr/>
        </p:nvSpPr>
        <p:spPr>
          <a:xfrm>
            <a:off x="765293" y="2219543"/>
            <a:ext cx="1372884" cy="1547812"/>
          </a:xfrm>
          <a:prstGeom prst="roundRect">
            <a:avLst>
              <a:gd name="adj" fmla="val 10000"/>
            </a:avLst>
          </a:prstGeom>
          <a:blipFill rotWithShape="1">
            <a:blip r:embed="rId5"/>
            <a:stretch>
              <a:fillRect/>
            </a:stretch>
          </a:blipFill>
          <a:ln w="38100">
            <a:noFill/>
          </a:ln>
        </p:spPr>
        <p:style>
          <a:lnRef idx="1">
            <a:scrgbClr r="0" g="0" b="0"/>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sp>
      <p:sp>
        <p:nvSpPr>
          <p:cNvPr id="6" name="Abgerundetes Rechteck 5">
            <a:hlinkClick r:id="rId4" action="ppaction://hlinksldjump"/>
          </p:cNvPr>
          <p:cNvSpPr/>
          <p:nvPr/>
        </p:nvSpPr>
        <p:spPr>
          <a:xfrm>
            <a:off x="755576" y="4202906"/>
            <a:ext cx="1372884" cy="1547812"/>
          </a:xfrm>
          <a:prstGeom prst="roundRect">
            <a:avLst>
              <a:gd name="adj" fmla="val 10000"/>
            </a:avLst>
          </a:prstGeom>
          <a:blipFill rotWithShape="1">
            <a:blip r:embed="rId6"/>
            <a:stretch>
              <a:fillRect/>
            </a:stretch>
          </a:blipFill>
          <a:ln w="38100">
            <a:noFill/>
          </a:ln>
        </p:spPr>
        <p:style>
          <a:lnRef idx="1">
            <a:scrgbClr r="0" g="0" b="0"/>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sp>
      <p:sp>
        <p:nvSpPr>
          <p:cNvPr id="7" name="Rechteck 6">
            <a:hlinkClick r:id="rId2" action="ppaction://hlinksldjump"/>
          </p:cNvPr>
          <p:cNvSpPr/>
          <p:nvPr/>
        </p:nvSpPr>
        <p:spPr>
          <a:xfrm>
            <a:off x="2925034" y="2177841"/>
            <a:ext cx="5319374" cy="1631216"/>
          </a:xfrm>
          <a:prstGeom prst="rect">
            <a:avLst/>
          </a:prstGeom>
          <a:ln w="38100">
            <a:solidFill>
              <a:schemeClr val="accent2"/>
            </a:solidFill>
          </a:ln>
        </p:spPr>
        <p:txBody>
          <a:bodyPr wrap="square">
            <a:spAutoFit/>
          </a:bodyPr>
          <a:lstStyle/>
          <a:p>
            <a:pPr lvl="0"/>
            <a:r>
              <a:rPr lang="en-US" sz="2300" b="1" dirty="0"/>
              <a:t>Assessing and Monitoring Climate Resilience</a:t>
            </a:r>
            <a:endParaRPr lang="en-US" sz="2300" dirty="0"/>
          </a:p>
          <a:p>
            <a:pPr lvl="1"/>
            <a:r>
              <a:rPr lang="en-US" dirty="0"/>
              <a:t>An approach to monitor climate resilience at the national level</a:t>
            </a:r>
            <a:r>
              <a:rPr lang="en-US" dirty="0" smtClean="0"/>
              <a:t>.</a:t>
            </a:r>
          </a:p>
          <a:p>
            <a:pPr lvl="1"/>
            <a:endParaRPr lang="en-US" dirty="0"/>
          </a:p>
        </p:txBody>
      </p:sp>
      <p:sp>
        <p:nvSpPr>
          <p:cNvPr id="8" name="Rechteck 7">
            <a:hlinkClick r:id="rId4" action="ppaction://hlinksldjump"/>
          </p:cNvPr>
          <p:cNvSpPr/>
          <p:nvPr/>
        </p:nvSpPr>
        <p:spPr>
          <a:xfrm>
            <a:off x="2925034" y="4575040"/>
            <a:ext cx="5319374" cy="1277273"/>
          </a:xfrm>
          <a:prstGeom prst="rect">
            <a:avLst/>
          </a:prstGeom>
          <a:ln w="38100">
            <a:solidFill>
              <a:schemeClr val="accent2"/>
            </a:solidFill>
          </a:ln>
        </p:spPr>
        <p:txBody>
          <a:bodyPr wrap="square">
            <a:spAutoFit/>
          </a:bodyPr>
          <a:lstStyle/>
          <a:p>
            <a:pPr lvl="0"/>
            <a:r>
              <a:rPr lang="en-US" sz="2300" b="1" dirty="0"/>
              <a:t>Repository of Adaptation Indicators</a:t>
            </a:r>
            <a:endParaRPr lang="en-US" sz="2300" dirty="0"/>
          </a:p>
          <a:p>
            <a:pPr lvl="1"/>
            <a:r>
              <a:rPr lang="en-US" dirty="0"/>
              <a:t>Systematic collection of adaptation indicators of national-level adaptation M&amp;E systems</a:t>
            </a:r>
            <a:r>
              <a:rPr lang="en-US" dirty="0" smtClean="0"/>
              <a:t>.</a:t>
            </a:r>
          </a:p>
          <a:p>
            <a:pPr lvl="1"/>
            <a:endParaRPr lang="en-US" dirty="0"/>
          </a:p>
        </p:txBody>
      </p:sp>
    </p:spTree>
    <p:extLst>
      <p:ext uri="{BB962C8B-B14F-4D97-AF65-F5344CB8AC3E}">
        <p14:creationId xmlns:p14="http://schemas.microsoft.com/office/powerpoint/2010/main" val="301183750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hlinkClick r:id="rId2" action="ppaction://hlinksldjump"/>
          </p:cNvPr>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94638" y="1007912"/>
            <a:ext cx="661193" cy="69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8384" y="836712"/>
            <a:ext cx="957549" cy="5544616"/>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546264" y="1124742"/>
            <a:ext cx="7272808" cy="461665"/>
          </a:xfrm>
          <a:prstGeom prst="rect">
            <a:avLst/>
          </a:prstGeom>
          <a:noFill/>
        </p:spPr>
        <p:txBody>
          <a:bodyPr wrap="square" rtlCol="0">
            <a:spAutoFit/>
          </a:bodyPr>
          <a:lstStyle/>
          <a:p>
            <a:pPr lvl="0"/>
            <a:r>
              <a:rPr lang="de-DE" sz="2400" b="1">
                <a:solidFill>
                  <a:schemeClr val="bg1"/>
                </a:solidFill>
              </a:rPr>
              <a:t>G</a:t>
            </a:r>
            <a:r>
              <a:rPr lang="de-DE" sz="2400" b="1"/>
              <a:t>uidebook </a:t>
            </a:r>
            <a:r>
              <a:rPr lang="de-DE" sz="2400" b="1" err="1"/>
              <a:t>for</a:t>
            </a:r>
            <a:r>
              <a:rPr lang="de-DE" sz="2400" b="1"/>
              <a:t> national </a:t>
            </a:r>
            <a:r>
              <a:rPr lang="de-DE" sz="2400" b="1" err="1"/>
              <a:t>adaptation</a:t>
            </a:r>
            <a:r>
              <a:rPr lang="de-DE" sz="2400" b="1"/>
              <a:t> M&amp;E </a:t>
            </a:r>
            <a:r>
              <a:rPr lang="de-DE" sz="2400" b="1" err="1" smtClean="0"/>
              <a:t>systems</a:t>
            </a:r>
            <a:endParaRPr lang="en-US" sz="2400" b="1"/>
          </a:p>
        </p:txBody>
      </p:sp>
      <p:sp>
        <p:nvSpPr>
          <p:cNvPr id="3" name="Textfeld 2"/>
          <p:cNvSpPr txBox="1"/>
          <p:nvPr/>
        </p:nvSpPr>
        <p:spPr>
          <a:xfrm>
            <a:off x="625235" y="1772815"/>
            <a:ext cx="7331141" cy="2031325"/>
          </a:xfrm>
          <a:prstGeom prst="rect">
            <a:avLst/>
          </a:prstGeom>
          <a:noFill/>
        </p:spPr>
        <p:txBody>
          <a:bodyPr wrap="square" rtlCol="0">
            <a:spAutoFit/>
          </a:bodyPr>
          <a:lstStyle/>
          <a:p>
            <a:r>
              <a:rPr lang="en-US" b="1" smtClean="0"/>
              <a:t>Description</a:t>
            </a:r>
          </a:p>
          <a:p>
            <a:r>
              <a:rPr lang="en-US" smtClean="0"/>
              <a:t>This </a:t>
            </a:r>
            <a:r>
              <a:rPr lang="en-US"/>
              <a:t>guidebook provides orientation for the development of (sub)national adaptation M&amp;E systems. It takes a step-by-step approach, providing reference to existing approaches and practical examples at each step. The guidebook serves as supplementary material to the UNFCCC NAP Technical Guidelines established by the Least Developed Countries Expert Group (LEG).</a:t>
            </a:r>
            <a:endParaRPr lang="en-US" sz="1800" b="0" smtClean="0">
              <a:solidFill>
                <a:schemeClr val="tx2"/>
              </a:solidFill>
            </a:endParaRPr>
          </a:p>
        </p:txBody>
      </p:sp>
      <p:graphicFrame>
        <p:nvGraphicFramePr>
          <p:cNvPr id="5" name="Tabelle 4"/>
          <p:cNvGraphicFramePr>
            <a:graphicFrameLocks noGrp="1"/>
          </p:cNvGraphicFramePr>
          <p:nvPr>
            <p:extLst>
              <p:ext uri="{D42A27DB-BD31-4B8C-83A1-F6EECF244321}">
                <p14:modId xmlns:p14="http://schemas.microsoft.com/office/powerpoint/2010/main" val="1785499764"/>
              </p:ext>
            </p:extLst>
          </p:nvPr>
        </p:nvGraphicFramePr>
        <p:xfrm>
          <a:off x="625234" y="4221088"/>
          <a:ext cx="7193837" cy="1656080"/>
        </p:xfrm>
        <a:graphic>
          <a:graphicData uri="http://schemas.openxmlformats.org/drawingml/2006/table">
            <a:tbl>
              <a:tblPr firstRow="1" bandRow="1">
                <a:tableStyleId>{0E3FDE45-AF77-4B5C-9715-49D594BDF05E}</a:tableStyleId>
              </a:tblPr>
              <a:tblGrid>
                <a:gridCol w="1971856"/>
                <a:gridCol w="5221981"/>
              </a:tblGrid>
              <a:tr h="370840">
                <a:tc>
                  <a:txBody>
                    <a:bodyPr/>
                    <a:lstStyle/>
                    <a:p>
                      <a:r>
                        <a:rPr lang="de-DE" b="0" dirty="0" smtClean="0"/>
                        <a:t>Target Group</a:t>
                      </a:r>
                      <a:endParaRPr lang="en-US" b="0" dirty="0"/>
                    </a:p>
                  </a:txBody>
                  <a:tcPr>
                    <a:lnL>
                      <a:noFill/>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smtClean="0"/>
                        <a:t>Policy-makers and technical advisors involved in the development of (sub)national adaptation M&amp;E systems.</a:t>
                      </a:r>
                    </a:p>
                  </a:txBody>
                  <a:tcPr>
                    <a:lnL w="12700" cap="flat" cmpd="sng" algn="ctr">
                      <a:solidFill>
                        <a:schemeClr val="accent2">
                          <a:lumMod val="40000"/>
                          <a:lumOff val="60000"/>
                        </a:schemeClr>
                      </a:solidFill>
                      <a:prstDash val="solid"/>
                      <a:round/>
                      <a:headEnd type="none" w="med" len="med"/>
                      <a:tailEnd type="none" w="med" len="med"/>
                    </a:lnL>
                    <a:lnR>
                      <a:noFill/>
                    </a:lnR>
                    <a:lnT w="12700" cap="flat" cmpd="sng" algn="ctr">
                      <a:solidFill>
                        <a:schemeClr val="accent2">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70840">
                <a:tc>
                  <a:txBody>
                    <a:bodyPr/>
                    <a:lstStyle/>
                    <a:p>
                      <a:r>
                        <a:rPr lang="de-DE" smtClean="0"/>
                        <a:t>Type </a:t>
                      </a:r>
                      <a:r>
                        <a:rPr lang="de-DE" err="1" smtClean="0"/>
                        <a:t>of</a:t>
                      </a:r>
                      <a:r>
                        <a:rPr lang="de-DE" smtClean="0"/>
                        <a:t> </a:t>
                      </a:r>
                      <a:r>
                        <a:rPr lang="de-DE" err="1" smtClean="0"/>
                        <a:t>resource</a:t>
                      </a:r>
                      <a:endParaRPr lang="en-US"/>
                    </a:p>
                  </a:txBody>
                  <a:tcPr>
                    <a:lnR w="12700" cap="flat" cmpd="sng" algn="ctr">
                      <a:solidFill>
                        <a:schemeClr val="accent2">
                          <a:lumMod val="40000"/>
                          <a:lumOff val="60000"/>
                        </a:schemeClr>
                      </a:solidFill>
                      <a:prstDash val="solid"/>
                      <a:round/>
                      <a:headEnd type="none" w="med" len="med"/>
                      <a:tailEnd type="none" w="med" len="med"/>
                    </a:lnR>
                    <a:lnT w="12700" cmpd="sng">
                      <a:noFill/>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Step-by-step guide</a:t>
                      </a:r>
                    </a:p>
                  </a:txBody>
                  <a:tcPr>
                    <a:lnL w="12700" cap="flat" cmpd="sng" algn="ctr">
                      <a:solidFill>
                        <a:schemeClr val="accent2">
                          <a:lumMod val="40000"/>
                          <a:lumOff val="60000"/>
                        </a:schemeClr>
                      </a:solidFill>
                      <a:prstDash val="solid"/>
                      <a:round/>
                      <a:headEnd type="none" w="med" len="med"/>
                      <a:tailEnd type="none" w="med" len="med"/>
                    </a:lnL>
                    <a:lnT w="12700" cmpd="sng">
                      <a:noFill/>
                    </a:lnT>
                  </a:tcPr>
                </a:tc>
              </a:tr>
              <a:tr h="370840">
                <a:tc>
                  <a:txBody>
                    <a:bodyPr/>
                    <a:lstStyle/>
                    <a:p>
                      <a:r>
                        <a:rPr lang="de-DE" smtClean="0"/>
                        <a:t>Downloads</a:t>
                      </a:r>
                      <a:endParaRPr lang="en-US"/>
                    </a:p>
                  </a:txBody>
                  <a:tcPr>
                    <a:lnR w="12700" cap="flat" cmpd="sng" algn="ctr">
                      <a:solidFill>
                        <a:schemeClr val="accent2">
                          <a:lumMod val="40000"/>
                          <a:lumOff val="60000"/>
                        </a:schemeClr>
                      </a:solidFill>
                      <a:prstDash val="solid"/>
                      <a:round/>
                      <a:headEnd type="none" w="med" len="med"/>
                      <a:tailEnd type="none" w="med" len="med"/>
                    </a:lnR>
                  </a:tcPr>
                </a:tc>
                <a:tc>
                  <a:txBody>
                    <a:bodyPr/>
                    <a:lstStyle/>
                    <a:p>
                      <a:r>
                        <a:rPr lang="de-DE" dirty="0" smtClean="0">
                          <a:hlinkClick r:id="rId6"/>
                        </a:rPr>
                        <a:t>English</a:t>
                      </a:r>
                      <a:r>
                        <a:rPr lang="de-DE" dirty="0" smtClean="0"/>
                        <a:t>,</a:t>
                      </a:r>
                      <a:r>
                        <a:rPr lang="de-DE" baseline="0" dirty="0" smtClean="0"/>
                        <a:t> </a:t>
                      </a:r>
                      <a:r>
                        <a:rPr lang="de-DE" baseline="0" dirty="0" smtClean="0">
                          <a:hlinkClick r:id="rId7"/>
                        </a:rPr>
                        <a:t>French</a:t>
                      </a:r>
                      <a:endParaRPr lang="en-US" dirty="0"/>
                    </a:p>
                  </a:txBody>
                  <a:tcPr>
                    <a:lnL w="12700" cap="flat" cmpd="sng" algn="ctr">
                      <a:solidFill>
                        <a:schemeClr val="accent2">
                          <a:lumMod val="40000"/>
                          <a:lumOff val="60000"/>
                        </a:schemeClr>
                      </a:solidFill>
                      <a:prstDash val="solid"/>
                      <a:round/>
                      <a:headEnd type="none" w="med" len="med"/>
                      <a:tailEnd type="none" w="med" len="med"/>
                    </a:lnL>
                  </a:tcPr>
                </a:tc>
              </a:tr>
            </a:tbl>
          </a:graphicData>
        </a:graphic>
      </p:graphicFrame>
      <p:sp>
        <p:nvSpPr>
          <p:cNvPr id="7" name="Textfeld 6">
            <a:hlinkClick r:id="rId8" action="ppaction://hlinksldjump"/>
          </p:cNvPr>
          <p:cNvSpPr txBox="1"/>
          <p:nvPr/>
        </p:nvSpPr>
        <p:spPr>
          <a:xfrm>
            <a:off x="755576" y="8834"/>
            <a:ext cx="1087157" cy="261610"/>
          </a:xfrm>
          <a:prstGeom prst="rect">
            <a:avLst/>
          </a:prstGeom>
          <a:noFill/>
        </p:spPr>
        <p:txBody>
          <a:bodyPr wrap="none" rtlCol="0">
            <a:spAutoFit/>
          </a:bodyPr>
          <a:lstStyle/>
          <a:p>
            <a:r>
              <a:rPr lang="de-DE" sz="1100" b="0" smtClean="0">
                <a:effectLst/>
              </a:rPr>
              <a:t>Tool </a:t>
            </a:r>
            <a:r>
              <a:rPr lang="de-DE" sz="1100" b="0" err="1" smtClean="0">
                <a:effectLst/>
              </a:rPr>
              <a:t>Overview</a:t>
            </a:r>
            <a:endParaRPr lang="de-DE" sz="1100" b="0" smtClean="0">
              <a:effectLst/>
            </a:endParaRPr>
          </a:p>
        </p:txBody>
      </p:sp>
    </p:spTree>
    <p:extLst>
      <p:ext uri="{BB962C8B-B14F-4D97-AF65-F5344CB8AC3E}">
        <p14:creationId xmlns:p14="http://schemas.microsoft.com/office/powerpoint/2010/main" val="171635619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hlinkClick r:id="rId2" action="ppaction://hlinksldjump"/>
          </p:cNvPr>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00746" y="993802"/>
            <a:ext cx="661193" cy="69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510108" y="1124743"/>
            <a:ext cx="7626615" cy="1200329"/>
          </a:xfrm>
          <a:prstGeom prst="rect">
            <a:avLst/>
          </a:prstGeom>
          <a:noFill/>
        </p:spPr>
        <p:txBody>
          <a:bodyPr wrap="square" rtlCol="0">
            <a:spAutoFit/>
          </a:bodyPr>
          <a:lstStyle/>
          <a:p>
            <a:r>
              <a:rPr lang="en-US" sz="2400" b="1">
                <a:solidFill>
                  <a:schemeClr val="bg1"/>
                </a:solidFill>
              </a:rPr>
              <a:t>M</a:t>
            </a:r>
            <a:r>
              <a:rPr lang="en-US" sz="2400" b="1"/>
              <a:t>onitoring and Evaluating </a:t>
            </a:r>
            <a:r>
              <a:rPr lang="en-US" sz="2400" b="1" smtClean="0"/>
              <a:t>Adaptation </a:t>
            </a:r>
            <a:r>
              <a:rPr lang="en-US" sz="2400" b="1"/>
              <a:t>at Aggregated Levels: </a:t>
            </a:r>
            <a:r>
              <a:rPr lang="en-US" sz="2400" b="1" smtClean="0"/>
              <a:t>A </a:t>
            </a:r>
            <a:r>
              <a:rPr lang="en-US" sz="2400" b="1"/>
              <a:t>comparative analysis of </a:t>
            </a:r>
            <a:r>
              <a:rPr lang="en-US" sz="2400" b="1" smtClean="0"/>
              <a:t>ten </a:t>
            </a:r>
            <a:r>
              <a:rPr lang="en-US" sz="2400" b="1"/>
              <a:t>systems</a:t>
            </a:r>
          </a:p>
        </p:txBody>
      </p:sp>
      <p:sp>
        <p:nvSpPr>
          <p:cNvPr id="3" name="Textfeld 2"/>
          <p:cNvSpPr txBox="1"/>
          <p:nvPr/>
        </p:nvSpPr>
        <p:spPr>
          <a:xfrm>
            <a:off x="546113" y="2338744"/>
            <a:ext cx="7554607" cy="2031325"/>
          </a:xfrm>
          <a:prstGeom prst="rect">
            <a:avLst/>
          </a:prstGeom>
          <a:noFill/>
        </p:spPr>
        <p:txBody>
          <a:bodyPr wrap="square" rtlCol="0">
            <a:spAutoFit/>
          </a:bodyPr>
          <a:lstStyle/>
          <a:p>
            <a:r>
              <a:rPr lang="en-US" b="1" smtClean="0"/>
              <a:t>Description</a:t>
            </a:r>
          </a:p>
          <a:p>
            <a:r>
              <a:rPr lang="en-US" smtClean="0"/>
              <a:t>This </a:t>
            </a:r>
            <a:r>
              <a:rPr lang="en-US"/>
              <a:t>study analyses ten national adaptation M&amp;E </a:t>
            </a:r>
            <a:r>
              <a:rPr lang="en-US" smtClean="0"/>
              <a:t>systems. </a:t>
            </a:r>
            <a:r>
              <a:rPr lang="en-US"/>
              <a:t>A </a:t>
            </a:r>
            <a:r>
              <a:rPr lang="en-US" b="1"/>
              <a:t>factsheet</a:t>
            </a:r>
            <a:r>
              <a:rPr lang="en-US"/>
              <a:t> for each country or </a:t>
            </a:r>
            <a:r>
              <a:rPr lang="en-US" err="1"/>
              <a:t>organisation</a:t>
            </a:r>
            <a:r>
              <a:rPr lang="en-US"/>
              <a:t> </a:t>
            </a:r>
            <a:r>
              <a:rPr lang="en-US" smtClean="0"/>
              <a:t>describes the </a:t>
            </a:r>
            <a:r>
              <a:rPr lang="en-US"/>
              <a:t>adaptation M&amp;E system in detail including the institutional arrangements, the M&amp;E method and the data and indicators used. </a:t>
            </a:r>
            <a:r>
              <a:rPr lang="en-US" smtClean="0"/>
              <a:t>This study serves as an illustration of how national </a:t>
            </a:r>
            <a:r>
              <a:rPr lang="en-US"/>
              <a:t>adaptation M&amp;E systems </a:t>
            </a:r>
            <a:r>
              <a:rPr lang="en-US" smtClean="0"/>
              <a:t>can </a:t>
            </a:r>
            <a:r>
              <a:rPr lang="en-US"/>
              <a:t>be designed. Adaptation indicators used </a:t>
            </a:r>
            <a:r>
              <a:rPr lang="en-US" smtClean="0"/>
              <a:t>are </a:t>
            </a:r>
            <a:r>
              <a:rPr lang="en-US"/>
              <a:t>compiled in a </a:t>
            </a:r>
            <a:r>
              <a:rPr lang="en-US" smtClean="0"/>
              <a:t>“</a:t>
            </a:r>
            <a:r>
              <a:rPr lang="en-US">
                <a:hlinkClick r:id="rId5" action="ppaction://hlinksldjump" tooltip="Repository of Adaptation Indicators"/>
              </a:rPr>
              <a:t>Repository of Adaptation Indicators</a:t>
            </a:r>
            <a:r>
              <a:rPr lang="en-US" smtClean="0"/>
              <a:t>“. </a:t>
            </a:r>
            <a:endParaRPr lang="en-US" sz="1800" b="0" smtClean="0">
              <a:solidFill>
                <a:schemeClr val="tx2"/>
              </a:solidFill>
            </a:endParaRPr>
          </a:p>
        </p:txBody>
      </p:sp>
      <p:graphicFrame>
        <p:nvGraphicFramePr>
          <p:cNvPr id="4" name="Tabelle 3"/>
          <p:cNvGraphicFramePr>
            <a:graphicFrameLocks noGrp="1"/>
          </p:cNvGraphicFramePr>
          <p:nvPr>
            <p:extLst>
              <p:ext uri="{D42A27DB-BD31-4B8C-83A1-F6EECF244321}">
                <p14:modId xmlns:p14="http://schemas.microsoft.com/office/powerpoint/2010/main" val="1739951939"/>
              </p:ext>
            </p:extLst>
          </p:nvPr>
        </p:nvGraphicFramePr>
        <p:xfrm>
          <a:off x="395536" y="4869160"/>
          <a:ext cx="7344816" cy="1381760"/>
        </p:xfrm>
        <a:graphic>
          <a:graphicData uri="http://schemas.openxmlformats.org/drawingml/2006/table">
            <a:tbl>
              <a:tblPr firstRow="1" bandRow="1">
                <a:tableStyleId>{0E3FDE45-AF77-4B5C-9715-49D594BDF05E}</a:tableStyleId>
              </a:tblPr>
              <a:tblGrid>
                <a:gridCol w="1944216"/>
                <a:gridCol w="5400600"/>
              </a:tblGrid>
              <a:tr h="640080">
                <a:tc>
                  <a:txBody>
                    <a:bodyPr/>
                    <a:lstStyle/>
                    <a:p>
                      <a:r>
                        <a:rPr lang="de-DE" b="0" smtClean="0"/>
                        <a:t>Target Group</a:t>
                      </a:r>
                      <a:endParaRPr lang="en-US" b="0"/>
                    </a:p>
                  </a:txBody>
                  <a:tcPr>
                    <a:lnL>
                      <a:noFill/>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b="0" smtClean="0"/>
                        <a:t>Individuals involved or interested in national adaptation M&amp;E systems</a:t>
                      </a:r>
                      <a:endParaRPr lang="en-US" b="0"/>
                    </a:p>
                  </a:txBody>
                  <a:tcPr>
                    <a:lnL w="12700" cap="flat" cmpd="sng" algn="ctr">
                      <a:solidFill>
                        <a:schemeClr val="accent2">
                          <a:lumMod val="40000"/>
                          <a:lumOff val="60000"/>
                        </a:schemeClr>
                      </a:solidFill>
                      <a:prstDash val="solid"/>
                      <a:round/>
                      <a:headEnd type="none" w="med" len="med"/>
                      <a:tailEnd type="none" w="med" len="med"/>
                    </a:lnL>
                    <a:lnR>
                      <a:noFill/>
                    </a:lnR>
                    <a:lnT w="12700" cap="flat" cmpd="sng" algn="ctr">
                      <a:solidFill>
                        <a:schemeClr val="accent2">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70840">
                <a:tc>
                  <a:txBody>
                    <a:bodyPr/>
                    <a:lstStyle/>
                    <a:p>
                      <a:r>
                        <a:rPr lang="de-DE" smtClean="0"/>
                        <a:t>Type </a:t>
                      </a:r>
                      <a:r>
                        <a:rPr lang="de-DE" err="1" smtClean="0"/>
                        <a:t>of</a:t>
                      </a:r>
                      <a:r>
                        <a:rPr lang="de-DE" smtClean="0"/>
                        <a:t> </a:t>
                      </a:r>
                      <a:r>
                        <a:rPr lang="de-DE" err="1" smtClean="0"/>
                        <a:t>resource</a:t>
                      </a:r>
                      <a:endParaRPr lang="en-US"/>
                    </a:p>
                  </a:txBody>
                  <a:tcPr>
                    <a:lnR w="12700" cap="flat" cmpd="sng" algn="ctr">
                      <a:solidFill>
                        <a:schemeClr val="accent2">
                          <a:lumMod val="40000"/>
                          <a:lumOff val="60000"/>
                        </a:schemeClr>
                      </a:solidFill>
                      <a:prstDash val="solid"/>
                      <a:round/>
                      <a:headEnd type="none" w="med" len="med"/>
                      <a:tailEnd type="none" w="med" len="med"/>
                    </a:lnR>
                    <a:lnT w="12700" cmpd="sng">
                      <a:noFill/>
                    </a:lnT>
                  </a:tcPr>
                </a:tc>
                <a:tc>
                  <a:txBody>
                    <a:bodyPr/>
                    <a:lstStyle/>
                    <a:p>
                      <a:r>
                        <a:rPr lang="en-US" smtClean="0"/>
                        <a:t>Study and practical case descriptions</a:t>
                      </a:r>
                      <a:endParaRPr lang="en-US"/>
                    </a:p>
                  </a:txBody>
                  <a:tcPr>
                    <a:lnL w="12700" cap="flat" cmpd="sng" algn="ctr">
                      <a:solidFill>
                        <a:schemeClr val="accent2">
                          <a:lumMod val="40000"/>
                          <a:lumOff val="60000"/>
                        </a:schemeClr>
                      </a:solidFill>
                      <a:prstDash val="solid"/>
                      <a:round/>
                      <a:headEnd type="none" w="med" len="med"/>
                      <a:tailEnd type="none" w="med" len="med"/>
                    </a:lnL>
                    <a:lnT w="12700" cmpd="sng">
                      <a:noFill/>
                    </a:lnT>
                  </a:tcPr>
                </a:tc>
              </a:tr>
              <a:tr h="370840">
                <a:tc>
                  <a:txBody>
                    <a:bodyPr/>
                    <a:lstStyle/>
                    <a:p>
                      <a:r>
                        <a:rPr lang="de-DE" smtClean="0"/>
                        <a:t>Downloads</a:t>
                      </a:r>
                      <a:endParaRPr lang="en-US"/>
                    </a:p>
                  </a:txBody>
                  <a:tcPr>
                    <a:lnR w="12700" cap="flat" cmpd="sng" algn="ctr">
                      <a:solidFill>
                        <a:schemeClr val="accent2">
                          <a:lumMod val="40000"/>
                          <a:lumOff val="60000"/>
                        </a:schemeClr>
                      </a:solidFill>
                      <a:prstDash val="solid"/>
                      <a:round/>
                      <a:headEnd type="none" w="med" len="med"/>
                      <a:tailEnd type="none" w="med" len="med"/>
                    </a:lnR>
                  </a:tcPr>
                </a:tc>
                <a:tc>
                  <a:txBody>
                    <a:bodyPr/>
                    <a:lstStyle/>
                    <a:p>
                      <a:r>
                        <a:rPr lang="de-DE" smtClean="0">
                          <a:hlinkClick r:id="rId6"/>
                        </a:rPr>
                        <a:t>English</a:t>
                      </a:r>
                      <a:r>
                        <a:rPr lang="de-DE" smtClean="0"/>
                        <a:t>, </a:t>
                      </a:r>
                      <a:r>
                        <a:rPr lang="de-DE" err="1" smtClean="0">
                          <a:hlinkClick r:id="rId7"/>
                        </a:rPr>
                        <a:t>Spanish</a:t>
                      </a:r>
                      <a:r>
                        <a:rPr lang="de-DE" smtClean="0"/>
                        <a:t>, </a:t>
                      </a:r>
                      <a:r>
                        <a:rPr lang="de-DE" smtClean="0">
                          <a:hlinkClick r:id="rId8"/>
                        </a:rPr>
                        <a:t>French</a:t>
                      </a:r>
                      <a:endParaRPr lang="en-US"/>
                    </a:p>
                  </a:txBody>
                  <a:tcPr>
                    <a:lnL w="12700" cap="flat" cmpd="sng" algn="ctr">
                      <a:solidFill>
                        <a:schemeClr val="accent2">
                          <a:lumMod val="40000"/>
                          <a:lumOff val="60000"/>
                        </a:schemeClr>
                      </a:solidFill>
                      <a:prstDash val="solid"/>
                      <a:round/>
                      <a:headEnd type="none" w="med" len="med"/>
                      <a:tailEnd type="none" w="med" len="med"/>
                    </a:lnL>
                  </a:tcPr>
                </a:tc>
              </a:tr>
            </a:tbl>
          </a:graphicData>
        </a:graphic>
      </p:graphicFrame>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2150" y="908720"/>
            <a:ext cx="857336" cy="5472608"/>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a:hlinkClick r:id="rId10" action="ppaction://hlinksldjump"/>
          </p:cNvPr>
          <p:cNvSpPr txBox="1"/>
          <p:nvPr/>
        </p:nvSpPr>
        <p:spPr>
          <a:xfrm>
            <a:off x="755576" y="8834"/>
            <a:ext cx="1087157" cy="261610"/>
          </a:xfrm>
          <a:prstGeom prst="rect">
            <a:avLst/>
          </a:prstGeom>
          <a:noFill/>
        </p:spPr>
        <p:txBody>
          <a:bodyPr wrap="none" rtlCol="0">
            <a:spAutoFit/>
          </a:bodyPr>
          <a:lstStyle/>
          <a:p>
            <a:r>
              <a:rPr lang="de-DE" sz="1100" b="0" smtClean="0">
                <a:effectLst/>
              </a:rPr>
              <a:t>Tool </a:t>
            </a:r>
            <a:r>
              <a:rPr lang="de-DE" sz="1100" b="0" err="1" smtClean="0">
                <a:effectLst/>
              </a:rPr>
              <a:t>Overview</a:t>
            </a:r>
            <a:endParaRPr lang="de-DE" sz="1100" b="0" smtClean="0">
              <a:effectLst/>
            </a:endParaRPr>
          </a:p>
        </p:txBody>
      </p:sp>
    </p:spTree>
    <p:extLst>
      <p:ext uri="{BB962C8B-B14F-4D97-AF65-F5344CB8AC3E}">
        <p14:creationId xmlns:p14="http://schemas.microsoft.com/office/powerpoint/2010/main" val="275325185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txBox="1">
            <a:spLocks/>
          </p:cNvSpPr>
          <p:nvPr/>
        </p:nvSpPr>
        <p:spPr>
          <a:xfrm>
            <a:off x="457225" y="743422"/>
            <a:ext cx="7526338" cy="741362"/>
          </a:xfrm>
          <a:prstGeom prst="rect">
            <a:avLst/>
          </a:prstGeom>
        </p:spPr>
        <p:txBody>
          <a:bodyPr anchor="b"/>
          <a:lstStyle/>
          <a:p>
            <a:pPr>
              <a:defRPr/>
            </a:pPr>
            <a:r>
              <a:rPr lang="de-DE" sz="2400" smtClean="0"/>
              <a:t>Imprint </a:t>
            </a:r>
            <a:endParaRPr lang="en-US" sz="2400" kern="0">
              <a:latin typeface="Calibri" pitchFamily="34" charset="0"/>
              <a:ea typeface="+mj-ea"/>
              <a:cs typeface="+mj-cs"/>
            </a:endParaRPr>
          </a:p>
        </p:txBody>
      </p:sp>
      <p:sp>
        <p:nvSpPr>
          <p:cNvPr id="3" name="Inhaltsplatzhalter 2"/>
          <p:cNvSpPr txBox="1">
            <a:spLocks/>
          </p:cNvSpPr>
          <p:nvPr/>
        </p:nvSpPr>
        <p:spPr>
          <a:xfrm>
            <a:off x="467544" y="1484784"/>
            <a:ext cx="3752850" cy="4213225"/>
          </a:xfrm>
          <a:prstGeom prst="rect">
            <a:avLst/>
          </a:prstGeom>
        </p:spPr>
        <p:txBody>
          <a:bodyPr/>
          <a:lstStyle/>
          <a:p>
            <a:pPr>
              <a:spcBef>
                <a:spcPts val="0"/>
              </a:spcBef>
              <a:spcAft>
                <a:spcPts val="600"/>
              </a:spcAft>
              <a:buClr>
                <a:srgbClr val="C80F0F"/>
              </a:buClr>
              <a:buFont typeface="Wingdings" pitchFamily="2" charset="2"/>
              <a:buNone/>
              <a:defRPr/>
            </a:pPr>
            <a:r>
              <a:rPr lang="en-GB" sz="1100" kern="0">
                <a:solidFill>
                  <a:schemeClr val="tx1"/>
                </a:solidFill>
                <a:latin typeface="Calibri" pitchFamily="34" charset="0"/>
              </a:rPr>
              <a:t>As a federally owned enterprise, GIZ supports the German Government in achieving its objectives in </a:t>
            </a:r>
            <a:br>
              <a:rPr lang="en-GB" sz="1100" kern="0">
                <a:solidFill>
                  <a:schemeClr val="tx1"/>
                </a:solidFill>
                <a:latin typeface="Calibri" pitchFamily="34" charset="0"/>
              </a:rPr>
            </a:br>
            <a:r>
              <a:rPr lang="en-GB" sz="1100" kern="0">
                <a:solidFill>
                  <a:schemeClr val="tx1"/>
                </a:solidFill>
                <a:latin typeface="Calibri" pitchFamily="34" charset="0"/>
              </a:rPr>
              <a:t>the field of international cooperation for sustainable development.</a:t>
            </a:r>
          </a:p>
          <a:p>
            <a:pPr>
              <a:spcBef>
                <a:spcPts val="0"/>
              </a:spcBef>
              <a:spcAft>
                <a:spcPts val="600"/>
              </a:spcAft>
              <a:buClr>
                <a:srgbClr val="C80F0F"/>
              </a:buClr>
              <a:buFont typeface="Wingdings" pitchFamily="2" charset="2"/>
              <a:buNone/>
              <a:defRPr/>
            </a:pPr>
            <a:r>
              <a:rPr lang="en-GB" sz="1100" kern="0">
                <a:solidFill>
                  <a:srgbClr val="C00000"/>
                </a:solidFill>
                <a:latin typeface="Calibri" pitchFamily="34" charset="0"/>
              </a:rPr>
              <a:t>Published by</a:t>
            </a:r>
            <a:r>
              <a:rPr lang="en-GB" sz="1100" kern="0">
                <a:solidFill>
                  <a:schemeClr val="tx1">
                    <a:lumMod val="50000"/>
                    <a:lumOff val="50000"/>
                  </a:schemeClr>
                </a:solidFill>
                <a:latin typeface="Calibri" pitchFamily="34" charset="0"/>
              </a:rPr>
              <a:t/>
            </a:r>
            <a:br>
              <a:rPr lang="en-GB" sz="1100" kern="0">
                <a:solidFill>
                  <a:schemeClr val="tx1">
                    <a:lumMod val="50000"/>
                    <a:lumOff val="50000"/>
                  </a:schemeClr>
                </a:solidFill>
                <a:latin typeface="Calibri" pitchFamily="34" charset="0"/>
              </a:rPr>
            </a:br>
            <a:r>
              <a:rPr lang="en-GB" sz="1100" kern="0">
                <a:solidFill>
                  <a:schemeClr val="tx1"/>
                </a:solidFill>
                <a:latin typeface="Calibri" pitchFamily="34" charset="0"/>
              </a:rPr>
              <a:t>Deutsche </a:t>
            </a:r>
            <a:r>
              <a:rPr lang="en-GB" sz="1100" kern="0" err="1">
                <a:solidFill>
                  <a:schemeClr val="tx1"/>
                </a:solidFill>
                <a:latin typeface="Calibri" pitchFamily="34" charset="0"/>
              </a:rPr>
              <a:t>Gesellschaft</a:t>
            </a:r>
            <a:r>
              <a:rPr lang="en-GB" sz="1100" kern="0">
                <a:solidFill>
                  <a:schemeClr val="tx1"/>
                </a:solidFill>
                <a:latin typeface="Calibri" pitchFamily="34" charset="0"/>
              </a:rPr>
              <a:t> </a:t>
            </a:r>
            <a:r>
              <a:rPr lang="en-GB" sz="1100" kern="0" err="1">
                <a:solidFill>
                  <a:schemeClr val="tx1"/>
                </a:solidFill>
                <a:latin typeface="Calibri" pitchFamily="34" charset="0"/>
              </a:rPr>
              <a:t>für</a:t>
            </a:r>
            <a:r>
              <a:rPr lang="en-GB" sz="1100" kern="0">
                <a:solidFill>
                  <a:schemeClr val="tx1"/>
                </a:solidFill>
                <a:latin typeface="Calibri" pitchFamily="34" charset="0"/>
              </a:rPr>
              <a:t/>
            </a:r>
            <a:br>
              <a:rPr lang="en-GB" sz="1100" kern="0">
                <a:solidFill>
                  <a:schemeClr val="tx1"/>
                </a:solidFill>
                <a:latin typeface="Calibri" pitchFamily="34" charset="0"/>
              </a:rPr>
            </a:br>
            <a:r>
              <a:rPr lang="en-GB" sz="1100" kern="0" err="1">
                <a:solidFill>
                  <a:schemeClr val="tx1"/>
                </a:solidFill>
                <a:latin typeface="Calibri" pitchFamily="34" charset="0"/>
              </a:rPr>
              <a:t>Internationale</a:t>
            </a:r>
            <a:r>
              <a:rPr lang="en-GB" sz="1100" kern="0">
                <a:solidFill>
                  <a:schemeClr val="tx1"/>
                </a:solidFill>
                <a:latin typeface="Calibri" pitchFamily="34" charset="0"/>
              </a:rPr>
              <a:t> </a:t>
            </a:r>
            <a:r>
              <a:rPr lang="en-GB" sz="1100" kern="0" err="1">
                <a:solidFill>
                  <a:schemeClr val="tx1"/>
                </a:solidFill>
                <a:latin typeface="Calibri" pitchFamily="34" charset="0"/>
              </a:rPr>
              <a:t>Zusammenarbeit</a:t>
            </a:r>
            <a:r>
              <a:rPr lang="en-GB" sz="1100" kern="0">
                <a:solidFill>
                  <a:schemeClr val="tx1"/>
                </a:solidFill>
                <a:latin typeface="Calibri" pitchFamily="34" charset="0"/>
              </a:rPr>
              <a:t> (GIZ) GmbH</a:t>
            </a:r>
          </a:p>
          <a:p>
            <a:pPr>
              <a:spcBef>
                <a:spcPts val="0"/>
              </a:spcBef>
              <a:spcAft>
                <a:spcPts val="600"/>
              </a:spcAft>
              <a:buClr>
                <a:srgbClr val="C80F0F"/>
              </a:buClr>
              <a:buFont typeface="Wingdings" pitchFamily="2" charset="2"/>
              <a:buNone/>
              <a:tabLst>
                <a:tab pos="180975" algn="l"/>
              </a:tabLst>
              <a:defRPr/>
            </a:pPr>
            <a:r>
              <a:rPr lang="en-GB" sz="1100" kern="0">
                <a:solidFill>
                  <a:schemeClr val="tx1"/>
                </a:solidFill>
                <a:latin typeface="Calibri" pitchFamily="34" charset="0"/>
              </a:rPr>
              <a:t>Dag-Hammarskjöld-</a:t>
            </a:r>
            <a:r>
              <a:rPr lang="en-GB" sz="1100" kern="0" err="1">
                <a:solidFill>
                  <a:schemeClr val="tx1"/>
                </a:solidFill>
                <a:latin typeface="Calibri" pitchFamily="34" charset="0"/>
              </a:rPr>
              <a:t>Weg</a:t>
            </a:r>
            <a:r>
              <a:rPr lang="en-GB" sz="1100" kern="0">
                <a:solidFill>
                  <a:schemeClr val="tx1"/>
                </a:solidFill>
                <a:latin typeface="Calibri" pitchFamily="34" charset="0"/>
              </a:rPr>
              <a:t> 1-5</a:t>
            </a:r>
            <a:br>
              <a:rPr lang="en-GB" sz="1100" kern="0">
                <a:solidFill>
                  <a:schemeClr val="tx1"/>
                </a:solidFill>
                <a:latin typeface="Calibri" pitchFamily="34" charset="0"/>
              </a:rPr>
            </a:br>
            <a:r>
              <a:rPr lang="en-GB" sz="1100" kern="0">
                <a:solidFill>
                  <a:schemeClr val="tx1"/>
                </a:solidFill>
                <a:latin typeface="Calibri" pitchFamily="34" charset="0"/>
              </a:rPr>
              <a:t>65760 </a:t>
            </a:r>
            <a:r>
              <a:rPr lang="en-GB" sz="1100" kern="0" err="1">
                <a:solidFill>
                  <a:schemeClr val="tx1"/>
                </a:solidFill>
                <a:latin typeface="Calibri" pitchFamily="34" charset="0"/>
              </a:rPr>
              <a:t>Eschborn</a:t>
            </a:r>
            <a:r>
              <a:rPr lang="en-GB" sz="1100" kern="0">
                <a:solidFill>
                  <a:schemeClr val="tx1"/>
                </a:solidFill>
                <a:latin typeface="Calibri" pitchFamily="34" charset="0"/>
              </a:rPr>
              <a:t>, Germany</a:t>
            </a:r>
            <a:br>
              <a:rPr lang="en-GB" sz="1100" kern="0">
                <a:solidFill>
                  <a:schemeClr val="tx1"/>
                </a:solidFill>
                <a:latin typeface="Calibri" pitchFamily="34" charset="0"/>
              </a:rPr>
            </a:br>
            <a:r>
              <a:rPr lang="en-GB" sz="1100" kern="0">
                <a:solidFill>
                  <a:schemeClr val="tx1"/>
                </a:solidFill>
                <a:latin typeface="Calibri" pitchFamily="34" charset="0"/>
              </a:rPr>
              <a:t>T	+49 61 96 79-0</a:t>
            </a:r>
            <a:br>
              <a:rPr lang="en-GB" sz="1100" kern="0">
                <a:solidFill>
                  <a:schemeClr val="tx1"/>
                </a:solidFill>
                <a:latin typeface="Calibri" pitchFamily="34" charset="0"/>
              </a:rPr>
            </a:br>
            <a:r>
              <a:rPr lang="en-GB" sz="1100" kern="0">
                <a:solidFill>
                  <a:schemeClr val="tx1"/>
                </a:solidFill>
                <a:latin typeface="Calibri" pitchFamily="34" charset="0"/>
              </a:rPr>
              <a:t>F	+49 61 96 79-1115</a:t>
            </a:r>
          </a:p>
          <a:p>
            <a:pPr>
              <a:spcBef>
                <a:spcPts val="0"/>
              </a:spcBef>
              <a:spcAft>
                <a:spcPts val="600"/>
              </a:spcAft>
              <a:buClr>
                <a:srgbClr val="C80F0F"/>
              </a:buClr>
              <a:buFont typeface="Wingdings" pitchFamily="2" charset="2"/>
              <a:buNone/>
              <a:tabLst>
                <a:tab pos="180975" algn="l"/>
              </a:tabLst>
              <a:defRPr/>
            </a:pPr>
            <a:r>
              <a:rPr lang="en-GB" sz="1100" kern="0">
                <a:solidFill>
                  <a:srgbClr val="C00000"/>
                </a:solidFill>
                <a:latin typeface="Calibri" pitchFamily="34" charset="0"/>
              </a:rPr>
              <a:t>Contact</a:t>
            </a:r>
            <a:r>
              <a:rPr lang="en-GB" sz="1100" kern="0">
                <a:solidFill>
                  <a:schemeClr val="tx1"/>
                </a:solidFill>
                <a:latin typeface="Calibri" pitchFamily="34" charset="0"/>
              </a:rPr>
              <a:t/>
            </a:r>
            <a:br>
              <a:rPr lang="en-GB" sz="1100" kern="0">
                <a:solidFill>
                  <a:schemeClr val="tx1"/>
                </a:solidFill>
                <a:latin typeface="Calibri" pitchFamily="34" charset="0"/>
              </a:rPr>
            </a:br>
            <a:r>
              <a:rPr lang="en-GB" sz="1100" kern="0">
                <a:solidFill>
                  <a:schemeClr val="tx1"/>
                </a:solidFill>
                <a:latin typeface="Calibri" pitchFamily="34" charset="0"/>
              </a:rPr>
              <a:t>E	</a:t>
            </a:r>
            <a:r>
              <a:rPr lang="en-GB" sz="1100" u="sng" kern="0">
                <a:solidFill>
                  <a:schemeClr val="tx1"/>
                </a:solidFill>
                <a:latin typeface="Calibri" pitchFamily="34" charset="0"/>
                <a:hlinkClick r:id="rId2"/>
              </a:rPr>
              <a:t>climate@giz.de</a:t>
            </a:r>
            <a:r>
              <a:rPr lang="en-GB" sz="1100" kern="0">
                <a:solidFill>
                  <a:schemeClr val="tx1"/>
                </a:solidFill>
                <a:latin typeface="Calibri" pitchFamily="34" charset="0"/>
              </a:rPr>
              <a:t/>
            </a:r>
            <a:br>
              <a:rPr lang="en-GB" sz="1100" kern="0">
                <a:solidFill>
                  <a:schemeClr val="tx1"/>
                </a:solidFill>
                <a:latin typeface="Calibri" pitchFamily="34" charset="0"/>
              </a:rPr>
            </a:br>
            <a:r>
              <a:rPr lang="en-GB" sz="1100" kern="0">
                <a:solidFill>
                  <a:schemeClr val="tx1"/>
                </a:solidFill>
                <a:latin typeface="Calibri" pitchFamily="34" charset="0"/>
              </a:rPr>
              <a:t>I	</a:t>
            </a:r>
            <a:r>
              <a:rPr lang="en-GB" sz="1100" kern="0">
                <a:solidFill>
                  <a:schemeClr val="tx1"/>
                </a:solidFill>
                <a:latin typeface="Calibri" pitchFamily="34" charset="0"/>
                <a:hlinkClick r:id="rId3"/>
              </a:rPr>
              <a:t>www.giz.de</a:t>
            </a:r>
            <a:endParaRPr lang="en-GB" sz="1100" kern="0">
              <a:solidFill>
                <a:schemeClr val="tx1"/>
              </a:solidFill>
              <a:latin typeface="Calibri" pitchFamily="34" charset="0"/>
            </a:endParaRPr>
          </a:p>
          <a:p>
            <a:pPr>
              <a:spcBef>
                <a:spcPts val="600"/>
              </a:spcBef>
              <a:spcAft>
                <a:spcPts val="300"/>
              </a:spcAft>
              <a:buClr>
                <a:srgbClr val="C80F0F"/>
              </a:buClr>
              <a:buFont typeface="Wingdings" pitchFamily="2" charset="2"/>
              <a:buNone/>
              <a:defRPr/>
            </a:pPr>
            <a:r>
              <a:rPr lang="en-US" sz="1100">
                <a:latin typeface="Calibri" panose="020F0502020204030204" pitchFamily="34" charset="0"/>
              </a:rPr>
              <a:t>GIZ Division Climate Change, Environment and Infrastructure</a:t>
            </a:r>
            <a:endParaRPr lang="en-GB" sz="1200" kern="0">
              <a:solidFill>
                <a:schemeClr val="tx1"/>
              </a:solidFill>
              <a:latin typeface="Calibri" pitchFamily="34" charset="0"/>
            </a:endParaRPr>
          </a:p>
          <a:p>
            <a:pPr>
              <a:spcBef>
                <a:spcPts val="0"/>
              </a:spcBef>
              <a:spcAft>
                <a:spcPts val="300"/>
              </a:spcAft>
              <a:buClr>
                <a:srgbClr val="C80F0F"/>
              </a:buClr>
              <a:buFont typeface="Wingdings" pitchFamily="2" charset="2"/>
              <a:buNone/>
              <a:defRPr/>
            </a:pPr>
            <a:endParaRPr lang="en-GB" sz="1200" kern="0">
              <a:solidFill>
                <a:schemeClr val="tx1"/>
              </a:solidFill>
              <a:latin typeface="Calibri" pitchFamily="34" charset="0"/>
            </a:endParaRPr>
          </a:p>
        </p:txBody>
      </p:sp>
      <p:sp>
        <p:nvSpPr>
          <p:cNvPr id="4" name="Inhaltsplatzhalter 2"/>
          <p:cNvSpPr txBox="1">
            <a:spLocks/>
          </p:cNvSpPr>
          <p:nvPr/>
        </p:nvSpPr>
        <p:spPr bwMode="auto">
          <a:xfrm>
            <a:off x="4499992" y="1484784"/>
            <a:ext cx="4475163" cy="4576762"/>
          </a:xfrm>
          <a:prstGeom prst="rect">
            <a:avLst/>
          </a:prstGeom>
          <a:noFill/>
          <a:ln w="9525">
            <a:noFill/>
            <a:miter lim="800000"/>
            <a:headEnd/>
            <a:tailEnd/>
          </a:ln>
        </p:spPr>
        <p:txBody>
          <a:bodyPr lIns="0" tIns="0" rIns="0" bIns="0"/>
          <a:lstStyle/>
          <a:p>
            <a:pPr>
              <a:spcAft>
                <a:spcPts val="600"/>
              </a:spcAft>
              <a:defRPr/>
            </a:pPr>
            <a:r>
              <a:rPr lang="fr-FR" sz="1100" kern="0" err="1">
                <a:solidFill>
                  <a:srgbClr val="C00000"/>
                </a:solidFill>
                <a:latin typeface="Calibri" pitchFamily="34" charset="0"/>
              </a:rPr>
              <a:t>Responsible</a:t>
            </a:r>
            <a:r>
              <a:rPr lang="fr-FR" sz="1100" kern="0">
                <a:solidFill>
                  <a:schemeClr val="tx1">
                    <a:lumMod val="50000"/>
                    <a:lumOff val="50000"/>
                  </a:schemeClr>
                </a:solidFill>
                <a:latin typeface="Calibri" pitchFamily="34" charset="0"/>
              </a:rPr>
              <a:t/>
            </a:r>
            <a:br>
              <a:rPr lang="fr-FR" sz="1100" kern="0">
                <a:solidFill>
                  <a:schemeClr val="tx1">
                    <a:lumMod val="50000"/>
                    <a:lumOff val="50000"/>
                  </a:schemeClr>
                </a:solidFill>
                <a:latin typeface="Calibri" pitchFamily="34" charset="0"/>
              </a:rPr>
            </a:br>
            <a:r>
              <a:rPr lang="en-US" sz="1100" kern="0" smtClean="0">
                <a:latin typeface="Calibri" pitchFamily="34" charset="0"/>
              </a:rPr>
              <a:t>Julia Olivier</a:t>
            </a:r>
            <a:endParaRPr lang="en-US" sz="1100" kern="0">
              <a:latin typeface="Calibri" pitchFamily="34" charset="0"/>
            </a:endParaRPr>
          </a:p>
          <a:p>
            <a:pPr>
              <a:spcAft>
                <a:spcPts val="600"/>
              </a:spcAft>
              <a:defRPr/>
            </a:pPr>
            <a:r>
              <a:rPr lang="en-US" sz="1100" kern="0" smtClean="0">
                <a:solidFill>
                  <a:srgbClr val="C00000"/>
                </a:solidFill>
                <a:latin typeface="Calibri" pitchFamily="34" charset="0"/>
              </a:rPr>
              <a:t>Authors</a:t>
            </a:r>
            <a:r>
              <a:rPr lang="en-US" sz="1100" kern="0" smtClean="0">
                <a:solidFill>
                  <a:schemeClr val="tx1">
                    <a:lumMod val="50000"/>
                    <a:lumOff val="50000"/>
                  </a:schemeClr>
                </a:solidFill>
                <a:latin typeface="Calibri" pitchFamily="34" charset="0"/>
              </a:rPr>
              <a:t/>
            </a:r>
            <a:br>
              <a:rPr lang="en-US" sz="1100" kern="0" smtClean="0">
                <a:solidFill>
                  <a:schemeClr val="tx1">
                    <a:lumMod val="50000"/>
                    <a:lumOff val="50000"/>
                  </a:schemeClr>
                </a:solidFill>
                <a:latin typeface="Calibri" pitchFamily="34" charset="0"/>
              </a:rPr>
            </a:br>
            <a:r>
              <a:rPr lang="en-US" sz="1100" kern="0" smtClean="0">
                <a:latin typeface="Calibri" pitchFamily="34" charset="0"/>
              </a:rPr>
              <a:t>Timo Leiter, Malte Maaß</a:t>
            </a:r>
          </a:p>
          <a:p>
            <a:pPr>
              <a:spcBef>
                <a:spcPts val="0"/>
              </a:spcBef>
              <a:spcAft>
                <a:spcPts val="600"/>
              </a:spcAft>
              <a:defRPr/>
            </a:pPr>
            <a:r>
              <a:rPr lang="en-US" sz="1100" b="0" kern="0" smtClean="0">
                <a:solidFill>
                  <a:schemeClr val="tx1"/>
                </a:solidFill>
                <a:latin typeface="Calibri" pitchFamily="34" charset="0"/>
              </a:rPr>
              <a:t/>
            </a:r>
            <a:br>
              <a:rPr lang="en-US" sz="1100" b="0" kern="0" smtClean="0">
                <a:solidFill>
                  <a:schemeClr val="tx1"/>
                </a:solidFill>
                <a:latin typeface="Calibri" pitchFamily="34" charset="0"/>
              </a:rPr>
            </a:br>
            <a:endParaRPr lang="de-DE" sz="1200" b="0" kern="0">
              <a:solidFill>
                <a:schemeClr val="tx1">
                  <a:lumMod val="50000"/>
                  <a:lumOff val="50000"/>
                </a:schemeClr>
              </a:solidFill>
              <a:latin typeface="Calibri" pitchFamily="34" charset="0"/>
            </a:endParaRPr>
          </a:p>
        </p:txBody>
      </p:sp>
      <p:pic>
        <p:nvPicPr>
          <p:cNvPr id="5" name="Grafik 18" descr="bmz-en-4c.wmf"/>
          <p:cNvPicPr>
            <a:picLocks noChangeAspect="1"/>
          </p:cNvPicPr>
          <p:nvPr/>
        </p:nvPicPr>
        <p:blipFill>
          <a:blip r:embed="rId4" cstate="print"/>
          <a:srcRect/>
          <a:stretch>
            <a:fillRect/>
          </a:stretch>
        </p:blipFill>
        <p:spPr bwMode="auto">
          <a:xfrm>
            <a:off x="4220393" y="4005064"/>
            <a:ext cx="3389065" cy="1554436"/>
          </a:xfrm>
          <a:prstGeom prst="rect">
            <a:avLst/>
          </a:prstGeom>
          <a:noFill/>
          <a:ln w="9525">
            <a:noFill/>
            <a:miter lim="800000"/>
            <a:headEnd/>
            <a:tailEnd/>
          </a:ln>
        </p:spPr>
      </p:pic>
      <p:sp>
        <p:nvSpPr>
          <p:cNvPr id="7" name="Rechteck 6"/>
          <p:cNvSpPr/>
          <p:nvPr/>
        </p:nvSpPr>
        <p:spPr>
          <a:xfrm>
            <a:off x="4427984" y="3068960"/>
            <a:ext cx="3510136" cy="769441"/>
          </a:xfrm>
          <a:prstGeom prst="rect">
            <a:avLst/>
          </a:prstGeom>
        </p:spPr>
        <p:txBody>
          <a:bodyPr wrap="square">
            <a:spAutoFit/>
          </a:bodyPr>
          <a:lstStyle/>
          <a:p>
            <a:pPr>
              <a:spcBef>
                <a:spcPts val="0"/>
              </a:spcBef>
              <a:spcAft>
                <a:spcPts val="600"/>
              </a:spcAft>
              <a:defRPr/>
            </a:pPr>
            <a:r>
              <a:rPr lang="en-US" sz="1100" kern="0" smtClean="0">
                <a:latin typeface="Calibri" pitchFamily="34" charset="0"/>
              </a:rPr>
              <a:t>The concepts expressed in this tool are those of the authors and do not necessarily represent the views of  the German  government, or the endorsement of any approach described herein. </a:t>
            </a:r>
            <a:endParaRPr lang="de-DE" sz="1100" kern="0">
              <a:latin typeface="Calibri" pitchFamily="34" charset="0"/>
            </a:endParaRPr>
          </a:p>
        </p:txBody>
      </p:sp>
      <p:sp>
        <p:nvSpPr>
          <p:cNvPr id="8" name="Textfeld 7">
            <a:hlinkClick r:id="rId5" action="ppaction://hlinksldjump"/>
          </p:cNvPr>
          <p:cNvSpPr txBox="1"/>
          <p:nvPr/>
        </p:nvSpPr>
        <p:spPr>
          <a:xfrm>
            <a:off x="8546914" y="12957"/>
            <a:ext cx="614271" cy="261610"/>
          </a:xfrm>
          <a:prstGeom prst="rect">
            <a:avLst/>
          </a:prstGeom>
          <a:noFill/>
        </p:spPr>
        <p:txBody>
          <a:bodyPr wrap="none" rtlCol="0">
            <a:spAutoFit/>
          </a:bodyPr>
          <a:lstStyle/>
          <a:p>
            <a:pPr algn="r"/>
            <a:r>
              <a:rPr lang="de-DE" sz="1100" b="0" smtClean="0">
                <a:effectLst/>
              </a:rPr>
              <a:t>Imprint</a:t>
            </a:r>
          </a:p>
        </p:txBody>
      </p:sp>
    </p:spTree>
    <p:extLst>
      <p:ext uri="{BB962C8B-B14F-4D97-AF65-F5344CB8AC3E}">
        <p14:creationId xmlns:p14="http://schemas.microsoft.com/office/powerpoint/2010/main" val="427654494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hlinkClick r:id="rId2" action="ppaction://hlinksldjump"/>
          </p:cNvPr>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95754" y="1043382"/>
            <a:ext cx="661193" cy="69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625234" y="1162642"/>
            <a:ext cx="6840760" cy="461665"/>
          </a:xfrm>
          <a:prstGeom prst="rect">
            <a:avLst/>
          </a:prstGeom>
          <a:noFill/>
        </p:spPr>
        <p:txBody>
          <a:bodyPr wrap="square" rtlCol="0">
            <a:spAutoFit/>
          </a:bodyPr>
          <a:lstStyle/>
          <a:p>
            <a:r>
              <a:rPr lang="en-US" sz="2400" b="1">
                <a:solidFill>
                  <a:schemeClr val="bg1"/>
                </a:solidFill>
              </a:rPr>
              <a:t>A</a:t>
            </a:r>
            <a:r>
              <a:rPr lang="en-US" sz="2400" b="1"/>
              <a:t>ssessing and Monitoring Climate </a:t>
            </a:r>
            <a:r>
              <a:rPr lang="en-US" sz="2400" b="1" smtClean="0"/>
              <a:t>Resilience</a:t>
            </a:r>
            <a:endParaRPr lang="en-US" sz="2400" b="1"/>
          </a:p>
        </p:txBody>
      </p:sp>
      <p:sp>
        <p:nvSpPr>
          <p:cNvPr id="3" name="Textfeld 2"/>
          <p:cNvSpPr txBox="1"/>
          <p:nvPr/>
        </p:nvSpPr>
        <p:spPr>
          <a:xfrm>
            <a:off x="625234" y="1777453"/>
            <a:ext cx="7259134" cy="2308324"/>
          </a:xfrm>
          <a:prstGeom prst="rect">
            <a:avLst/>
          </a:prstGeom>
          <a:noFill/>
        </p:spPr>
        <p:txBody>
          <a:bodyPr wrap="square" rtlCol="0">
            <a:spAutoFit/>
          </a:bodyPr>
          <a:lstStyle/>
          <a:p>
            <a:r>
              <a:rPr lang="en-US" b="1" smtClean="0"/>
              <a:t>Description</a:t>
            </a:r>
            <a:endParaRPr lang="en-US"/>
          </a:p>
          <a:p>
            <a:r>
              <a:rPr lang="en-US"/>
              <a:t>The discussion paper by GIZ and the United Nations University specifies resilience as consisting of three </a:t>
            </a:r>
            <a:r>
              <a:rPr lang="en-US" smtClean="0"/>
              <a:t>different capacities: absorptive</a:t>
            </a:r>
            <a:r>
              <a:rPr lang="en-US"/>
              <a:t>, adaptive and transformative capacity. Each capacity can be described along five dimensions: social, ecological, economic, physical and institutional. Taken together, this understanding of resilience leads to the climate resilience matrix (capacities times dimensions) which forms the foundation to assess resilience</a:t>
            </a:r>
            <a:r>
              <a:rPr lang="en-US" smtClean="0"/>
              <a:t>.</a:t>
            </a:r>
            <a:endParaRPr lang="en-US"/>
          </a:p>
        </p:txBody>
      </p:sp>
      <p:graphicFrame>
        <p:nvGraphicFramePr>
          <p:cNvPr id="4" name="Tabelle 3"/>
          <p:cNvGraphicFramePr>
            <a:graphicFrameLocks noGrp="1"/>
          </p:cNvGraphicFramePr>
          <p:nvPr>
            <p:extLst>
              <p:ext uri="{D42A27DB-BD31-4B8C-83A1-F6EECF244321}">
                <p14:modId xmlns:p14="http://schemas.microsoft.com/office/powerpoint/2010/main" val="596181677"/>
              </p:ext>
            </p:extLst>
          </p:nvPr>
        </p:nvGraphicFramePr>
        <p:xfrm>
          <a:off x="539552" y="4349525"/>
          <a:ext cx="7344816" cy="1690147"/>
        </p:xfrm>
        <a:graphic>
          <a:graphicData uri="http://schemas.openxmlformats.org/drawingml/2006/table">
            <a:tbl>
              <a:tblPr firstRow="1" bandRow="1">
                <a:tableStyleId>{0E3FDE45-AF77-4B5C-9715-49D594BDF05E}</a:tableStyleId>
              </a:tblPr>
              <a:tblGrid>
                <a:gridCol w="2061651"/>
                <a:gridCol w="5283165"/>
              </a:tblGrid>
              <a:tr h="679227">
                <a:tc>
                  <a:txBody>
                    <a:bodyPr/>
                    <a:lstStyle/>
                    <a:p>
                      <a:r>
                        <a:rPr lang="de-DE" b="0" smtClean="0"/>
                        <a:t>Target Group</a:t>
                      </a:r>
                      <a:endParaRPr lang="en-US" b="0"/>
                    </a:p>
                  </a:txBody>
                  <a:tcPr>
                    <a:lnL>
                      <a:noFill/>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b="0" smtClean="0"/>
                        <a:t>Technical advisors and policy makers, implementing agencies and NGOs</a:t>
                      </a:r>
                      <a:endParaRPr lang="en-US" b="0"/>
                    </a:p>
                  </a:txBody>
                  <a:tcPr>
                    <a:lnL w="12700" cap="flat" cmpd="sng" algn="ctr">
                      <a:solidFill>
                        <a:schemeClr val="accent2">
                          <a:lumMod val="40000"/>
                          <a:lumOff val="60000"/>
                        </a:schemeClr>
                      </a:solidFill>
                      <a:prstDash val="solid"/>
                      <a:round/>
                      <a:headEnd type="none" w="med" len="med"/>
                      <a:tailEnd type="none" w="med" len="med"/>
                    </a:lnL>
                    <a:lnR>
                      <a:noFill/>
                    </a:lnR>
                    <a:lnT w="12700" cap="flat" cmpd="sng" algn="ctr">
                      <a:solidFill>
                        <a:schemeClr val="accent2">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70840">
                <a:tc>
                  <a:txBody>
                    <a:bodyPr/>
                    <a:lstStyle/>
                    <a:p>
                      <a:r>
                        <a:rPr lang="de-DE" smtClean="0"/>
                        <a:t>Type </a:t>
                      </a:r>
                      <a:r>
                        <a:rPr lang="de-DE" err="1" smtClean="0"/>
                        <a:t>of</a:t>
                      </a:r>
                      <a:r>
                        <a:rPr lang="de-DE" smtClean="0"/>
                        <a:t> </a:t>
                      </a:r>
                      <a:r>
                        <a:rPr lang="de-DE" err="1" smtClean="0"/>
                        <a:t>resource</a:t>
                      </a:r>
                      <a:endParaRPr lang="en-US"/>
                    </a:p>
                  </a:txBody>
                  <a:tcPr>
                    <a:lnR w="12700" cap="flat" cmpd="sng" algn="ctr">
                      <a:solidFill>
                        <a:schemeClr val="accent2">
                          <a:lumMod val="40000"/>
                          <a:lumOff val="60000"/>
                        </a:schemeClr>
                      </a:solidFill>
                      <a:prstDash val="solid"/>
                      <a:round/>
                      <a:headEnd type="none" w="med" len="med"/>
                      <a:tailEnd type="none" w="med" len="med"/>
                    </a:lnR>
                    <a:lnT w="12700" cmpd="sng">
                      <a:noFill/>
                    </a:lnT>
                  </a:tcPr>
                </a:tc>
                <a:tc>
                  <a:txBody>
                    <a:bodyPr/>
                    <a:lstStyle/>
                    <a:p>
                      <a:r>
                        <a:rPr lang="en-US" smtClean="0"/>
                        <a:t>Conceptual framework, repository of indicators</a:t>
                      </a:r>
                      <a:endParaRPr lang="en-US"/>
                    </a:p>
                  </a:txBody>
                  <a:tcPr>
                    <a:lnL w="12700" cap="flat" cmpd="sng" algn="ctr">
                      <a:solidFill>
                        <a:schemeClr val="accent2">
                          <a:lumMod val="40000"/>
                          <a:lumOff val="60000"/>
                        </a:schemeClr>
                      </a:solidFill>
                      <a:prstDash val="solid"/>
                      <a:round/>
                      <a:headEnd type="none" w="med" len="med"/>
                      <a:tailEnd type="none" w="med" len="med"/>
                    </a:lnL>
                    <a:lnT w="12700" cmpd="sng">
                      <a:noFill/>
                    </a:lnT>
                  </a:tcPr>
                </a:tc>
              </a:tr>
              <a:tr h="370840">
                <a:tc>
                  <a:txBody>
                    <a:bodyPr/>
                    <a:lstStyle/>
                    <a:p>
                      <a:r>
                        <a:rPr lang="de-DE" smtClean="0"/>
                        <a:t>Downloads</a:t>
                      </a:r>
                      <a:endParaRPr lang="en-US"/>
                    </a:p>
                  </a:txBody>
                  <a:tcPr>
                    <a:lnR w="12700" cap="flat" cmpd="sng" algn="ctr">
                      <a:solidFill>
                        <a:schemeClr val="accent2">
                          <a:lumMod val="40000"/>
                          <a:lumOff val="60000"/>
                        </a:schemeClr>
                      </a:solidFill>
                      <a:prstDash val="solid"/>
                      <a:round/>
                      <a:headEnd type="none" w="med" len="med"/>
                      <a:tailEnd type="none" w="med" len="med"/>
                    </a:lnR>
                  </a:tcPr>
                </a:tc>
                <a:tc>
                  <a:txBody>
                    <a:bodyPr/>
                    <a:lstStyle/>
                    <a:p>
                      <a:r>
                        <a:rPr lang="de-DE" smtClean="0">
                          <a:hlinkClick r:id="rId5"/>
                        </a:rPr>
                        <a:t>English, </a:t>
                      </a:r>
                      <a:r>
                        <a:rPr lang="de-DE" smtClean="0">
                          <a:hlinkClick r:id="rId6"/>
                        </a:rPr>
                        <a:t>Spanish</a:t>
                      </a:r>
                      <a:endParaRPr lang="de-DE" smtClean="0"/>
                    </a:p>
                    <a:p>
                      <a:r>
                        <a:rPr lang="de-DE" smtClean="0"/>
                        <a:t>+List </a:t>
                      </a:r>
                      <a:r>
                        <a:rPr lang="de-DE" err="1" smtClean="0"/>
                        <a:t>of</a:t>
                      </a:r>
                      <a:r>
                        <a:rPr lang="de-DE" baseline="0" smtClean="0"/>
                        <a:t> </a:t>
                      </a:r>
                      <a:r>
                        <a:rPr lang="de-DE" baseline="0" err="1" smtClean="0"/>
                        <a:t>Indicators</a:t>
                      </a:r>
                      <a:r>
                        <a:rPr lang="de-DE" baseline="0" smtClean="0"/>
                        <a:t> (</a:t>
                      </a:r>
                      <a:r>
                        <a:rPr lang="de-DE" baseline="0" smtClean="0">
                          <a:hlinkClick r:id="rId7"/>
                        </a:rPr>
                        <a:t>English</a:t>
                      </a:r>
                      <a:r>
                        <a:rPr lang="de-DE" baseline="0" smtClean="0"/>
                        <a:t>)</a:t>
                      </a:r>
                      <a:endParaRPr lang="en-US"/>
                    </a:p>
                  </a:txBody>
                  <a:tcPr>
                    <a:lnL w="12700" cap="flat" cmpd="sng" algn="ctr">
                      <a:solidFill>
                        <a:schemeClr val="accent2">
                          <a:lumMod val="40000"/>
                          <a:lumOff val="60000"/>
                        </a:schemeClr>
                      </a:solidFill>
                      <a:prstDash val="solid"/>
                      <a:round/>
                      <a:headEnd type="none" w="med" len="med"/>
                      <a:tailEnd type="none" w="med" len="med"/>
                    </a:lnL>
                  </a:tcPr>
                </a:tc>
              </a:tr>
            </a:tbl>
          </a:graphicData>
        </a:graphic>
      </p:graphicFrame>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28384" y="1003659"/>
            <a:ext cx="908974" cy="5272249"/>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a:hlinkClick r:id="rId9" action="ppaction://hlinksldjump"/>
          </p:cNvPr>
          <p:cNvSpPr txBox="1"/>
          <p:nvPr/>
        </p:nvSpPr>
        <p:spPr>
          <a:xfrm>
            <a:off x="755576" y="8834"/>
            <a:ext cx="1087157" cy="261610"/>
          </a:xfrm>
          <a:prstGeom prst="rect">
            <a:avLst/>
          </a:prstGeom>
          <a:noFill/>
        </p:spPr>
        <p:txBody>
          <a:bodyPr wrap="none" rtlCol="0">
            <a:spAutoFit/>
          </a:bodyPr>
          <a:lstStyle/>
          <a:p>
            <a:r>
              <a:rPr lang="de-DE" sz="1100" b="0" smtClean="0">
                <a:effectLst/>
              </a:rPr>
              <a:t>Tool </a:t>
            </a:r>
            <a:r>
              <a:rPr lang="de-DE" sz="1100" b="0" err="1" smtClean="0">
                <a:effectLst/>
              </a:rPr>
              <a:t>Overview</a:t>
            </a:r>
            <a:endParaRPr lang="de-DE" sz="1100" b="0" smtClean="0">
              <a:effectLst/>
            </a:endParaRPr>
          </a:p>
        </p:txBody>
      </p:sp>
    </p:spTree>
    <p:extLst>
      <p:ext uri="{BB962C8B-B14F-4D97-AF65-F5344CB8AC3E}">
        <p14:creationId xmlns:p14="http://schemas.microsoft.com/office/powerpoint/2010/main" val="401065323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hlinkClick r:id="rId2" action="ppaction://hlinksldjump"/>
          </p:cNvPr>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60098" y="1007912"/>
            <a:ext cx="661193" cy="69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611560" y="1162445"/>
            <a:ext cx="5402248" cy="461665"/>
          </a:xfrm>
          <a:prstGeom prst="rect">
            <a:avLst/>
          </a:prstGeom>
          <a:noFill/>
        </p:spPr>
        <p:txBody>
          <a:bodyPr wrap="none" rtlCol="0">
            <a:spAutoFit/>
          </a:bodyPr>
          <a:lstStyle/>
          <a:p>
            <a:r>
              <a:rPr lang="en-US" sz="2400" b="1">
                <a:solidFill>
                  <a:schemeClr val="bg1"/>
                </a:solidFill>
              </a:rPr>
              <a:t>R</a:t>
            </a:r>
            <a:r>
              <a:rPr lang="en-US" sz="2400" b="1"/>
              <a:t>epository of Adaptation Indicators</a:t>
            </a:r>
          </a:p>
        </p:txBody>
      </p:sp>
      <p:sp>
        <p:nvSpPr>
          <p:cNvPr id="3" name="Textfeld 2"/>
          <p:cNvSpPr txBox="1"/>
          <p:nvPr/>
        </p:nvSpPr>
        <p:spPr>
          <a:xfrm>
            <a:off x="611560" y="1674416"/>
            <a:ext cx="7416824" cy="2862322"/>
          </a:xfrm>
          <a:prstGeom prst="rect">
            <a:avLst/>
          </a:prstGeom>
          <a:noFill/>
        </p:spPr>
        <p:txBody>
          <a:bodyPr wrap="square" rtlCol="0">
            <a:spAutoFit/>
          </a:bodyPr>
          <a:lstStyle/>
          <a:p>
            <a:r>
              <a:rPr lang="en-US" b="1" smtClean="0"/>
              <a:t>Description</a:t>
            </a:r>
            <a:endParaRPr lang="en-US"/>
          </a:p>
          <a:p>
            <a:r>
              <a:rPr lang="en-US"/>
              <a:t>The repository of adaptation indicators is intended to illustrate possible adaptation indicators and their application context, thereby supporting the </a:t>
            </a:r>
            <a:r>
              <a:rPr lang="en-US" smtClean="0"/>
              <a:t>context-specific </a:t>
            </a:r>
            <a:r>
              <a:rPr lang="en-US"/>
              <a:t>formulation of indicators. The repository systematically presents various indicators for four </a:t>
            </a:r>
            <a:r>
              <a:rPr lang="en-US" b="1"/>
              <a:t>focus </a:t>
            </a:r>
            <a:r>
              <a:rPr lang="en-US" b="1" smtClean="0"/>
              <a:t>areas</a:t>
            </a:r>
            <a:r>
              <a:rPr lang="en-US" smtClean="0"/>
              <a:t>: climate parameters, climate </a:t>
            </a:r>
            <a:r>
              <a:rPr lang="en-US"/>
              <a:t>change </a:t>
            </a:r>
            <a:r>
              <a:rPr lang="en-US" smtClean="0"/>
              <a:t>impacts, adaptation actions, adaptation results.</a:t>
            </a:r>
          </a:p>
          <a:p>
            <a:r>
              <a:rPr lang="en-US" smtClean="0"/>
              <a:t>For each indicator, its adaptation relevance, limitations, data needs and sources are described. It is an output of the </a:t>
            </a:r>
            <a:r>
              <a:rPr lang="en-US" smtClean="0">
                <a:hlinkClick r:id="rId5" action="ppaction://hlinksldjump"/>
              </a:rPr>
              <a:t>study </a:t>
            </a:r>
            <a:r>
              <a:rPr lang="en-US">
                <a:hlinkClick r:id="rId5" action="ppaction://hlinksldjump"/>
              </a:rPr>
              <a:t>of ten national adaptation M&amp;E </a:t>
            </a:r>
            <a:r>
              <a:rPr lang="en-US" smtClean="0">
                <a:hlinkClick r:id="rId5" action="ppaction://hlinksldjump"/>
              </a:rPr>
              <a:t>systems</a:t>
            </a:r>
            <a:r>
              <a:rPr lang="en-US" smtClean="0"/>
              <a:t>.</a:t>
            </a:r>
            <a:endParaRPr lang="en-US"/>
          </a:p>
        </p:txBody>
      </p:sp>
      <p:graphicFrame>
        <p:nvGraphicFramePr>
          <p:cNvPr id="4" name="Tabelle 3"/>
          <p:cNvGraphicFramePr>
            <a:graphicFrameLocks noGrp="1"/>
          </p:cNvGraphicFramePr>
          <p:nvPr>
            <p:extLst>
              <p:ext uri="{D42A27DB-BD31-4B8C-83A1-F6EECF244321}">
                <p14:modId xmlns:p14="http://schemas.microsoft.com/office/powerpoint/2010/main" val="3807223315"/>
              </p:ext>
            </p:extLst>
          </p:nvPr>
        </p:nvGraphicFramePr>
        <p:xfrm>
          <a:off x="657672" y="4813737"/>
          <a:ext cx="7154688" cy="1381760"/>
        </p:xfrm>
        <a:graphic>
          <a:graphicData uri="http://schemas.openxmlformats.org/drawingml/2006/table">
            <a:tbl>
              <a:tblPr firstRow="1" bandRow="1">
                <a:tableStyleId>{0E3FDE45-AF77-4B5C-9715-49D594BDF05E}</a:tableStyleId>
              </a:tblPr>
              <a:tblGrid>
                <a:gridCol w="1898104"/>
                <a:gridCol w="5256584"/>
              </a:tblGrid>
              <a:tr h="370840">
                <a:tc>
                  <a:txBody>
                    <a:bodyPr/>
                    <a:lstStyle/>
                    <a:p>
                      <a:r>
                        <a:rPr lang="de-DE" b="0" smtClean="0"/>
                        <a:t>Target Group</a:t>
                      </a:r>
                      <a:endParaRPr lang="en-US" b="0"/>
                    </a:p>
                  </a:txBody>
                  <a:tcPr>
                    <a:lnL>
                      <a:noFill/>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b="0" smtClean="0"/>
                        <a:t>Individuals involved or interested in national adaptation M&amp;E systems</a:t>
                      </a:r>
                      <a:endParaRPr lang="en-US" b="0"/>
                    </a:p>
                  </a:txBody>
                  <a:tcPr>
                    <a:lnL w="12700" cap="flat" cmpd="sng" algn="ctr">
                      <a:solidFill>
                        <a:schemeClr val="accent2">
                          <a:lumMod val="40000"/>
                          <a:lumOff val="60000"/>
                        </a:schemeClr>
                      </a:solidFill>
                      <a:prstDash val="solid"/>
                      <a:round/>
                      <a:headEnd type="none" w="med" len="med"/>
                      <a:tailEnd type="none" w="med" len="med"/>
                    </a:lnL>
                    <a:lnR>
                      <a:noFill/>
                    </a:lnR>
                    <a:lnT w="12700" cap="flat" cmpd="sng" algn="ctr">
                      <a:solidFill>
                        <a:schemeClr val="accent2">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70840">
                <a:tc>
                  <a:txBody>
                    <a:bodyPr/>
                    <a:lstStyle/>
                    <a:p>
                      <a:r>
                        <a:rPr lang="de-DE" smtClean="0"/>
                        <a:t>Type </a:t>
                      </a:r>
                      <a:r>
                        <a:rPr lang="de-DE" err="1" smtClean="0"/>
                        <a:t>of</a:t>
                      </a:r>
                      <a:r>
                        <a:rPr lang="de-DE" smtClean="0"/>
                        <a:t> </a:t>
                      </a:r>
                      <a:r>
                        <a:rPr lang="de-DE" err="1" smtClean="0"/>
                        <a:t>resource</a:t>
                      </a:r>
                      <a:endParaRPr lang="en-US"/>
                    </a:p>
                  </a:txBody>
                  <a:tcPr>
                    <a:lnR w="12700" cap="flat" cmpd="sng" algn="ctr">
                      <a:solidFill>
                        <a:schemeClr val="accent2">
                          <a:lumMod val="40000"/>
                          <a:lumOff val="60000"/>
                        </a:schemeClr>
                      </a:solidFill>
                      <a:prstDash val="solid"/>
                      <a:round/>
                      <a:headEnd type="none" w="med" len="med"/>
                      <a:tailEnd type="none" w="med" len="med"/>
                    </a:lnR>
                    <a:lnT w="12700" cmpd="sng">
                      <a:noFill/>
                    </a:lnT>
                  </a:tcPr>
                </a:tc>
                <a:tc>
                  <a:txBody>
                    <a:bodyPr/>
                    <a:lstStyle/>
                    <a:p>
                      <a:r>
                        <a:rPr lang="en-US" smtClean="0"/>
                        <a:t>Repository of indicators</a:t>
                      </a:r>
                      <a:endParaRPr lang="en-US"/>
                    </a:p>
                  </a:txBody>
                  <a:tcPr>
                    <a:lnL w="12700" cap="flat" cmpd="sng" algn="ctr">
                      <a:solidFill>
                        <a:schemeClr val="accent2">
                          <a:lumMod val="40000"/>
                          <a:lumOff val="60000"/>
                        </a:schemeClr>
                      </a:solidFill>
                      <a:prstDash val="solid"/>
                      <a:round/>
                      <a:headEnd type="none" w="med" len="med"/>
                      <a:tailEnd type="none" w="med" len="med"/>
                    </a:lnL>
                    <a:lnT w="12700" cmpd="sng">
                      <a:noFill/>
                    </a:lnT>
                  </a:tcPr>
                </a:tc>
              </a:tr>
              <a:tr h="370840">
                <a:tc>
                  <a:txBody>
                    <a:bodyPr/>
                    <a:lstStyle/>
                    <a:p>
                      <a:r>
                        <a:rPr lang="de-DE" smtClean="0"/>
                        <a:t>Downloads</a:t>
                      </a:r>
                      <a:endParaRPr lang="en-US"/>
                    </a:p>
                  </a:txBody>
                  <a:tcPr>
                    <a:lnR w="12700" cap="flat" cmpd="sng" algn="ctr">
                      <a:solidFill>
                        <a:schemeClr val="accent2">
                          <a:lumMod val="40000"/>
                          <a:lumOff val="60000"/>
                        </a:schemeClr>
                      </a:solidFill>
                      <a:prstDash val="solid"/>
                      <a:round/>
                      <a:headEnd type="none" w="med" len="med"/>
                      <a:tailEnd type="none" w="med" len="med"/>
                    </a:lnR>
                  </a:tcPr>
                </a:tc>
                <a:tc>
                  <a:txBody>
                    <a:bodyPr/>
                    <a:lstStyle/>
                    <a:p>
                      <a:r>
                        <a:rPr lang="de-DE" smtClean="0">
                          <a:hlinkClick r:id="rId6"/>
                        </a:rPr>
                        <a:t>English, </a:t>
                      </a:r>
                      <a:r>
                        <a:rPr lang="de-DE" smtClean="0">
                          <a:hlinkClick r:id="rId7"/>
                        </a:rPr>
                        <a:t>Spanish</a:t>
                      </a:r>
                      <a:endParaRPr lang="de-DE" smtClean="0"/>
                    </a:p>
                  </a:txBody>
                  <a:tcPr>
                    <a:lnL w="12700" cap="flat" cmpd="sng" algn="ctr">
                      <a:solidFill>
                        <a:schemeClr val="accent2">
                          <a:lumMod val="40000"/>
                          <a:lumOff val="60000"/>
                        </a:schemeClr>
                      </a:solidFill>
                      <a:prstDash val="solid"/>
                      <a:round/>
                      <a:headEnd type="none" w="med" len="med"/>
                      <a:tailEnd type="none" w="med" len="med"/>
                    </a:lnL>
                  </a:tcPr>
                </a:tc>
              </a:tr>
            </a:tbl>
          </a:graphicData>
        </a:graphic>
      </p:graphicFrame>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28384" y="980728"/>
            <a:ext cx="849882" cy="5400600"/>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a:hlinkClick r:id="rId9" action="ppaction://hlinksldjump"/>
          </p:cNvPr>
          <p:cNvSpPr txBox="1"/>
          <p:nvPr/>
        </p:nvSpPr>
        <p:spPr>
          <a:xfrm>
            <a:off x="755576" y="8834"/>
            <a:ext cx="1087157" cy="261610"/>
          </a:xfrm>
          <a:prstGeom prst="rect">
            <a:avLst/>
          </a:prstGeom>
          <a:noFill/>
        </p:spPr>
        <p:txBody>
          <a:bodyPr wrap="none" rtlCol="0">
            <a:spAutoFit/>
          </a:bodyPr>
          <a:lstStyle/>
          <a:p>
            <a:r>
              <a:rPr lang="de-DE" sz="1100" b="0" smtClean="0">
                <a:effectLst/>
              </a:rPr>
              <a:t>Tool </a:t>
            </a:r>
            <a:r>
              <a:rPr lang="de-DE" sz="1100" b="0" err="1" smtClean="0">
                <a:effectLst/>
              </a:rPr>
              <a:t>Overview</a:t>
            </a:r>
            <a:endParaRPr lang="de-DE" sz="1100" b="0" smtClean="0">
              <a:effectLst/>
            </a:endParaRPr>
          </a:p>
        </p:txBody>
      </p:sp>
    </p:spTree>
    <p:extLst>
      <p:ext uri="{BB962C8B-B14F-4D97-AF65-F5344CB8AC3E}">
        <p14:creationId xmlns:p14="http://schemas.microsoft.com/office/powerpoint/2010/main" val="249504366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7334" y="4083648"/>
            <a:ext cx="566474" cy="15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a:hlinkClick r:id="rId4"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7334" y="1787272"/>
            <a:ext cx="566474" cy="196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uppieren 3"/>
          <p:cNvGrpSpPr/>
          <p:nvPr/>
        </p:nvGrpSpPr>
        <p:grpSpPr>
          <a:xfrm rot="20428475">
            <a:off x="218327" y="3688306"/>
            <a:ext cx="2447382" cy="2564367"/>
            <a:chOff x="3860800" y="1743974"/>
            <a:chExt cx="2235200" cy="2235200"/>
          </a:xfrm>
          <a:solidFill>
            <a:schemeClr val="accent3"/>
          </a:solidFill>
        </p:grpSpPr>
        <p:sp>
          <p:nvSpPr>
            <p:cNvPr id="5" name="Form 4"/>
            <p:cNvSpPr/>
            <p:nvPr/>
          </p:nvSpPr>
          <p:spPr>
            <a:xfrm>
              <a:off x="3860800" y="1743974"/>
              <a:ext cx="2235200" cy="2235200"/>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Form 4"/>
            <p:cNvSpPr/>
            <p:nvPr/>
          </p:nvSpPr>
          <p:spPr>
            <a:xfrm>
              <a:off x="4310175" y="2267559"/>
              <a:ext cx="1336450" cy="11489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p:txBody>
        </p:sp>
      </p:grpSp>
      <p:grpSp>
        <p:nvGrpSpPr>
          <p:cNvPr id="7" name="Gruppieren 6"/>
          <p:cNvGrpSpPr/>
          <p:nvPr/>
        </p:nvGrpSpPr>
        <p:grpSpPr>
          <a:xfrm rot="20407448">
            <a:off x="203662" y="1660594"/>
            <a:ext cx="2447382" cy="2564367"/>
            <a:chOff x="3860800" y="1743974"/>
            <a:chExt cx="2235200" cy="2235200"/>
          </a:xfrm>
          <a:solidFill>
            <a:schemeClr val="accent3"/>
          </a:solidFill>
        </p:grpSpPr>
        <p:sp>
          <p:nvSpPr>
            <p:cNvPr id="8" name="Form 7"/>
            <p:cNvSpPr/>
            <p:nvPr/>
          </p:nvSpPr>
          <p:spPr>
            <a:xfrm>
              <a:off x="3860800" y="1743974"/>
              <a:ext cx="2235200" cy="2235200"/>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orm 4"/>
            <p:cNvSpPr/>
            <p:nvPr/>
          </p:nvSpPr>
          <p:spPr>
            <a:xfrm>
              <a:off x="4310175" y="2267559"/>
              <a:ext cx="1336450" cy="11489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p:txBody>
        </p:sp>
      </p:grpSp>
      <p:sp>
        <p:nvSpPr>
          <p:cNvPr id="10" name="Rechteck 9">
            <a:hlinkClick r:id="rId4" action="ppaction://hlinksldjump"/>
          </p:cNvPr>
          <p:cNvSpPr/>
          <p:nvPr/>
        </p:nvSpPr>
        <p:spPr>
          <a:xfrm>
            <a:off x="2843808" y="2165641"/>
            <a:ext cx="5319374" cy="1554272"/>
          </a:xfrm>
          <a:prstGeom prst="rect">
            <a:avLst/>
          </a:prstGeom>
          <a:ln w="38100">
            <a:solidFill>
              <a:schemeClr val="accent3"/>
            </a:solidFill>
          </a:ln>
        </p:spPr>
        <p:txBody>
          <a:bodyPr wrap="square">
            <a:spAutoFit/>
          </a:bodyPr>
          <a:lstStyle/>
          <a:p>
            <a:pPr lvl="0"/>
            <a:r>
              <a:rPr lang="en-US" sz="2300" b="1" dirty="0"/>
              <a:t>Adaptation M&amp;E Navigator</a:t>
            </a:r>
            <a:endParaRPr lang="en-US" sz="2300" dirty="0"/>
          </a:p>
          <a:p>
            <a:pPr lvl="1"/>
            <a:r>
              <a:rPr lang="en-US" dirty="0"/>
              <a:t>A decision support tool for the selection of suitable approaches to monitor and evaluate adaptation to climate change.</a:t>
            </a:r>
          </a:p>
          <a:p>
            <a:pPr lvl="1"/>
            <a:endParaRPr lang="en-US" dirty="0"/>
          </a:p>
        </p:txBody>
      </p:sp>
      <p:sp>
        <p:nvSpPr>
          <p:cNvPr id="11" name="Rechteck 10">
            <a:hlinkClick r:id="rId2" action="ppaction://hlinksldjump"/>
          </p:cNvPr>
          <p:cNvSpPr/>
          <p:nvPr/>
        </p:nvSpPr>
        <p:spPr>
          <a:xfrm>
            <a:off x="2843808" y="4360801"/>
            <a:ext cx="5319374" cy="1277273"/>
          </a:xfrm>
          <a:prstGeom prst="rect">
            <a:avLst/>
          </a:prstGeom>
          <a:ln w="38100">
            <a:solidFill>
              <a:schemeClr val="accent3"/>
            </a:solidFill>
          </a:ln>
        </p:spPr>
        <p:txBody>
          <a:bodyPr wrap="square">
            <a:spAutoFit/>
          </a:bodyPr>
          <a:lstStyle/>
          <a:p>
            <a:pPr lvl="0"/>
            <a:r>
              <a:rPr lang="en-US" sz="2300" b="1" dirty="0"/>
              <a:t>Adaptation M&amp;E Training</a:t>
            </a:r>
            <a:endParaRPr lang="en-US" sz="2300" dirty="0"/>
          </a:p>
          <a:p>
            <a:pPr lvl="1"/>
            <a:r>
              <a:rPr lang="en-US" dirty="0"/>
              <a:t>A training course for developing project- and national-level adaptation M&amp;E systems</a:t>
            </a:r>
            <a:r>
              <a:rPr lang="en-US" dirty="0" smtClean="0"/>
              <a:t>.</a:t>
            </a:r>
          </a:p>
          <a:p>
            <a:pPr lvl="1"/>
            <a:endParaRPr lang="en-US" dirty="0"/>
          </a:p>
        </p:txBody>
      </p:sp>
      <p:sp>
        <p:nvSpPr>
          <p:cNvPr id="12" name="Textfeld 11"/>
          <p:cNvSpPr txBox="1"/>
          <p:nvPr/>
        </p:nvSpPr>
        <p:spPr>
          <a:xfrm>
            <a:off x="683568" y="931615"/>
            <a:ext cx="5147563" cy="707886"/>
          </a:xfrm>
          <a:prstGeom prst="rect">
            <a:avLst/>
          </a:prstGeom>
          <a:noFill/>
        </p:spPr>
        <p:txBody>
          <a:bodyPr wrap="none" rtlCol="0">
            <a:spAutoFit/>
          </a:bodyPr>
          <a:lstStyle/>
          <a:p>
            <a:r>
              <a:rPr lang="de-DE" sz="4000" b="0" smtClean="0"/>
              <a:t>Multi-level </a:t>
            </a:r>
            <a:r>
              <a:rPr lang="de-DE" sz="4000" b="0" err="1" smtClean="0"/>
              <a:t>adaptation</a:t>
            </a:r>
            <a:endParaRPr lang="en-US" sz="1800" b="0" err="1" smtClean="0"/>
          </a:p>
        </p:txBody>
      </p:sp>
      <p:sp>
        <p:nvSpPr>
          <p:cNvPr id="15" name="Abgerundetes Rechteck 14">
            <a:hlinkClick r:id="rId4" action="ppaction://hlinksldjump"/>
          </p:cNvPr>
          <p:cNvSpPr/>
          <p:nvPr/>
        </p:nvSpPr>
        <p:spPr>
          <a:xfrm>
            <a:off x="733287" y="2205275"/>
            <a:ext cx="1372884" cy="1547812"/>
          </a:xfrm>
          <a:prstGeom prst="roundRect">
            <a:avLst>
              <a:gd name="adj" fmla="val 10000"/>
            </a:avLst>
          </a:prstGeom>
          <a:blipFill rotWithShape="1">
            <a:blip r:embed="rId5"/>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Abgerundetes Rechteck 15">
            <a:hlinkClick r:id="rId2" action="ppaction://hlinksldjump"/>
          </p:cNvPr>
          <p:cNvSpPr/>
          <p:nvPr/>
        </p:nvSpPr>
        <p:spPr>
          <a:xfrm>
            <a:off x="755576" y="4267250"/>
            <a:ext cx="1372884" cy="1547812"/>
          </a:xfrm>
          <a:prstGeom prst="roundRect">
            <a:avLst>
              <a:gd name="adj" fmla="val 10000"/>
            </a:avLst>
          </a:prstGeom>
          <a:blipFill rotWithShape="1">
            <a:blip r:embed="rId6"/>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Textfeld 16">
            <a:hlinkClick r:id="rId7" action="ppaction://hlinksldjump"/>
          </p:cNvPr>
          <p:cNvSpPr txBox="1"/>
          <p:nvPr/>
        </p:nvSpPr>
        <p:spPr>
          <a:xfrm>
            <a:off x="755576" y="8834"/>
            <a:ext cx="1087157" cy="261610"/>
          </a:xfrm>
          <a:prstGeom prst="rect">
            <a:avLst/>
          </a:prstGeom>
          <a:noFill/>
        </p:spPr>
        <p:txBody>
          <a:bodyPr wrap="none" rtlCol="0">
            <a:spAutoFit/>
          </a:bodyPr>
          <a:lstStyle/>
          <a:p>
            <a:r>
              <a:rPr lang="de-DE" sz="1100" b="0" smtClean="0">
                <a:effectLst/>
              </a:rPr>
              <a:t>Tool </a:t>
            </a:r>
            <a:r>
              <a:rPr lang="de-DE" sz="1100" b="0" err="1" smtClean="0">
                <a:effectLst/>
              </a:rPr>
              <a:t>Overview</a:t>
            </a:r>
            <a:endParaRPr lang="de-DE" sz="1100" b="0" smtClean="0">
              <a:effectLst/>
            </a:endParaRPr>
          </a:p>
        </p:txBody>
      </p:sp>
    </p:spTree>
    <p:extLst>
      <p:ext uri="{BB962C8B-B14F-4D97-AF65-F5344CB8AC3E}">
        <p14:creationId xmlns:p14="http://schemas.microsoft.com/office/powerpoint/2010/main" val="135704468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7334" y="1787272"/>
            <a:ext cx="566474" cy="196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uppieren 6"/>
          <p:cNvGrpSpPr/>
          <p:nvPr/>
        </p:nvGrpSpPr>
        <p:grpSpPr>
          <a:xfrm rot="20407448">
            <a:off x="203662" y="1660594"/>
            <a:ext cx="2447382" cy="2564367"/>
            <a:chOff x="3860800" y="1743974"/>
            <a:chExt cx="2235200" cy="2235200"/>
          </a:xfrm>
          <a:solidFill>
            <a:schemeClr val="accent3"/>
          </a:solidFill>
        </p:grpSpPr>
        <p:sp>
          <p:nvSpPr>
            <p:cNvPr id="8" name="Form 7"/>
            <p:cNvSpPr/>
            <p:nvPr/>
          </p:nvSpPr>
          <p:spPr>
            <a:xfrm>
              <a:off x="3860800" y="1743974"/>
              <a:ext cx="2235200" cy="2235200"/>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orm 4"/>
            <p:cNvSpPr/>
            <p:nvPr/>
          </p:nvSpPr>
          <p:spPr>
            <a:xfrm>
              <a:off x="4310175" y="2267559"/>
              <a:ext cx="1336450" cy="11489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p:txBody>
        </p:sp>
      </p:grpSp>
      <p:sp>
        <p:nvSpPr>
          <p:cNvPr id="10" name="Rechteck 9">
            <a:hlinkClick r:id="rId2" action="ppaction://hlinksldjump"/>
          </p:cNvPr>
          <p:cNvSpPr/>
          <p:nvPr/>
        </p:nvSpPr>
        <p:spPr>
          <a:xfrm>
            <a:off x="2843808" y="2165641"/>
            <a:ext cx="5319374" cy="1554272"/>
          </a:xfrm>
          <a:prstGeom prst="rect">
            <a:avLst/>
          </a:prstGeom>
          <a:ln w="38100">
            <a:solidFill>
              <a:schemeClr val="accent3"/>
            </a:solidFill>
          </a:ln>
        </p:spPr>
        <p:txBody>
          <a:bodyPr wrap="square">
            <a:spAutoFit/>
          </a:bodyPr>
          <a:lstStyle/>
          <a:p>
            <a:pPr lvl="0"/>
            <a:r>
              <a:rPr lang="en-US" sz="2300" b="1" dirty="0" smtClean="0"/>
              <a:t>Vulnerability Sourcebook</a:t>
            </a:r>
            <a:endParaRPr lang="en-US" sz="2300" dirty="0"/>
          </a:p>
          <a:p>
            <a:pPr lvl="1"/>
            <a:r>
              <a:rPr lang="en-GB" dirty="0"/>
              <a:t>A</a:t>
            </a:r>
            <a:r>
              <a:rPr lang="en-GB" dirty="0" smtClean="0"/>
              <a:t> </a:t>
            </a:r>
            <a:r>
              <a:rPr lang="en-GB" dirty="0"/>
              <a:t>standardized approach to identify vulnerabilities and increase </a:t>
            </a:r>
            <a:r>
              <a:rPr lang="en-GB" dirty="0" smtClean="0"/>
              <a:t>in climate </a:t>
            </a:r>
            <a:r>
              <a:rPr lang="en-GB" dirty="0"/>
              <a:t>resilience in practice</a:t>
            </a:r>
            <a:r>
              <a:rPr lang="en-US" dirty="0" smtClean="0"/>
              <a:t>.</a:t>
            </a:r>
            <a:endParaRPr lang="en-US" dirty="0"/>
          </a:p>
          <a:p>
            <a:pPr lvl="1"/>
            <a:endParaRPr lang="en-US" dirty="0"/>
          </a:p>
        </p:txBody>
      </p:sp>
      <p:sp>
        <p:nvSpPr>
          <p:cNvPr id="12" name="Textfeld 11"/>
          <p:cNvSpPr txBox="1"/>
          <p:nvPr/>
        </p:nvSpPr>
        <p:spPr>
          <a:xfrm>
            <a:off x="683568" y="931615"/>
            <a:ext cx="5147563" cy="707886"/>
          </a:xfrm>
          <a:prstGeom prst="rect">
            <a:avLst/>
          </a:prstGeom>
          <a:noFill/>
        </p:spPr>
        <p:txBody>
          <a:bodyPr wrap="none" rtlCol="0">
            <a:spAutoFit/>
          </a:bodyPr>
          <a:lstStyle/>
          <a:p>
            <a:r>
              <a:rPr lang="de-DE" sz="4000" b="0" smtClean="0"/>
              <a:t>Multi-level </a:t>
            </a:r>
            <a:r>
              <a:rPr lang="de-DE" sz="4000" b="0" err="1" smtClean="0"/>
              <a:t>adaptation</a:t>
            </a:r>
            <a:endParaRPr lang="en-US" sz="1800" b="0" err="1" smtClean="0"/>
          </a:p>
        </p:txBody>
      </p:sp>
      <p:sp>
        <p:nvSpPr>
          <p:cNvPr id="17" name="Textfeld 16">
            <a:hlinkClick r:id="rId4" action="ppaction://hlinksldjump"/>
          </p:cNvPr>
          <p:cNvSpPr txBox="1"/>
          <p:nvPr/>
        </p:nvSpPr>
        <p:spPr>
          <a:xfrm>
            <a:off x="755576" y="8834"/>
            <a:ext cx="1087157" cy="261610"/>
          </a:xfrm>
          <a:prstGeom prst="rect">
            <a:avLst/>
          </a:prstGeom>
          <a:noFill/>
        </p:spPr>
        <p:txBody>
          <a:bodyPr wrap="none" rtlCol="0">
            <a:spAutoFit/>
          </a:bodyPr>
          <a:lstStyle/>
          <a:p>
            <a:r>
              <a:rPr lang="de-DE" sz="1100" b="0" smtClean="0">
                <a:effectLst/>
              </a:rPr>
              <a:t>Tool </a:t>
            </a:r>
            <a:r>
              <a:rPr lang="de-DE" sz="1100" b="0" err="1" smtClean="0">
                <a:effectLst/>
              </a:rPr>
              <a:t>Overview</a:t>
            </a:r>
            <a:endParaRPr lang="de-DE" sz="1100" b="0" smtClean="0">
              <a:effectLst/>
            </a:endParaRPr>
          </a:p>
        </p:txBody>
      </p:sp>
      <p:pic>
        <p:nvPicPr>
          <p:cNvPr id="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3054" t="23803" r="24335" b="46247"/>
          <a:stretch/>
        </p:blipFill>
        <p:spPr bwMode="auto">
          <a:xfrm>
            <a:off x="842456" y="2103453"/>
            <a:ext cx="1154545" cy="1713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55362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hlinkClick r:id="rId2" action="ppaction://hlinksldjump"/>
          </p:cNvPr>
          <p:cNvPicPr>
            <a:picLocks noChangeAspect="1" noChangeArrowheads="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59293" y="935906"/>
            <a:ext cx="661193" cy="695324"/>
          </a:xfrm>
          <a:prstGeom prst="rect">
            <a:avLst/>
          </a:prstGeom>
          <a:noFill/>
          <a:ln>
            <a:noFill/>
          </a:ln>
          <a:effectLst/>
          <a:extLst/>
        </p:spPr>
      </p:pic>
      <p:sp>
        <p:nvSpPr>
          <p:cNvPr id="2" name="Textfeld 1"/>
          <p:cNvSpPr txBox="1"/>
          <p:nvPr/>
        </p:nvSpPr>
        <p:spPr>
          <a:xfrm>
            <a:off x="683568" y="1052736"/>
            <a:ext cx="4065537" cy="461665"/>
          </a:xfrm>
          <a:prstGeom prst="rect">
            <a:avLst/>
          </a:prstGeom>
          <a:noFill/>
        </p:spPr>
        <p:txBody>
          <a:bodyPr wrap="none" rtlCol="0">
            <a:spAutoFit/>
          </a:bodyPr>
          <a:lstStyle/>
          <a:p>
            <a:pPr lvl="0"/>
            <a:r>
              <a:rPr lang="en-US" sz="2400" b="1">
                <a:solidFill>
                  <a:schemeClr val="bg1"/>
                </a:solidFill>
              </a:rPr>
              <a:t>A</a:t>
            </a:r>
            <a:r>
              <a:rPr lang="en-US" sz="2400" b="1"/>
              <a:t>daptation M&amp;E Navigator</a:t>
            </a:r>
            <a:endParaRPr lang="en-US" sz="2400"/>
          </a:p>
        </p:txBody>
      </p:sp>
      <p:sp>
        <p:nvSpPr>
          <p:cNvPr id="3" name="Textfeld 2"/>
          <p:cNvSpPr txBox="1"/>
          <p:nvPr/>
        </p:nvSpPr>
        <p:spPr>
          <a:xfrm>
            <a:off x="652363" y="1772816"/>
            <a:ext cx="7776863" cy="2585323"/>
          </a:xfrm>
          <a:prstGeom prst="rect">
            <a:avLst/>
          </a:prstGeom>
          <a:noFill/>
        </p:spPr>
        <p:txBody>
          <a:bodyPr wrap="square" rtlCol="0">
            <a:spAutoFit/>
          </a:bodyPr>
          <a:lstStyle/>
          <a:p>
            <a:r>
              <a:rPr lang="en-US" b="1" smtClean="0"/>
              <a:t>Description</a:t>
            </a:r>
          </a:p>
          <a:p>
            <a:r>
              <a:rPr lang="en-US"/>
              <a:t>With increasing implementation of climate change adaptation and growing funding for adaptation there is an increasing </a:t>
            </a:r>
            <a:r>
              <a:rPr lang="en-US" b="1"/>
              <a:t>need to understand the results of adaptation actions</a:t>
            </a:r>
            <a:r>
              <a:rPr lang="en-US" b="1" smtClean="0"/>
              <a:t>. </a:t>
            </a:r>
            <a:r>
              <a:rPr lang="en-US" smtClean="0"/>
              <a:t>The</a:t>
            </a:r>
            <a:r>
              <a:rPr lang="en-US"/>
              <a:t> </a:t>
            </a:r>
            <a:r>
              <a:rPr lang="en-US" b="1"/>
              <a:t>Adaptation M&amp;E Navigator helps to select an appropriate approach for monitoring and evaluation</a:t>
            </a:r>
            <a:r>
              <a:rPr lang="en-US"/>
              <a:t> </a:t>
            </a:r>
            <a:r>
              <a:rPr lang="en-US" b="1"/>
              <a:t>of adaptation</a:t>
            </a:r>
            <a:r>
              <a:rPr lang="en-US"/>
              <a:t> by providing a list of specific adaptation M&amp;E </a:t>
            </a:r>
            <a:r>
              <a:rPr lang="en-US" i="1"/>
              <a:t>purposes</a:t>
            </a:r>
            <a:r>
              <a:rPr lang="en-US"/>
              <a:t> and matching them to relevant M&amp;E </a:t>
            </a:r>
            <a:r>
              <a:rPr lang="en-US" i="1"/>
              <a:t>approaches</a:t>
            </a:r>
            <a:r>
              <a:rPr lang="en-US"/>
              <a:t>. The Adaptation M&amp;E Navigator highlights key characteristics of each approach and provides links to further guidance materials and examples from practice. </a:t>
            </a:r>
          </a:p>
        </p:txBody>
      </p:sp>
      <p:graphicFrame>
        <p:nvGraphicFramePr>
          <p:cNvPr id="4" name="Tabelle 3"/>
          <p:cNvGraphicFramePr>
            <a:graphicFrameLocks noGrp="1"/>
          </p:cNvGraphicFramePr>
          <p:nvPr>
            <p:extLst>
              <p:ext uri="{D42A27DB-BD31-4B8C-83A1-F6EECF244321}">
                <p14:modId xmlns:p14="http://schemas.microsoft.com/office/powerpoint/2010/main" val="572321170"/>
              </p:ext>
            </p:extLst>
          </p:nvPr>
        </p:nvGraphicFramePr>
        <p:xfrm>
          <a:off x="652363" y="4509120"/>
          <a:ext cx="7536160" cy="1376680"/>
        </p:xfrm>
        <a:graphic>
          <a:graphicData uri="http://schemas.openxmlformats.org/drawingml/2006/table">
            <a:tbl>
              <a:tblPr firstRow="1" bandRow="1">
                <a:tableStyleId>{C083E6E3-FA7D-4D7B-A595-EF9225AFEA82}</a:tableStyleId>
              </a:tblPr>
              <a:tblGrid>
                <a:gridCol w="1909489"/>
                <a:gridCol w="5626671"/>
              </a:tblGrid>
              <a:tr h="370840">
                <a:tc>
                  <a:txBody>
                    <a:bodyPr/>
                    <a:lstStyle/>
                    <a:p>
                      <a:r>
                        <a:rPr lang="de-DE" b="0" dirty="0" smtClean="0"/>
                        <a:t>Target Group</a:t>
                      </a:r>
                      <a:endParaRPr lang="en-US" b="0" dirty="0"/>
                    </a:p>
                  </a:txBody>
                  <a:tcPr>
                    <a:lnR w="12700" cap="flat" cmpd="sng" algn="ctr">
                      <a:solidFill>
                        <a:schemeClr val="accent3"/>
                      </a:solidFill>
                      <a:prstDash val="solid"/>
                      <a:round/>
                      <a:headEnd type="none" w="med" len="med"/>
                      <a:tailEnd type="none" w="med" len="med"/>
                    </a:lnR>
                  </a:tcPr>
                </a:tc>
                <a:tc>
                  <a:txBody>
                    <a:bodyPr/>
                    <a:lstStyle/>
                    <a:p>
                      <a:r>
                        <a:rPr lang="de-DE" sz="1800" b="0" kern="1200" smtClean="0">
                          <a:solidFill>
                            <a:schemeClr val="tx1"/>
                          </a:solidFill>
                          <a:effectLst/>
                          <a:latin typeface="+mn-lt"/>
                          <a:ea typeface="+mn-ea"/>
                          <a:cs typeface="+mn-cs"/>
                        </a:rPr>
                        <a:t>Users </a:t>
                      </a:r>
                      <a:r>
                        <a:rPr lang="de-DE" sz="1800" b="0" kern="1200" err="1" smtClean="0">
                          <a:solidFill>
                            <a:schemeClr val="tx1"/>
                          </a:solidFill>
                          <a:effectLst/>
                          <a:latin typeface="+mn-lt"/>
                          <a:ea typeface="+mn-ea"/>
                          <a:cs typeface="+mn-cs"/>
                        </a:rPr>
                        <a:t>interested</a:t>
                      </a:r>
                      <a:r>
                        <a:rPr lang="de-DE" sz="1800" b="0" kern="1200" smtClean="0">
                          <a:solidFill>
                            <a:schemeClr val="tx1"/>
                          </a:solidFill>
                          <a:effectLst/>
                          <a:latin typeface="+mn-lt"/>
                          <a:ea typeface="+mn-ea"/>
                          <a:cs typeface="+mn-cs"/>
                        </a:rPr>
                        <a:t> in </a:t>
                      </a:r>
                      <a:r>
                        <a:rPr lang="de-DE" sz="1800" b="0" kern="1200" err="1" smtClean="0">
                          <a:solidFill>
                            <a:schemeClr val="tx1"/>
                          </a:solidFill>
                          <a:effectLst/>
                          <a:latin typeface="+mn-lt"/>
                          <a:ea typeface="+mn-ea"/>
                          <a:cs typeface="+mn-cs"/>
                        </a:rPr>
                        <a:t>developing</a:t>
                      </a:r>
                      <a:r>
                        <a:rPr lang="de-DE" sz="1800" b="0" kern="1200" smtClean="0">
                          <a:solidFill>
                            <a:schemeClr val="tx1"/>
                          </a:solidFill>
                          <a:effectLst/>
                          <a:latin typeface="+mn-lt"/>
                          <a:ea typeface="+mn-ea"/>
                          <a:cs typeface="+mn-cs"/>
                        </a:rPr>
                        <a:t> </a:t>
                      </a:r>
                      <a:r>
                        <a:rPr lang="de-DE" sz="1800" b="0" kern="1200" err="1" smtClean="0">
                          <a:solidFill>
                            <a:schemeClr val="tx1"/>
                          </a:solidFill>
                          <a:effectLst/>
                          <a:latin typeface="+mn-lt"/>
                          <a:ea typeface="+mn-ea"/>
                          <a:cs typeface="+mn-cs"/>
                        </a:rPr>
                        <a:t>adaptation</a:t>
                      </a:r>
                      <a:r>
                        <a:rPr lang="de-DE" sz="1800" b="0" kern="1200" smtClean="0">
                          <a:solidFill>
                            <a:schemeClr val="tx1"/>
                          </a:solidFill>
                          <a:effectLst/>
                          <a:latin typeface="+mn-lt"/>
                          <a:ea typeface="+mn-ea"/>
                          <a:cs typeface="+mn-cs"/>
                        </a:rPr>
                        <a:t> M&amp;E </a:t>
                      </a:r>
                      <a:r>
                        <a:rPr lang="de-DE" sz="1800" b="0" kern="1200" err="1" smtClean="0">
                          <a:solidFill>
                            <a:schemeClr val="tx1"/>
                          </a:solidFill>
                          <a:effectLst/>
                          <a:latin typeface="+mn-lt"/>
                          <a:ea typeface="+mn-ea"/>
                          <a:cs typeface="+mn-cs"/>
                        </a:rPr>
                        <a:t>systems</a:t>
                      </a:r>
                      <a:endParaRPr lang="en-US" b="0">
                        <a:solidFill>
                          <a:srgbClr val="FF0000"/>
                        </a:solidFill>
                      </a:endParaRPr>
                    </a:p>
                  </a:txBody>
                  <a:tcPr>
                    <a:lnL w="12700" cap="flat" cmpd="sng" algn="ctr">
                      <a:solidFill>
                        <a:schemeClr val="accent3"/>
                      </a:solidFill>
                      <a:prstDash val="solid"/>
                      <a:round/>
                      <a:headEnd type="none" w="med" len="med"/>
                      <a:tailEnd type="none" w="med" len="med"/>
                    </a:lnL>
                  </a:tcPr>
                </a:tc>
              </a:tr>
              <a:tr h="349240">
                <a:tc>
                  <a:txBody>
                    <a:bodyPr/>
                    <a:lstStyle/>
                    <a:p>
                      <a:r>
                        <a:rPr lang="de-DE" smtClean="0"/>
                        <a:t>Type </a:t>
                      </a:r>
                      <a:r>
                        <a:rPr lang="de-DE" err="1" smtClean="0"/>
                        <a:t>of</a:t>
                      </a:r>
                      <a:r>
                        <a:rPr lang="de-DE" smtClean="0"/>
                        <a:t> </a:t>
                      </a:r>
                      <a:r>
                        <a:rPr lang="de-DE" err="1" smtClean="0"/>
                        <a:t>resource</a:t>
                      </a:r>
                      <a:endParaRPr lang="en-US"/>
                    </a:p>
                  </a:txBody>
                  <a:tcPr>
                    <a:lnR w="12700" cap="flat" cmpd="sng" algn="ctr">
                      <a:solidFill>
                        <a:schemeClr val="accent3"/>
                      </a:solidFill>
                      <a:prstDash val="solid"/>
                      <a:round/>
                      <a:headEnd type="none" w="med" len="med"/>
                      <a:tailEnd type="none" w="med" len="med"/>
                    </a:lnR>
                  </a:tcPr>
                </a:tc>
                <a:tc>
                  <a:txBody>
                    <a:bodyPr/>
                    <a:lstStyle/>
                    <a:p>
                      <a:r>
                        <a:rPr lang="de-DE" sz="1800" kern="1200" dirty="0" smtClean="0">
                          <a:solidFill>
                            <a:schemeClr val="tx1"/>
                          </a:solidFill>
                          <a:effectLst/>
                          <a:latin typeface="+mn-lt"/>
                          <a:ea typeface="+mn-ea"/>
                          <a:cs typeface="+mn-cs"/>
                        </a:rPr>
                        <a:t>Interactive </a:t>
                      </a:r>
                      <a:r>
                        <a:rPr lang="de-DE" sz="1800" kern="1200" dirty="0" err="1" smtClean="0">
                          <a:solidFill>
                            <a:schemeClr val="tx1"/>
                          </a:solidFill>
                          <a:effectLst/>
                          <a:latin typeface="+mn-lt"/>
                          <a:ea typeface="+mn-ea"/>
                          <a:cs typeface="+mn-cs"/>
                        </a:rPr>
                        <a:t>guide</a:t>
                      </a:r>
                      <a:endParaRPr lang="en-US" dirty="0">
                        <a:solidFill>
                          <a:srgbClr val="FF0000"/>
                        </a:solidFill>
                      </a:endParaRPr>
                    </a:p>
                  </a:txBody>
                  <a:tcPr>
                    <a:lnL w="12700" cap="flat" cmpd="sng" algn="ctr">
                      <a:solidFill>
                        <a:schemeClr val="accent3"/>
                      </a:solidFill>
                      <a:prstDash val="solid"/>
                      <a:round/>
                      <a:headEnd type="none" w="med" len="med"/>
                      <a:tailEnd type="none" w="med" len="med"/>
                    </a:lnL>
                  </a:tcPr>
                </a:tc>
              </a:tr>
              <a:tr h="370840">
                <a:tc>
                  <a:txBody>
                    <a:bodyPr/>
                    <a:lstStyle/>
                    <a:p>
                      <a:r>
                        <a:rPr lang="de-DE" smtClean="0"/>
                        <a:t>Downloads</a:t>
                      </a:r>
                      <a:endParaRPr lang="en-US"/>
                    </a:p>
                  </a:txBody>
                  <a:tcPr>
                    <a:lnR w="12700" cap="flat" cmpd="sng" algn="ctr">
                      <a:solidFill>
                        <a:schemeClr val="accent3"/>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kern="1200" dirty="0" smtClean="0">
                          <a:solidFill>
                            <a:schemeClr val="tx1"/>
                          </a:solidFill>
                          <a:effectLst/>
                          <a:latin typeface="+mn-lt"/>
                          <a:ea typeface="+mn-ea"/>
                          <a:cs typeface="+mn-cs"/>
                          <a:hlinkClick r:id="rId5"/>
                        </a:rPr>
                        <a:t>Online </a:t>
                      </a:r>
                      <a:r>
                        <a:rPr lang="de-DE" sz="1800" kern="1200" dirty="0" err="1" smtClean="0">
                          <a:solidFill>
                            <a:schemeClr val="tx1"/>
                          </a:solidFill>
                          <a:effectLst/>
                          <a:latin typeface="+mn-lt"/>
                          <a:ea typeface="+mn-ea"/>
                          <a:cs typeface="+mn-cs"/>
                          <a:hlinkClick r:id="rId5"/>
                        </a:rPr>
                        <a:t>version</a:t>
                      </a:r>
                      <a:r>
                        <a:rPr lang="de-DE" sz="1800" kern="1200" dirty="0" smtClean="0">
                          <a:solidFill>
                            <a:schemeClr val="tx1"/>
                          </a:solidFill>
                          <a:effectLst/>
                          <a:latin typeface="+mn-lt"/>
                          <a:ea typeface="+mn-ea"/>
                          <a:cs typeface="+mn-cs"/>
                        </a:rPr>
                        <a:t>, Book </a:t>
                      </a:r>
                      <a:r>
                        <a:rPr lang="de-DE" sz="1800" kern="1200" dirty="0" err="1" smtClean="0">
                          <a:solidFill>
                            <a:schemeClr val="tx1"/>
                          </a:solidFill>
                          <a:effectLst/>
                          <a:latin typeface="+mn-lt"/>
                          <a:ea typeface="+mn-ea"/>
                          <a:cs typeface="+mn-cs"/>
                        </a:rPr>
                        <a:t>chapter</a:t>
                      </a:r>
                      <a:r>
                        <a:rPr lang="de-DE" sz="1800" kern="1200" baseline="0" dirty="0" smtClean="0">
                          <a:solidFill>
                            <a:schemeClr val="tx1"/>
                          </a:solidFill>
                          <a:effectLst/>
                          <a:latin typeface="+mn-lt"/>
                          <a:ea typeface="+mn-ea"/>
                          <a:cs typeface="+mn-cs"/>
                        </a:rPr>
                        <a:t> (</a:t>
                      </a:r>
                      <a:r>
                        <a:rPr lang="de-DE" sz="1800" kern="1200" baseline="0" dirty="0" err="1" smtClean="0">
                          <a:solidFill>
                            <a:schemeClr val="tx1"/>
                          </a:solidFill>
                          <a:effectLst/>
                          <a:latin typeface="+mn-lt"/>
                          <a:ea typeface="+mn-ea"/>
                          <a:cs typeface="+mn-cs"/>
                        </a:rPr>
                        <a:t>forthcoming</a:t>
                      </a:r>
                      <a:r>
                        <a:rPr lang="de-DE" sz="1800" kern="1200" baseline="0" dirty="0" smtClean="0">
                          <a:solidFill>
                            <a:schemeClr val="tx1"/>
                          </a:solidFill>
                          <a:effectLst/>
                          <a:latin typeface="+mn-lt"/>
                          <a:ea typeface="+mn-ea"/>
                          <a:cs typeface="+mn-cs"/>
                        </a:rPr>
                        <a:t> </a:t>
                      </a:r>
                      <a:r>
                        <a:rPr lang="de-DE" sz="1800" kern="1200" baseline="0" dirty="0" err="1" smtClean="0">
                          <a:solidFill>
                            <a:schemeClr val="tx1"/>
                          </a:solidFill>
                          <a:effectLst/>
                          <a:latin typeface="+mn-lt"/>
                          <a:ea typeface="+mn-ea"/>
                          <a:cs typeface="+mn-cs"/>
                        </a:rPr>
                        <a:t>Dec</a:t>
                      </a:r>
                      <a:r>
                        <a:rPr lang="de-DE" sz="1800" kern="1200" baseline="0" dirty="0" smtClean="0">
                          <a:solidFill>
                            <a:schemeClr val="tx1"/>
                          </a:solidFill>
                          <a:effectLst/>
                          <a:latin typeface="+mn-lt"/>
                          <a:ea typeface="+mn-ea"/>
                          <a:cs typeface="+mn-cs"/>
                        </a:rPr>
                        <a:t> 2016)</a:t>
                      </a:r>
                      <a:endParaRPr lang="de-DE" dirty="0" smtClean="0"/>
                    </a:p>
                  </a:txBody>
                  <a:tcPr>
                    <a:lnL w="12700" cap="flat" cmpd="sng" algn="ctr">
                      <a:solidFill>
                        <a:schemeClr val="accent3"/>
                      </a:solidFill>
                      <a:prstDash val="solid"/>
                      <a:round/>
                      <a:headEnd type="none" w="med" len="med"/>
                      <a:tailEnd type="none" w="med" len="med"/>
                    </a:lnL>
                  </a:tcPr>
                </a:tc>
              </a:tr>
            </a:tbl>
          </a:graphicData>
        </a:graphic>
      </p:graphicFrame>
      <p:sp>
        <p:nvSpPr>
          <p:cNvPr id="6" name="Textfeld 5">
            <a:hlinkClick r:id="rId6" action="ppaction://hlinksldjump"/>
          </p:cNvPr>
          <p:cNvSpPr txBox="1"/>
          <p:nvPr/>
        </p:nvSpPr>
        <p:spPr>
          <a:xfrm>
            <a:off x="755576" y="8834"/>
            <a:ext cx="1087157" cy="261610"/>
          </a:xfrm>
          <a:prstGeom prst="rect">
            <a:avLst/>
          </a:prstGeom>
          <a:noFill/>
        </p:spPr>
        <p:txBody>
          <a:bodyPr wrap="none" rtlCol="0">
            <a:spAutoFit/>
          </a:bodyPr>
          <a:lstStyle/>
          <a:p>
            <a:r>
              <a:rPr lang="de-DE" sz="1100" b="0" smtClean="0">
                <a:effectLst/>
              </a:rPr>
              <a:t>Tool </a:t>
            </a:r>
            <a:r>
              <a:rPr lang="de-DE" sz="1100" b="0" err="1" smtClean="0">
                <a:effectLst/>
              </a:rPr>
              <a:t>Overview</a:t>
            </a:r>
            <a:endParaRPr lang="de-DE" sz="1100" b="0" smtClean="0">
              <a:effectLst/>
            </a:endParaRPr>
          </a:p>
        </p:txBody>
      </p:sp>
    </p:spTree>
    <p:extLst>
      <p:ext uri="{BB962C8B-B14F-4D97-AF65-F5344CB8AC3E}">
        <p14:creationId xmlns:p14="http://schemas.microsoft.com/office/powerpoint/2010/main" val="281382486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hlinkClick r:id="rId2" action="ppaction://hlinksldjump"/>
          </p:cNvPr>
          <p:cNvPicPr>
            <a:picLocks noChangeAspect="1" noChangeArrowheads="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89805" y="935906"/>
            <a:ext cx="661193" cy="695324"/>
          </a:xfrm>
          <a:prstGeom prst="rect">
            <a:avLst/>
          </a:prstGeom>
          <a:noFill/>
          <a:ln>
            <a:noFill/>
          </a:ln>
          <a:effectLst/>
          <a:extLst/>
        </p:spPr>
      </p:pic>
      <p:sp>
        <p:nvSpPr>
          <p:cNvPr id="2" name="Textfeld 1"/>
          <p:cNvSpPr txBox="1"/>
          <p:nvPr/>
        </p:nvSpPr>
        <p:spPr>
          <a:xfrm>
            <a:off x="755576" y="1052736"/>
            <a:ext cx="3840154" cy="461665"/>
          </a:xfrm>
          <a:prstGeom prst="rect">
            <a:avLst/>
          </a:prstGeom>
          <a:noFill/>
        </p:spPr>
        <p:txBody>
          <a:bodyPr wrap="none" rtlCol="0">
            <a:spAutoFit/>
          </a:bodyPr>
          <a:lstStyle/>
          <a:p>
            <a:r>
              <a:rPr lang="en-US" sz="2400" b="1">
                <a:solidFill>
                  <a:schemeClr val="bg1"/>
                </a:solidFill>
              </a:rPr>
              <a:t>A</a:t>
            </a:r>
            <a:r>
              <a:rPr lang="en-US" sz="2400" b="1"/>
              <a:t>daptation M&amp;E Training</a:t>
            </a:r>
          </a:p>
        </p:txBody>
      </p:sp>
      <p:sp>
        <p:nvSpPr>
          <p:cNvPr id="3" name="Textfeld 2"/>
          <p:cNvSpPr txBox="1"/>
          <p:nvPr/>
        </p:nvSpPr>
        <p:spPr>
          <a:xfrm>
            <a:off x="539552" y="1700808"/>
            <a:ext cx="7348470" cy="2585323"/>
          </a:xfrm>
          <a:prstGeom prst="rect">
            <a:avLst/>
          </a:prstGeom>
          <a:noFill/>
        </p:spPr>
        <p:txBody>
          <a:bodyPr wrap="square" rtlCol="0">
            <a:spAutoFit/>
          </a:bodyPr>
          <a:lstStyle/>
          <a:p>
            <a:r>
              <a:rPr lang="en-US" b="1" smtClean="0"/>
              <a:t>Description</a:t>
            </a:r>
          </a:p>
          <a:p>
            <a:r>
              <a:rPr lang="en-US" smtClean="0"/>
              <a:t>This </a:t>
            </a:r>
            <a:r>
              <a:rPr lang="en-US"/>
              <a:t>interactive training course (2-3 days) gives participants a systematic introduction to adaptation M&amp;E. They get to know the process of developing adaptation M&amp;E systems and indicators at national and project level. The structure of the training is shown in the illustration </a:t>
            </a:r>
            <a:r>
              <a:rPr lang="en-US" smtClean="0"/>
              <a:t>below. The </a:t>
            </a:r>
            <a:r>
              <a:rPr lang="en-US"/>
              <a:t>course can be combined with the GIZ/OECD training ‘</a:t>
            </a:r>
            <a:r>
              <a:rPr lang="en-US">
                <a:hlinkClick r:id="rId5"/>
              </a:rPr>
              <a:t>Integrating climate change adaptation into development planning</a:t>
            </a:r>
            <a:r>
              <a:rPr lang="en-US"/>
              <a:t>’ or in a stand-alone format (duration: 2-3 days).</a:t>
            </a:r>
          </a:p>
          <a:p>
            <a:endParaRPr lang="en-US" sz="1800" b="0" err="1" smtClean="0">
              <a:solidFill>
                <a:schemeClr val="tx2"/>
              </a:solidFill>
            </a:endParaRPr>
          </a:p>
        </p:txBody>
      </p:sp>
      <p:graphicFrame>
        <p:nvGraphicFramePr>
          <p:cNvPr id="5" name="Tabelle 4"/>
          <p:cNvGraphicFramePr>
            <a:graphicFrameLocks noGrp="1"/>
          </p:cNvGraphicFramePr>
          <p:nvPr>
            <p:extLst>
              <p:ext uri="{D42A27DB-BD31-4B8C-83A1-F6EECF244321}">
                <p14:modId xmlns:p14="http://schemas.microsoft.com/office/powerpoint/2010/main" val="1566924407"/>
              </p:ext>
            </p:extLst>
          </p:nvPr>
        </p:nvGraphicFramePr>
        <p:xfrm>
          <a:off x="539552" y="4293096"/>
          <a:ext cx="7416825" cy="1920240"/>
        </p:xfrm>
        <a:graphic>
          <a:graphicData uri="http://schemas.openxmlformats.org/drawingml/2006/table">
            <a:tbl>
              <a:tblPr firstRow="1" bandRow="1">
                <a:tableStyleId>{C083E6E3-FA7D-4D7B-A595-EF9225AFEA82}</a:tableStyleId>
              </a:tblPr>
              <a:tblGrid>
                <a:gridCol w="1913429"/>
                <a:gridCol w="5503396"/>
              </a:tblGrid>
              <a:tr h="370840">
                <a:tc>
                  <a:txBody>
                    <a:bodyPr/>
                    <a:lstStyle/>
                    <a:p>
                      <a:r>
                        <a:rPr lang="de-DE" b="0" dirty="0" smtClean="0"/>
                        <a:t>Target Group</a:t>
                      </a:r>
                      <a:endParaRPr lang="en-US" b="0" dirty="0"/>
                    </a:p>
                  </a:txBody>
                  <a:tcPr>
                    <a:lnR w="12700" cap="flat" cmpd="sng" algn="ctr">
                      <a:solidFill>
                        <a:schemeClr val="accent3"/>
                      </a:solidFill>
                      <a:prstDash val="solid"/>
                      <a:round/>
                      <a:headEnd type="none" w="med" len="med"/>
                      <a:tailEnd type="none" w="med" len="med"/>
                    </a:lnR>
                  </a:tcPr>
                </a:tc>
                <a:tc>
                  <a:txBody>
                    <a:bodyPr/>
                    <a:lstStyle/>
                    <a:p>
                      <a:r>
                        <a:rPr lang="en-US" b="0" smtClean="0"/>
                        <a:t>Project developers and managers, staff of implementing agencies and government representatives</a:t>
                      </a:r>
                      <a:endParaRPr lang="en-US" b="0"/>
                    </a:p>
                  </a:txBody>
                  <a:tcPr>
                    <a:lnL w="12700" cap="flat" cmpd="sng" algn="ctr">
                      <a:solidFill>
                        <a:schemeClr val="accent3"/>
                      </a:solidFill>
                      <a:prstDash val="solid"/>
                      <a:round/>
                      <a:headEnd type="none" w="med" len="med"/>
                      <a:tailEnd type="none" w="med" len="med"/>
                    </a:lnL>
                  </a:tcPr>
                </a:tc>
              </a:tr>
              <a:tr h="349240">
                <a:tc>
                  <a:txBody>
                    <a:bodyPr/>
                    <a:lstStyle/>
                    <a:p>
                      <a:r>
                        <a:rPr lang="de-DE" smtClean="0"/>
                        <a:t>Type </a:t>
                      </a:r>
                      <a:r>
                        <a:rPr lang="de-DE" err="1" smtClean="0"/>
                        <a:t>of</a:t>
                      </a:r>
                      <a:r>
                        <a:rPr lang="de-DE" smtClean="0"/>
                        <a:t> </a:t>
                      </a:r>
                      <a:r>
                        <a:rPr lang="de-DE" err="1" smtClean="0"/>
                        <a:t>resource</a:t>
                      </a:r>
                      <a:endParaRPr lang="en-US"/>
                    </a:p>
                  </a:txBody>
                  <a:tcPr>
                    <a:lnR w="12700" cap="flat" cmpd="sng" algn="ctr">
                      <a:solidFill>
                        <a:schemeClr val="accent3"/>
                      </a:solidFill>
                      <a:prstDash val="solid"/>
                      <a:round/>
                      <a:headEnd type="none" w="med" len="med"/>
                      <a:tailEnd type="none" w="med" len="med"/>
                    </a:lnR>
                  </a:tcPr>
                </a:tc>
                <a:tc>
                  <a:txBody>
                    <a:bodyPr/>
                    <a:lstStyle/>
                    <a:p>
                      <a:r>
                        <a:rPr lang="en-US" smtClean="0"/>
                        <a:t>Training</a:t>
                      </a:r>
                      <a:endParaRPr lang="en-US"/>
                    </a:p>
                  </a:txBody>
                  <a:tcPr>
                    <a:lnL w="12700" cap="flat" cmpd="sng" algn="ctr">
                      <a:solidFill>
                        <a:schemeClr val="accent3"/>
                      </a:solidFill>
                      <a:prstDash val="solid"/>
                      <a:round/>
                      <a:headEnd type="none" w="med" len="med"/>
                      <a:tailEnd type="none" w="med" len="med"/>
                    </a:lnL>
                  </a:tcPr>
                </a:tc>
              </a:tr>
              <a:tr h="370840">
                <a:tc>
                  <a:txBody>
                    <a:bodyPr/>
                    <a:lstStyle/>
                    <a:p>
                      <a:r>
                        <a:rPr lang="de-DE" smtClean="0"/>
                        <a:t>Downloads</a:t>
                      </a:r>
                      <a:endParaRPr lang="en-US"/>
                    </a:p>
                  </a:txBody>
                  <a:tcPr>
                    <a:lnR w="12700" cap="flat" cmpd="sng" algn="ctr">
                      <a:solidFill>
                        <a:schemeClr val="accent3"/>
                      </a:solidFill>
                      <a:prstDash val="solid"/>
                      <a:round/>
                      <a:headEnd type="none" w="med" len="med"/>
                      <a:tailEnd type="none" w="med" len="med"/>
                    </a:lnR>
                  </a:tcPr>
                </a:tc>
                <a:tc>
                  <a:txBody>
                    <a:bodyPr/>
                    <a:lstStyle/>
                    <a:p>
                      <a:r>
                        <a:rPr lang="de-DE" dirty="0" smtClean="0">
                          <a:hlinkClick r:id="rId6"/>
                        </a:rPr>
                        <a:t>English </a:t>
                      </a:r>
                      <a:r>
                        <a:rPr lang="de-DE" dirty="0" smtClean="0"/>
                        <a:t>(</a:t>
                      </a:r>
                      <a:r>
                        <a:rPr lang="de-DE" dirty="0" err="1" smtClean="0">
                          <a:hlinkClick r:id="rId7"/>
                        </a:rPr>
                        <a:t>Factsheet</a:t>
                      </a:r>
                      <a:r>
                        <a:rPr lang="de-DE" dirty="0" smtClean="0"/>
                        <a:t>, </a:t>
                      </a:r>
                      <a:r>
                        <a:rPr lang="de-DE" dirty="0" err="1" smtClean="0">
                          <a:hlinkClick r:id="rId8"/>
                        </a:rPr>
                        <a:t>Trainer‘s</a:t>
                      </a:r>
                      <a:r>
                        <a:rPr lang="de-DE" dirty="0" smtClean="0">
                          <a:hlinkClick r:id="rId8"/>
                        </a:rPr>
                        <a:t> Handbook</a:t>
                      </a:r>
                      <a:r>
                        <a:rPr lang="de-DE" dirty="0" smtClean="0"/>
                        <a:t>, </a:t>
                      </a:r>
                      <a:r>
                        <a:rPr lang="de-DE" dirty="0" smtClean="0">
                          <a:hlinkClick r:id="rId9"/>
                        </a:rPr>
                        <a:t>Training Manual</a:t>
                      </a:r>
                      <a:r>
                        <a:rPr lang="de-DE" dirty="0" smtClean="0"/>
                        <a:t>,</a:t>
                      </a:r>
                      <a:r>
                        <a:rPr lang="de-DE" baseline="0" dirty="0" smtClean="0"/>
                        <a:t> </a:t>
                      </a:r>
                      <a:r>
                        <a:rPr lang="de-DE" baseline="0" dirty="0" smtClean="0">
                          <a:hlinkClick r:id="rId10"/>
                        </a:rPr>
                        <a:t>Training </a:t>
                      </a:r>
                      <a:r>
                        <a:rPr lang="de-DE" baseline="0" dirty="0" err="1" smtClean="0">
                          <a:hlinkClick r:id="rId10"/>
                        </a:rPr>
                        <a:t>Slides</a:t>
                      </a:r>
                      <a:r>
                        <a:rPr lang="de-DE" baseline="0" dirty="0" smtClean="0"/>
                        <a:t>) </a:t>
                      </a:r>
                      <a:r>
                        <a:rPr lang="de-DE" baseline="0" dirty="0" err="1" smtClean="0"/>
                        <a:t>Spanish</a:t>
                      </a:r>
                      <a:r>
                        <a:rPr lang="de-DE" baseline="0" dirty="0" smtClean="0"/>
                        <a:t> (</a:t>
                      </a:r>
                      <a:r>
                        <a:rPr lang="de-DE" baseline="0" dirty="0" smtClean="0">
                          <a:hlinkClick r:id="rId11"/>
                        </a:rPr>
                        <a:t>Training </a:t>
                      </a:r>
                      <a:r>
                        <a:rPr lang="de-DE" baseline="0" dirty="0" err="1" smtClean="0">
                          <a:hlinkClick r:id="rId11"/>
                        </a:rPr>
                        <a:t>Slides</a:t>
                      </a:r>
                      <a:r>
                        <a:rPr lang="de-DE" baseline="0" dirty="0" smtClean="0"/>
                        <a:t>)</a:t>
                      </a:r>
                      <a:endParaRPr lang="de-DE" dirty="0" smtClean="0">
                        <a:solidFill>
                          <a:srgbClr val="FF0000"/>
                        </a:solidFill>
                      </a:endParaRPr>
                    </a:p>
                  </a:txBody>
                  <a:tcPr>
                    <a:lnL w="12700" cap="flat" cmpd="sng" algn="ctr">
                      <a:solidFill>
                        <a:schemeClr val="accent3"/>
                      </a:solidFill>
                      <a:prstDash val="solid"/>
                      <a:round/>
                      <a:headEnd type="none" w="med" len="med"/>
                      <a:tailEnd type="none" w="med" len="med"/>
                    </a:lnL>
                  </a:tcPr>
                </a:tc>
              </a:tr>
            </a:tbl>
          </a:graphicData>
        </a:graphic>
      </p:graphicFrame>
      <p:sp>
        <p:nvSpPr>
          <p:cNvPr id="7" name="Textfeld 6">
            <a:hlinkClick r:id="rId12" action="ppaction://hlinksldjump"/>
          </p:cNvPr>
          <p:cNvSpPr txBox="1"/>
          <p:nvPr/>
        </p:nvSpPr>
        <p:spPr>
          <a:xfrm>
            <a:off x="755576" y="8834"/>
            <a:ext cx="1087157" cy="261610"/>
          </a:xfrm>
          <a:prstGeom prst="rect">
            <a:avLst/>
          </a:prstGeom>
          <a:noFill/>
        </p:spPr>
        <p:txBody>
          <a:bodyPr wrap="none" rtlCol="0">
            <a:spAutoFit/>
          </a:bodyPr>
          <a:lstStyle/>
          <a:p>
            <a:r>
              <a:rPr lang="de-DE" sz="1100" b="0" smtClean="0">
                <a:effectLst/>
              </a:rPr>
              <a:t>Tool </a:t>
            </a:r>
            <a:r>
              <a:rPr lang="de-DE" sz="1100" b="0" err="1" smtClean="0">
                <a:effectLst/>
              </a:rPr>
              <a:t>Overview</a:t>
            </a:r>
            <a:endParaRPr lang="de-DE" sz="1100" b="0" smtClean="0">
              <a:effectLst/>
            </a:endParaRPr>
          </a:p>
        </p:txBody>
      </p:sp>
    </p:spTree>
    <p:extLst>
      <p:ext uri="{BB962C8B-B14F-4D97-AF65-F5344CB8AC3E}">
        <p14:creationId xmlns:p14="http://schemas.microsoft.com/office/powerpoint/2010/main" val="242744221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hlinkClick r:id="rId2" action="ppaction://hlinksldjump"/>
          </p:cNvPr>
          <p:cNvPicPr>
            <a:picLocks noChangeAspect="1" noChangeArrowheads="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89805" y="935906"/>
            <a:ext cx="661193" cy="695324"/>
          </a:xfrm>
          <a:prstGeom prst="rect">
            <a:avLst/>
          </a:prstGeom>
          <a:noFill/>
          <a:ln>
            <a:noFill/>
          </a:ln>
          <a:effectLst/>
          <a:extLst/>
        </p:spPr>
      </p:pic>
      <p:sp>
        <p:nvSpPr>
          <p:cNvPr id="2" name="Textfeld 1"/>
          <p:cNvSpPr txBox="1"/>
          <p:nvPr/>
        </p:nvSpPr>
        <p:spPr>
          <a:xfrm>
            <a:off x="755576" y="1052736"/>
            <a:ext cx="3880999" cy="461665"/>
          </a:xfrm>
          <a:prstGeom prst="rect">
            <a:avLst/>
          </a:prstGeom>
          <a:noFill/>
        </p:spPr>
        <p:txBody>
          <a:bodyPr wrap="none" rtlCol="0">
            <a:spAutoFit/>
          </a:bodyPr>
          <a:lstStyle/>
          <a:p>
            <a:r>
              <a:rPr lang="en-US" sz="2400" b="1" dirty="0" smtClean="0">
                <a:solidFill>
                  <a:schemeClr val="bg1"/>
                </a:solidFill>
              </a:rPr>
              <a:t>V</a:t>
            </a:r>
            <a:r>
              <a:rPr lang="en-US" sz="2400" b="1" dirty="0" smtClean="0"/>
              <a:t>ulnerability Sourcebook</a:t>
            </a:r>
            <a:endParaRPr lang="en-US" sz="2400" b="1" dirty="0"/>
          </a:p>
        </p:txBody>
      </p:sp>
      <p:sp>
        <p:nvSpPr>
          <p:cNvPr id="3" name="Textfeld 2"/>
          <p:cNvSpPr txBox="1"/>
          <p:nvPr/>
        </p:nvSpPr>
        <p:spPr>
          <a:xfrm>
            <a:off x="539552" y="1700808"/>
            <a:ext cx="7704856" cy="2308324"/>
          </a:xfrm>
          <a:prstGeom prst="rect">
            <a:avLst/>
          </a:prstGeom>
          <a:noFill/>
        </p:spPr>
        <p:txBody>
          <a:bodyPr wrap="square" rtlCol="0">
            <a:spAutoFit/>
          </a:bodyPr>
          <a:lstStyle/>
          <a:p>
            <a:r>
              <a:rPr lang="en-US" b="1" dirty="0" smtClean="0"/>
              <a:t>Description</a:t>
            </a:r>
          </a:p>
          <a:p>
            <a:r>
              <a:rPr lang="en-GB" dirty="0"/>
              <a:t>GIZ has developed a standardized approach to identify vulnerabilities and increase climate resilience in practice.  The Vulnerability Sourcebook provides step-by-step guidelines to conduct vulnerability assessments and to monitor changes in vulnerability over time. </a:t>
            </a:r>
            <a:r>
              <a:rPr lang="en-GB" dirty="0" smtClean="0"/>
              <a:t>The </a:t>
            </a:r>
            <a:r>
              <a:rPr lang="en-GB" dirty="0"/>
              <a:t>Sourcebook annex contains supplementary information and practical tools for conducting vulnerability assessments, including sample indicator lists and impact chains. Two Excel spreadsheets facilitate practical </a:t>
            </a:r>
            <a:r>
              <a:rPr lang="en-GB" dirty="0" smtClean="0"/>
              <a:t>application.</a:t>
            </a:r>
            <a:endParaRPr lang="en-US" sz="1800" b="0" dirty="0" smtClean="0">
              <a:solidFill>
                <a:schemeClr val="tx2"/>
              </a:solidFill>
            </a:endParaRPr>
          </a:p>
        </p:txBody>
      </p:sp>
      <p:graphicFrame>
        <p:nvGraphicFramePr>
          <p:cNvPr id="5" name="Tabelle 4"/>
          <p:cNvGraphicFramePr>
            <a:graphicFrameLocks noGrp="1"/>
          </p:cNvGraphicFramePr>
          <p:nvPr>
            <p:extLst>
              <p:ext uri="{D42A27DB-BD31-4B8C-83A1-F6EECF244321}">
                <p14:modId xmlns:p14="http://schemas.microsoft.com/office/powerpoint/2010/main" val="77398198"/>
              </p:ext>
            </p:extLst>
          </p:nvPr>
        </p:nvGraphicFramePr>
        <p:xfrm>
          <a:off x="539552" y="4293096"/>
          <a:ext cx="7416825" cy="1376680"/>
        </p:xfrm>
        <a:graphic>
          <a:graphicData uri="http://schemas.openxmlformats.org/drawingml/2006/table">
            <a:tbl>
              <a:tblPr firstRow="1" bandRow="1">
                <a:tableStyleId>{C083E6E3-FA7D-4D7B-A595-EF9225AFEA82}</a:tableStyleId>
              </a:tblPr>
              <a:tblGrid>
                <a:gridCol w="1913429"/>
                <a:gridCol w="5503396"/>
              </a:tblGrid>
              <a:tr h="370840">
                <a:tc>
                  <a:txBody>
                    <a:bodyPr/>
                    <a:lstStyle/>
                    <a:p>
                      <a:r>
                        <a:rPr lang="de-DE" b="0" dirty="0" smtClean="0">
                          <a:solidFill>
                            <a:schemeClr val="tx1"/>
                          </a:solidFill>
                        </a:rPr>
                        <a:t>Target Group</a:t>
                      </a:r>
                      <a:endParaRPr lang="en-US" b="0" dirty="0">
                        <a:solidFill>
                          <a:schemeClr val="tx1"/>
                        </a:solidFill>
                      </a:endParaRPr>
                    </a:p>
                  </a:txBody>
                  <a:tcPr>
                    <a:lnR w="12700" cap="flat" cmpd="sng" algn="ctr">
                      <a:solidFill>
                        <a:schemeClr val="accent3"/>
                      </a:solidFill>
                      <a:prstDash val="solid"/>
                      <a:round/>
                      <a:headEnd type="none" w="med" len="med"/>
                      <a:tailEnd type="none" w="med" len="med"/>
                    </a:lnR>
                  </a:tcPr>
                </a:tc>
                <a:tc>
                  <a:txBody>
                    <a:bodyPr/>
                    <a:lstStyle/>
                    <a:p>
                      <a:r>
                        <a:rPr lang="en-US" b="0" dirty="0" smtClean="0">
                          <a:solidFill>
                            <a:schemeClr val="tx1"/>
                          </a:solidFill>
                        </a:rPr>
                        <a:t>Governmental</a:t>
                      </a:r>
                      <a:r>
                        <a:rPr lang="en-US" b="0" baseline="0" dirty="0" smtClean="0">
                          <a:solidFill>
                            <a:schemeClr val="tx1"/>
                          </a:solidFill>
                        </a:rPr>
                        <a:t> and non-governmental </a:t>
                      </a:r>
                      <a:r>
                        <a:rPr lang="en-US" b="0" baseline="0" dirty="0" err="1" smtClean="0">
                          <a:solidFill>
                            <a:schemeClr val="tx1"/>
                          </a:solidFill>
                        </a:rPr>
                        <a:t>organisations</a:t>
                      </a:r>
                      <a:r>
                        <a:rPr lang="en-US" b="0" baseline="0" dirty="0" smtClean="0">
                          <a:solidFill>
                            <a:schemeClr val="tx1"/>
                          </a:solidFill>
                        </a:rPr>
                        <a:t>; technical and adaptation experts</a:t>
                      </a:r>
                      <a:endParaRPr lang="en-US" b="0" dirty="0">
                        <a:solidFill>
                          <a:schemeClr val="tx1"/>
                        </a:solidFill>
                      </a:endParaRPr>
                    </a:p>
                  </a:txBody>
                  <a:tcPr>
                    <a:lnL w="12700" cap="flat" cmpd="sng" algn="ctr">
                      <a:solidFill>
                        <a:schemeClr val="accent3"/>
                      </a:solidFill>
                      <a:prstDash val="solid"/>
                      <a:round/>
                      <a:headEnd type="none" w="med" len="med"/>
                      <a:tailEnd type="none" w="med" len="med"/>
                    </a:lnL>
                  </a:tcPr>
                </a:tc>
              </a:tr>
              <a:tr h="349240">
                <a:tc>
                  <a:txBody>
                    <a:bodyPr/>
                    <a:lstStyle/>
                    <a:p>
                      <a:r>
                        <a:rPr lang="de-DE" smtClean="0"/>
                        <a:t>Type </a:t>
                      </a:r>
                      <a:r>
                        <a:rPr lang="de-DE" err="1" smtClean="0"/>
                        <a:t>of</a:t>
                      </a:r>
                      <a:r>
                        <a:rPr lang="de-DE" smtClean="0"/>
                        <a:t> </a:t>
                      </a:r>
                      <a:r>
                        <a:rPr lang="de-DE" err="1" smtClean="0"/>
                        <a:t>resource</a:t>
                      </a:r>
                      <a:endParaRPr lang="en-US"/>
                    </a:p>
                  </a:txBody>
                  <a:tcPr>
                    <a:lnR w="12700" cap="flat" cmpd="sng" algn="ctr">
                      <a:solidFill>
                        <a:schemeClr val="accent3"/>
                      </a:solidFill>
                      <a:prstDash val="solid"/>
                      <a:round/>
                      <a:headEnd type="none" w="med" len="med"/>
                      <a:tailEnd type="none" w="med" len="med"/>
                    </a:lnR>
                  </a:tcPr>
                </a:tc>
                <a:tc>
                  <a:txBody>
                    <a:bodyPr/>
                    <a:lstStyle/>
                    <a:p>
                      <a:r>
                        <a:rPr lang="en-US" smtClean="0">
                          <a:solidFill>
                            <a:schemeClr val="tx1"/>
                          </a:solidFill>
                        </a:rPr>
                        <a:t>Guidelines (+</a:t>
                      </a:r>
                      <a:r>
                        <a:rPr lang="en-US" baseline="0" smtClean="0">
                          <a:solidFill>
                            <a:schemeClr val="tx1"/>
                          </a:solidFill>
                        </a:rPr>
                        <a:t> supplementary materials)</a:t>
                      </a:r>
                      <a:endParaRPr lang="en-US" dirty="0">
                        <a:solidFill>
                          <a:schemeClr val="tx1"/>
                        </a:solidFill>
                      </a:endParaRPr>
                    </a:p>
                  </a:txBody>
                  <a:tcPr>
                    <a:lnL w="12700" cap="flat" cmpd="sng" algn="ctr">
                      <a:solidFill>
                        <a:schemeClr val="accent3"/>
                      </a:solidFill>
                      <a:prstDash val="solid"/>
                      <a:round/>
                      <a:headEnd type="none" w="med" len="med"/>
                      <a:tailEnd type="none" w="med" len="med"/>
                    </a:lnL>
                  </a:tcPr>
                </a:tc>
              </a:tr>
              <a:tr h="370840">
                <a:tc>
                  <a:txBody>
                    <a:bodyPr/>
                    <a:lstStyle/>
                    <a:p>
                      <a:r>
                        <a:rPr lang="de-DE" smtClean="0"/>
                        <a:t>Downloads</a:t>
                      </a:r>
                      <a:endParaRPr lang="en-US"/>
                    </a:p>
                  </a:txBody>
                  <a:tcPr>
                    <a:lnR w="12700" cap="flat" cmpd="sng" algn="ctr">
                      <a:solidFill>
                        <a:schemeClr val="accent3"/>
                      </a:solidFill>
                      <a:prstDash val="solid"/>
                      <a:round/>
                      <a:headEnd type="none" w="med" len="med"/>
                      <a:tailEnd type="none" w="med" len="med"/>
                    </a:lnR>
                  </a:tcPr>
                </a:tc>
                <a:tc>
                  <a:txBody>
                    <a:bodyPr/>
                    <a:lstStyle/>
                    <a:p>
                      <a:r>
                        <a:rPr lang="de-DE" smtClean="0">
                          <a:solidFill>
                            <a:schemeClr val="tx1"/>
                          </a:solidFill>
                          <a:hlinkClick r:id="rId5"/>
                        </a:rPr>
                        <a:t>English,</a:t>
                      </a:r>
                      <a:r>
                        <a:rPr lang="de-DE" baseline="0" smtClean="0">
                          <a:solidFill>
                            <a:schemeClr val="tx1"/>
                          </a:solidFill>
                          <a:hlinkClick r:id="rId5"/>
                        </a:rPr>
                        <a:t> </a:t>
                      </a:r>
                      <a:r>
                        <a:rPr lang="de-DE" baseline="0" dirty="0" smtClean="0">
                          <a:solidFill>
                            <a:schemeClr val="tx1"/>
                          </a:solidFill>
                          <a:hlinkClick r:id="rId5"/>
                        </a:rPr>
                        <a:t>French, </a:t>
                      </a:r>
                      <a:r>
                        <a:rPr lang="de-DE" baseline="0" dirty="0" err="1" smtClean="0">
                          <a:solidFill>
                            <a:schemeClr val="tx1"/>
                          </a:solidFill>
                          <a:hlinkClick r:id="rId5"/>
                        </a:rPr>
                        <a:t>Spanish</a:t>
                      </a:r>
                      <a:endParaRPr lang="de-DE" dirty="0" smtClean="0">
                        <a:solidFill>
                          <a:schemeClr val="tx1"/>
                        </a:solidFill>
                      </a:endParaRPr>
                    </a:p>
                  </a:txBody>
                  <a:tcPr>
                    <a:lnL w="12700" cap="flat" cmpd="sng" algn="ctr">
                      <a:solidFill>
                        <a:schemeClr val="accent3"/>
                      </a:solidFill>
                      <a:prstDash val="solid"/>
                      <a:round/>
                      <a:headEnd type="none" w="med" len="med"/>
                      <a:tailEnd type="none" w="med" len="med"/>
                    </a:lnL>
                  </a:tcPr>
                </a:tc>
              </a:tr>
            </a:tbl>
          </a:graphicData>
        </a:graphic>
      </p:graphicFrame>
      <p:sp>
        <p:nvSpPr>
          <p:cNvPr id="7" name="Textfeld 6">
            <a:hlinkClick r:id="rId6" action="ppaction://hlinksldjump"/>
          </p:cNvPr>
          <p:cNvSpPr txBox="1"/>
          <p:nvPr/>
        </p:nvSpPr>
        <p:spPr>
          <a:xfrm>
            <a:off x="755576" y="8834"/>
            <a:ext cx="1087157" cy="261610"/>
          </a:xfrm>
          <a:prstGeom prst="rect">
            <a:avLst/>
          </a:prstGeom>
          <a:noFill/>
        </p:spPr>
        <p:txBody>
          <a:bodyPr wrap="none" rtlCol="0">
            <a:spAutoFit/>
          </a:bodyPr>
          <a:lstStyle/>
          <a:p>
            <a:r>
              <a:rPr lang="de-DE" sz="1100" b="0" smtClean="0">
                <a:effectLst/>
              </a:rPr>
              <a:t>Tool </a:t>
            </a:r>
            <a:r>
              <a:rPr lang="de-DE" sz="1100" b="0" err="1" smtClean="0">
                <a:effectLst/>
              </a:rPr>
              <a:t>Overview</a:t>
            </a:r>
            <a:endParaRPr lang="de-DE" sz="1100" b="0" smtClean="0">
              <a:effectLst/>
            </a:endParaRPr>
          </a:p>
        </p:txBody>
      </p:sp>
    </p:spTree>
    <p:extLst>
      <p:ext uri="{BB962C8B-B14F-4D97-AF65-F5344CB8AC3E}">
        <p14:creationId xmlns:p14="http://schemas.microsoft.com/office/powerpoint/2010/main" val="281850965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384" y="2068524"/>
            <a:ext cx="499424" cy="1510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a:hlinkClick r:id="rId4"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384" y="3850245"/>
            <a:ext cx="499424" cy="2198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uppieren 1"/>
          <p:cNvGrpSpPr/>
          <p:nvPr/>
        </p:nvGrpSpPr>
        <p:grpSpPr>
          <a:xfrm rot="20428475">
            <a:off x="218327" y="3688306"/>
            <a:ext cx="2447382" cy="2564367"/>
            <a:chOff x="3860800" y="1743974"/>
            <a:chExt cx="2235200" cy="2235200"/>
          </a:xfrm>
          <a:solidFill>
            <a:schemeClr val="accent5"/>
          </a:solidFill>
        </p:grpSpPr>
        <p:sp>
          <p:nvSpPr>
            <p:cNvPr id="3" name="Form 2"/>
            <p:cNvSpPr/>
            <p:nvPr/>
          </p:nvSpPr>
          <p:spPr>
            <a:xfrm>
              <a:off x="3860800" y="1743974"/>
              <a:ext cx="2235200" cy="2235200"/>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Form 4"/>
            <p:cNvSpPr/>
            <p:nvPr/>
          </p:nvSpPr>
          <p:spPr>
            <a:xfrm>
              <a:off x="4310175" y="2267559"/>
              <a:ext cx="1336450" cy="11489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p:txBody>
        </p:sp>
      </p:grpSp>
      <p:grpSp>
        <p:nvGrpSpPr>
          <p:cNvPr id="5" name="Gruppieren 4"/>
          <p:cNvGrpSpPr/>
          <p:nvPr/>
        </p:nvGrpSpPr>
        <p:grpSpPr>
          <a:xfrm rot="20382553">
            <a:off x="194518" y="1630349"/>
            <a:ext cx="2447382" cy="2564367"/>
            <a:chOff x="3860800" y="1743974"/>
            <a:chExt cx="2235200" cy="2235200"/>
          </a:xfrm>
          <a:solidFill>
            <a:schemeClr val="accent5"/>
          </a:solidFill>
        </p:grpSpPr>
        <p:sp>
          <p:nvSpPr>
            <p:cNvPr id="6" name="Form 5"/>
            <p:cNvSpPr/>
            <p:nvPr/>
          </p:nvSpPr>
          <p:spPr>
            <a:xfrm>
              <a:off x="3860800" y="1743974"/>
              <a:ext cx="2235200" cy="2235200"/>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orm 4"/>
            <p:cNvSpPr/>
            <p:nvPr/>
          </p:nvSpPr>
          <p:spPr>
            <a:xfrm>
              <a:off x="4310175" y="2267559"/>
              <a:ext cx="1336450" cy="11489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p:txBody>
        </p:sp>
      </p:grpSp>
      <p:sp>
        <p:nvSpPr>
          <p:cNvPr id="8" name="Rechteck 7">
            <a:hlinkClick r:id="rId2" action="ppaction://hlinksldjump"/>
          </p:cNvPr>
          <p:cNvSpPr/>
          <p:nvPr/>
        </p:nvSpPr>
        <p:spPr>
          <a:xfrm>
            <a:off x="2843808" y="2280840"/>
            <a:ext cx="5319374" cy="1277273"/>
          </a:xfrm>
          <a:prstGeom prst="rect">
            <a:avLst/>
          </a:prstGeom>
          <a:ln w="38100">
            <a:solidFill>
              <a:schemeClr val="accent5"/>
            </a:solidFill>
          </a:ln>
        </p:spPr>
        <p:txBody>
          <a:bodyPr wrap="square">
            <a:spAutoFit/>
          </a:bodyPr>
          <a:lstStyle/>
          <a:p>
            <a:pPr lvl="0"/>
            <a:r>
              <a:rPr lang="de-DE" sz="2300" b="1" dirty="0">
                <a:latin typeface="Arial" charset="0"/>
              </a:rPr>
              <a:t>Adaptation </a:t>
            </a:r>
            <a:r>
              <a:rPr lang="de-DE" sz="2300" b="1" dirty="0" err="1">
                <a:latin typeface="Arial" charset="0"/>
              </a:rPr>
              <a:t>made</a:t>
            </a:r>
            <a:r>
              <a:rPr lang="de-DE" sz="2300" b="1" dirty="0">
                <a:latin typeface="Arial" charset="0"/>
              </a:rPr>
              <a:t> </a:t>
            </a:r>
            <a:r>
              <a:rPr lang="de-DE" sz="2300" b="1" dirty="0" err="1">
                <a:latin typeface="Arial" charset="0"/>
              </a:rPr>
              <a:t>to</a:t>
            </a:r>
            <a:r>
              <a:rPr lang="de-DE" sz="2300" b="1" dirty="0">
                <a:latin typeface="Arial" charset="0"/>
              </a:rPr>
              <a:t> </a:t>
            </a:r>
            <a:r>
              <a:rPr lang="de-DE" sz="2300" b="1" dirty="0" err="1">
                <a:latin typeface="Arial" charset="0"/>
              </a:rPr>
              <a:t>measure</a:t>
            </a:r>
            <a:endParaRPr lang="en-US" sz="2300" b="1" dirty="0"/>
          </a:p>
          <a:p>
            <a:pPr lvl="1"/>
            <a:r>
              <a:rPr lang="en-US" dirty="0"/>
              <a:t>A step-by-step guide to develop results-based monitoring systems for adaptation projects</a:t>
            </a:r>
            <a:r>
              <a:rPr lang="en-US" dirty="0" smtClean="0"/>
              <a:t>.</a:t>
            </a:r>
          </a:p>
          <a:p>
            <a:pPr lvl="1"/>
            <a:endParaRPr lang="en-US" dirty="0"/>
          </a:p>
        </p:txBody>
      </p:sp>
      <p:sp>
        <p:nvSpPr>
          <p:cNvPr id="9" name="Rechteck 8">
            <a:hlinkClick r:id="rId4" action="ppaction://hlinksldjump"/>
          </p:cNvPr>
          <p:cNvSpPr/>
          <p:nvPr/>
        </p:nvSpPr>
        <p:spPr>
          <a:xfrm>
            <a:off x="2845346" y="4137671"/>
            <a:ext cx="5319374" cy="1908215"/>
          </a:xfrm>
          <a:prstGeom prst="rect">
            <a:avLst/>
          </a:prstGeom>
          <a:ln w="38100">
            <a:solidFill>
              <a:schemeClr val="accent5"/>
            </a:solidFill>
          </a:ln>
        </p:spPr>
        <p:txBody>
          <a:bodyPr wrap="square">
            <a:spAutoFit/>
          </a:bodyPr>
          <a:lstStyle/>
          <a:p>
            <a:pPr lvl="0"/>
            <a:r>
              <a:rPr lang="en-US" sz="2300" b="1" dirty="0"/>
              <a:t>Excel Tool </a:t>
            </a:r>
            <a:r>
              <a:rPr lang="en-US" sz="2300" b="1" dirty="0" smtClean="0"/>
              <a:t>Monitoring </a:t>
            </a:r>
            <a:r>
              <a:rPr lang="en-US" sz="2300" b="1" dirty="0"/>
              <a:t>Adaptation to Climate Change (MACC)</a:t>
            </a:r>
            <a:endParaRPr lang="en-US" sz="2300" dirty="0"/>
          </a:p>
          <a:p>
            <a:pPr lvl="1"/>
            <a:r>
              <a:rPr lang="en-US" dirty="0"/>
              <a:t>An excel tool navigating project managers through the five steps of designing adaptation projects and their results-based monitoring systems.</a:t>
            </a:r>
          </a:p>
        </p:txBody>
      </p:sp>
      <p:sp>
        <p:nvSpPr>
          <p:cNvPr id="10" name="Textfeld 9"/>
          <p:cNvSpPr txBox="1"/>
          <p:nvPr/>
        </p:nvSpPr>
        <p:spPr>
          <a:xfrm>
            <a:off x="683567" y="931615"/>
            <a:ext cx="5546711" cy="707886"/>
          </a:xfrm>
          <a:prstGeom prst="rect">
            <a:avLst/>
          </a:prstGeom>
          <a:noFill/>
        </p:spPr>
        <p:txBody>
          <a:bodyPr wrap="none" rtlCol="0">
            <a:spAutoFit/>
          </a:bodyPr>
          <a:lstStyle/>
          <a:p>
            <a:r>
              <a:rPr lang="de-DE" sz="4000" b="0" smtClean="0"/>
              <a:t>Project-level </a:t>
            </a:r>
            <a:r>
              <a:rPr lang="de-DE" sz="4000" b="0" err="1" smtClean="0"/>
              <a:t>adaptation</a:t>
            </a:r>
            <a:endParaRPr lang="en-US" sz="1800" b="0" err="1" smtClean="0"/>
          </a:p>
        </p:txBody>
      </p:sp>
      <p:sp>
        <p:nvSpPr>
          <p:cNvPr id="13" name="Rechteck 12"/>
          <p:cNvSpPr/>
          <p:nvPr/>
        </p:nvSpPr>
        <p:spPr>
          <a:xfrm>
            <a:off x="3275856" y="3168386"/>
            <a:ext cx="5136114" cy="369332"/>
          </a:xfrm>
          <a:prstGeom prst="rect">
            <a:avLst/>
          </a:prstGeom>
        </p:spPr>
        <p:txBody>
          <a:bodyPr wrap="square">
            <a:spAutoFit/>
          </a:bodyPr>
          <a:lstStyle/>
          <a:p>
            <a:pPr lvl="0"/>
            <a:endParaRPr lang="en-US"/>
          </a:p>
        </p:txBody>
      </p:sp>
      <p:sp>
        <p:nvSpPr>
          <p:cNvPr id="15" name="Abgerundetes Rechteck 14">
            <a:hlinkClick r:id="rId2" action="ppaction://hlinksldjump"/>
          </p:cNvPr>
          <p:cNvSpPr/>
          <p:nvPr/>
        </p:nvSpPr>
        <p:spPr>
          <a:xfrm>
            <a:off x="740911" y="2245832"/>
            <a:ext cx="1372884" cy="1547812"/>
          </a:xfrm>
          <a:prstGeom prst="roundRect">
            <a:avLst>
              <a:gd name="adj" fmla="val 10000"/>
            </a:avLst>
          </a:prstGeom>
          <a:blipFill rotWithShape="1">
            <a:blip r:embed="rId5"/>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Abgerundetes Rechteck 15">
            <a:hlinkClick r:id="rId4" action="ppaction://hlinksldjump"/>
          </p:cNvPr>
          <p:cNvSpPr/>
          <p:nvPr/>
        </p:nvSpPr>
        <p:spPr>
          <a:xfrm>
            <a:off x="748081" y="4267250"/>
            <a:ext cx="1372884" cy="1547812"/>
          </a:xfrm>
          <a:prstGeom prst="roundRect">
            <a:avLst>
              <a:gd name="adj" fmla="val 10000"/>
            </a:avLst>
          </a:prstGeom>
          <a:blipFill rotWithShape="1">
            <a:blip r:embed="rId6"/>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Textfeld 16">
            <a:hlinkClick r:id="rId7" action="ppaction://hlinksldjump"/>
          </p:cNvPr>
          <p:cNvSpPr txBox="1"/>
          <p:nvPr/>
        </p:nvSpPr>
        <p:spPr>
          <a:xfrm>
            <a:off x="755576" y="8834"/>
            <a:ext cx="1087157" cy="261610"/>
          </a:xfrm>
          <a:prstGeom prst="rect">
            <a:avLst/>
          </a:prstGeom>
          <a:noFill/>
        </p:spPr>
        <p:txBody>
          <a:bodyPr wrap="none" rtlCol="0">
            <a:spAutoFit/>
          </a:bodyPr>
          <a:lstStyle/>
          <a:p>
            <a:r>
              <a:rPr lang="de-DE" sz="1100" b="0" smtClean="0">
                <a:effectLst/>
              </a:rPr>
              <a:t>Tool </a:t>
            </a:r>
            <a:r>
              <a:rPr lang="de-DE" sz="1100" b="0" err="1" smtClean="0">
                <a:effectLst/>
              </a:rPr>
              <a:t>Overview</a:t>
            </a:r>
            <a:endParaRPr lang="de-DE" sz="1100" b="0" smtClean="0">
              <a:effectLst/>
            </a:endParaRPr>
          </a:p>
        </p:txBody>
      </p:sp>
    </p:spTree>
    <p:extLst>
      <p:ext uri="{BB962C8B-B14F-4D97-AF65-F5344CB8AC3E}">
        <p14:creationId xmlns:p14="http://schemas.microsoft.com/office/powerpoint/2010/main" val="31260059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4387" y="2007585"/>
            <a:ext cx="509421" cy="1816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a:hlinkClick r:id="rId4"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384" y="4005064"/>
            <a:ext cx="499424" cy="1867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uppieren 1"/>
          <p:cNvGrpSpPr/>
          <p:nvPr/>
        </p:nvGrpSpPr>
        <p:grpSpPr>
          <a:xfrm rot="20428475">
            <a:off x="218327" y="3688306"/>
            <a:ext cx="2447382" cy="2564367"/>
            <a:chOff x="3860800" y="1743974"/>
            <a:chExt cx="2235200" cy="2235200"/>
          </a:xfrm>
          <a:solidFill>
            <a:schemeClr val="accent5"/>
          </a:solidFill>
        </p:grpSpPr>
        <p:sp>
          <p:nvSpPr>
            <p:cNvPr id="3" name="Form 2"/>
            <p:cNvSpPr/>
            <p:nvPr/>
          </p:nvSpPr>
          <p:spPr>
            <a:xfrm>
              <a:off x="3860800" y="1743974"/>
              <a:ext cx="2235200" cy="2235200"/>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Form 4"/>
            <p:cNvSpPr/>
            <p:nvPr/>
          </p:nvSpPr>
          <p:spPr>
            <a:xfrm>
              <a:off x="4310175" y="2267559"/>
              <a:ext cx="1336450" cy="11489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p:txBody>
        </p:sp>
      </p:grpSp>
      <p:grpSp>
        <p:nvGrpSpPr>
          <p:cNvPr id="5" name="Gruppieren 4"/>
          <p:cNvGrpSpPr/>
          <p:nvPr/>
        </p:nvGrpSpPr>
        <p:grpSpPr>
          <a:xfrm rot="20382553">
            <a:off x="195886" y="1633856"/>
            <a:ext cx="2447382" cy="2564367"/>
            <a:chOff x="3860800" y="1743974"/>
            <a:chExt cx="2235200" cy="2235200"/>
          </a:xfrm>
          <a:solidFill>
            <a:schemeClr val="accent5"/>
          </a:solidFill>
        </p:grpSpPr>
        <p:sp>
          <p:nvSpPr>
            <p:cNvPr id="6" name="Form 5"/>
            <p:cNvSpPr/>
            <p:nvPr/>
          </p:nvSpPr>
          <p:spPr>
            <a:xfrm>
              <a:off x="3860800" y="1743974"/>
              <a:ext cx="2235200" cy="2235200"/>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orm 4"/>
            <p:cNvSpPr/>
            <p:nvPr/>
          </p:nvSpPr>
          <p:spPr>
            <a:xfrm>
              <a:off x="4310175" y="2267559"/>
              <a:ext cx="1336450" cy="11489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p:txBody>
        </p:sp>
      </p:grpSp>
      <p:sp>
        <p:nvSpPr>
          <p:cNvPr id="8" name="Rechteck 7">
            <a:hlinkClick r:id="rId2" action="ppaction://hlinksldjump"/>
          </p:cNvPr>
          <p:cNvSpPr/>
          <p:nvPr/>
        </p:nvSpPr>
        <p:spPr>
          <a:xfrm>
            <a:off x="2843808" y="2235236"/>
            <a:ext cx="5319374" cy="1554272"/>
          </a:xfrm>
          <a:prstGeom prst="rect">
            <a:avLst/>
          </a:prstGeom>
          <a:ln w="38100">
            <a:solidFill>
              <a:schemeClr val="accent5"/>
            </a:solidFill>
          </a:ln>
        </p:spPr>
        <p:txBody>
          <a:bodyPr wrap="square">
            <a:spAutoFit/>
          </a:bodyPr>
          <a:lstStyle/>
          <a:p>
            <a:pPr lvl="0"/>
            <a:r>
              <a:rPr lang="en-US" sz="2300" b="1" dirty="0"/>
              <a:t>Saved health / Saved wealth</a:t>
            </a:r>
            <a:endParaRPr lang="en-US" sz="2300" b="1" dirty="0">
              <a:solidFill>
                <a:schemeClr val="bg1"/>
              </a:solidFill>
            </a:endParaRPr>
          </a:p>
          <a:p>
            <a:pPr lvl="1"/>
            <a:r>
              <a:rPr lang="en-US" dirty="0"/>
              <a:t>An approach to quantify adaptation benefits in terms of avoided economic damages, illnesses and mortality</a:t>
            </a:r>
            <a:r>
              <a:rPr lang="en-US" dirty="0" smtClean="0"/>
              <a:t>.</a:t>
            </a:r>
          </a:p>
          <a:p>
            <a:pPr lvl="1"/>
            <a:endParaRPr lang="en-US" dirty="0"/>
          </a:p>
        </p:txBody>
      </p:sp>
      <p:sp>
        <p:nvSpPr>
          <p:cNvPr id="9" name="Rechteck 8">
            <a:hlinkClick r:id="rId4" action="ppaction://hlinksldjump"/>
          </p:cNvPr>
          <p:cNvSpPr/>
          <p:nvPr/>
        </p:nvSpPr>
        <p:spPr>
          <a:xfrm>
            <a:off x="2856781" y="4241231"/>
            <a:ext cx="5319374" cy="1631216"/>
          </a:xfrm>
          <a:prstGeom prst="rect">
            <a:avLst/>
          </a:prstGeom>
          <a:ln w="38100">
            <a:solidFill>
              <a:schemeClr val="accent5"/>
            </a:solidFill>
          </a:ln>
        </p:spPr>
        <p:txBody>
          <a:bodyPr wrap="square">
            <a:spAutoFit/>
          </a:bodyPr>
          <a:lstStyle/>
          <a:p>
            <a:pPr lvl="0"/>
            <a:r>
              <a:rPr lang="en-US" sz="2300" b="1" dirty="0"/>
              <a:t>Impact evaluation Guidebook for Adaptation projects</a:t>
            </a:r>
          </a:p>
          <a:p>
            <a:pPr lvl="1"/>
            <a:r>
              <a:rPr lang="en-US" dirty="0"/>
              <a:t>A guide on selecting appropriate impact evaluation methods for climate change adaptation projects.</a:t>
            </a:r>
          </a:p>
        </p:txBody>
      </p:sp>
      <p:sp>
        <p:nvSpPr>
          <p:cNvPr id="10" name="Textfeld 9"/>
          <p:cNvSpPr txBox="1"/>
          <p:nvPr/>
        </p:nvSpPr>
        <p:spPr>
          <a:xfrm>
            <a:off x="683568" y="931615"/>
            <a:ext cx="5546711" cy="707886"/>
          </a:xfrm>
          <a:prstGeom prst="rect">
            <a:avLst/>
          </a:prstGeom>
          <a:noFill/>
        </p:spPr>
        <p:txBody>
          <a:bodyPr wrap="none" rtlCol="0">
            <a:spAutoFit/>
          </a:bodyPr>
          <a:lstStyle/>
          <a:p>
            <a:r>
              <a:rPr lang="de-DE" sz="4000" b="0" smtClean="0"/>
              <a:t>Project-level </a:t>
            </a:r>
            <a:r>
              <a:rPr lang="de-DE" sz="4000" b="0" err="1" smtClean="0"/>
              <a:t>adaptation</a:t>
            </a:r>
            <a:endParaRPr lang="en-US" sz="1800" b="0" err="1" smtClean="0"/>
          </a:p>
        </p:txBody>
      </p:sp>
      <p:sp>
        <p:nvSpPr>
          <p:cNvPr id="13" name="Abgerundetes Rechteck 12">
            <a:hlinkClick r:id="rId2" action="ppaction://hlinksldjump"/>
          </p:cNvPr>
          <p:cNvSpPr/>
          <p:nvPr/>
        </p:nvSpPr>
        <p:spPr>
          <a:xfrm>
            <a:off x="733135" y="2245832"/>
            <a:ext cx="1372884" cy="1547812"/>
          </a:xfrm>
          <a:prstGeom prst="roundRect">
            <a:avLst>
              <a:gd name="adj" fmla="val 10000"/>
            </a:avLst>
          </a:prstGeom>
          <a:blipFill rotWithShape="1">
            <a:blip r:embed="rId5"/>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Abgerundetes Rechteck 13">
            <a:hlinkClick r:id="rId4" action="ppaction://hlinksldjump"/>
          </p:cNvPr>
          <p:cNvSpPr/>
          <p:nvPr/>
        </p:nvSpPr>
        <p:spPr>
          <a:xfrm>
            <a:off x="755576" y="4241231"/>
            <a:ext cx="1372884" cy="1547812"/>
          </a:xfrm>
          <a:prstGeom prst="roundRect">
            <a:avLst>
              <a:gd name="adj" fmla="val 10000"/>
            </a:avLst>
          </a:prstGeom>
          <a:blipFill rotWithShape="1">
            <a:blip r:embed="rId6"/>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Textfeld 14">
            <a:hlinkClick r:id="rId7" action="ppaction://hlinksldjump"/>
          </p:cNvPr>
          <p:cNvSpPr txBox="1"/>
          <p:nvPr/>
        </p:nvSpPr>
        <p:spPr>
          <a:xfrm>
            <a:off x="755576" y="8834"/>
            <a:ext cx="1087157" cy="261610"/>
          </a:xfrm>
          <a:prstGeom prst="rect">
            <a:avLst/>
          </a:prstGeom>
          <a:noFill/>
        </p:spPr>
        <p:txBody>
          <a:bodyPr wrap="none" rtlCol="0">
            <a:spAutoFit/>
          </a:bodyPr>
          <a:lstStyle/>
          <a:p>
            <a:r>
              <a:rPr lang="de-DE" sz="1100" b="0" smtClean="0">
                <a:effectLst/>
              </a:rPr>
              <a:t>Tool </a:t>
            </a:r>
            <a:r>
              <a:rPr lang="de-DE" sz="1100" b="0" err="1" smtClean="0">
                <a:effectLst/>
              </a:rPr>
              <a:t>Overview</a:t>
            </a:r>
            <a:endParaRPr lang="de-DE" sz="1100" b="0" smtClean="0">
              <a:effectLst/>
            </a:endParaRPr>
          </a:p>
        </p:txBody>
      </p:sp>
    </p:spTree>
    <p:extLst>
      <p:ext uri="{BB962C8B-B14F-4D97-AF65-F5344CB8AC3E}">
        <p14:creationId xmlns:p14="http://schemas.microsoft.com/office/powerpoint/2010/main" val="213470554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a:hlinkClick r:id="rId2" action="ppaction://hlinksldjump"/>
          </p:cNvPr>
          <p:cNvPicPr>
            <a:picLocks noChangeAspect="1" noChangeArrowheads="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89805" y="935906"/>
            <a:ext cx="661193" cy="695324"/>
          </a:xfrm>
          <a:prstGeom prst="rect">
            <a:avLst/>
          </a:prstGeom>
          <a:noFill/>
          <a:ln>
            <a:noFill/>
          </a:ln>
          <a:effectLst/>
          <a:extLst/>
        </p:spPr>
      </p:pic>
      <p:sp>
        <p:nvSpPr>
          <p:cNvPr id="2" name="Textfeld 1"/>
          <p:cNvSpPr txBox="1"/>
          <p:nvPr/>
        </p:nvSpPr>
        <p:spPr>
          <a:xfrm>
            <a:off x="755576" y="1052735"/>
            <a:ext cx="4293163" cy="461665"/>
          </a:xfrm>
          <a:prstGeom prst="rect">
            <a:avLst/>
          </a:prstGeom>
          <a:noFill/>
        </p:spPr>
        <p:txBody>
          <a:bodyPr wrap="none" rtlCol="0">
            <a:spAutoFit/>
          </a:bodyPr>
          <a:lstStyle/>
          <a:p>
            <a:pPr lvl="0"/>
            <a:r>
              <a:rPr lang="de-DE" sz="2400" smtClean="0">
                <a:solidFill>
                  <a:schemeClr val="bg1"/>
                </a:solidFill>
                <a:latin typeface="Arial" charset="0"/>
              </a:rPr>
              <a:t>A</a:t>
            </a:r>
            <a:r>
              <a:rPr lang="de-DE" sz="2400" smtClean="0">
                <a:latin typeface="Arial" charset="0"/>
              </a:rPr>
              <a:t>daptation </a:t>
            </a:r>
            <a:r>
              <a:rPr lang="de-DE" sz="2400" err="1">
                <a:latin typeface="Arial" charset="0"/>
              </a:rPr>
              <a:t>made</a:t>
            </a:r>
            <a:r>
              <a:rPr lang="de-DE" sz="2400">
                <a:latin typeface="Arial" charset="0"/>
              </a:rPr>
              <a:t> </a:t>
            </a:r>
            <a:r>
              <a:rPr lang="de-DE" sz="2400" err="1">
                <a:latin typeface="Arial" charset="0"/>
              </a:rPr>
              <a:t>to</a:t>
            </a:r>
            <a:r>
              <a:rPr lang="de-DE" sz="2400">
                <a:latin typeface="Arial" charset="0"/>
              </a:rPr>
              <a:t> </a:t>
            </a:r>
            <a:r>
              <a:rPr lang="de-DE" sz="2400" err="1">
                <a:latin typeface="Arial" charset="0"/>
              </a:rPr>
              <a:t>measure</a:t>
            </a:r>
            <a:endParaRPr lang="en-US" sz="2400"/>
          </a:p>
        </p:txBody>
      </p:sp>
      <p:sp>
        <p:nvSpPr>
          <p:cNvPr id="8" name="Textfeld 7"/>
          <p:cNvSpPr txBox="1"/>
          <p:nvPr/>
        </p:nvSpPr>
        <p:spPr>
          <a:xfrm>
            <a:off x="467544" y="1639501"/>
            <a:ext cx="7588224" cy="2031325"/>
          </a:xfrm>
          <a:prstGeom prst="rect">
            <a:avLst/>
          </a:prstGeom>
          <a:noFill/>
        </p:spPr>
        <p:txBody>
          <a:bodyPr wrap="square" rtlCol="0">
            <a:spAutoFit/>
          </a:bodyPr>
          <a:lstStyle/>
          <a:p>
            <a:r>
              <a:rPr lang="en-US" b="1"/>
              <a:t>Description</a:t>
            </a:r>
            <a:endParaRPr lang="en-US"/>
          </a:p>
          <a:p>
            <a:r>
              <a:rPr lang="en-US"/>
              <a:t>This guidebook describes five steps </a:t>
            </a:r>
            <a:r>
              <a:rPr lang="en-US" smtClean="0"/>
              <a:t>to </a:t>
            </a:r>
            <a:r>
              <a:rPr lang="en-US"/>
              <a:t>design adaptation projects and their results-based monitoring systems. It offers practical advice to the questions “What </a:t>
            </a:r>
            <a:r>
              <a:rPr lang="en-US" smtClean="0"/>
              <a:t>characterizes </a:t>
            </a:r>
            <a:r>
              <a:rPr lang="en-US"/>
              <a:t>an adaptation project?” and “How can adaptation results be measured?”. The five steps are illustrated through a case study from India. The guidebook is accompanied by an Excel Tool to </a:t>
            </a:r>
            <a:r>
              <a:rPr lang="en-US" smtClean="0"/>
              <a:t>operationalize </a:t>
            </a:r>
            <a:r>
              <a:rPr lang="en-US"/>
              <a:t>the five steps </a:t>
            </a:r>
            <a:r>
              <a:rPr lang="en-US" smtClean="0"/>
              <a:t>(</a:t>
            </a:r>
            <a:r>
              <a:rPr lang="en-US" smtClean="0">
                <a:hlinkClick r:id="rId5" action="ppaction://hlinksldjump" tooltip="Excel Tool “Monitoring Adaptation to Climate Change (MACC)”"/>
              </a:rPr>
              <a:t>MACC </a:t>
            </a:r>
            <a:r>
              <a:rPr lang="en-US">
                <a:hlinkClick r:id="rId5" action="ppaction://hlinksldjump" tooltip="Excel Tool “Monitoring Adaptation to Climate Change (MACC)”"/>
              </a:rPr>
              <a:t>Tool</a:t>
            </a:r>
            <a:r>
              <a:rPr lang="en-US" smtClean="0"/>
              <a:t>).</a:t>
            </a:r>
            <a:endParaRPr lang="en-US"/>
          </a:p>
        </p:txBody>
      </p:sp>
      <p:graphicFrame>
        <p:nvGraphicFramePr>
          <p:cNvPr id="5" name="Tabelle 4"/>
          <p:cNvGraphicFramePr>
            <a:graphicFrameLocks noGrp="1"/>
          </p:cNvGraphicFramePr>
          <p:nvPr>
            <p:extLst>
              <p:ext uri="{D42A27DB-BD31-4B8C-83A1-F6EECF244321}">
                <p14:modId xmlns:p14="http://schemas.microsoft.com/office/powerpoint/2010/main" val="2036184510"/>
              </p:ext>
            </p:extLst>
          </p:nvPr>
        </p:nvGraphicFramePr>
        <p:xfrm>
          <a:off x="467544" y="4725144"/>
          <a:ext cx="7488832" cy="1376680"/>
        </p:xfrm>
        <a:graphic>
          <a:graphicData uri="http://schemas.openxmlformats.org/drawingml/2006/table">
            <a:tbl>
              <a:tblPr firstRow="1" bandRow="1">
                <a:tableStyleId>{5FD0F851-EC5A-4D38-B0AD-8093EC10F338}</a:tableStyleId>
              </a:tblPr>
              <a:tblGrid>
                <a:gridCol w="1897497"/>
                <a:gridCol w="5591335"/>
              </a:tblGrid>
              <a:tr h="370840">
                <a:tc>
                  <a:txBody>
                    <a:bodyPr/>
                    <a:lstStyle/>
                    <a:p>
                      <a:r>
                        <a:rPr lang="de-DE" b="0" smtClean="0"/>
                        <a:t>Target Group</a:t>
                      </a:r>
                      <a:endParaRPr lang="en-US" b="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smtClean="0"/>
                        <a:t>Project developers and managers, implementing agencies and donors</a:t>
                      </a:r>
                    </a:p>
                  </a:txBody>
                  <a:tcPr/>
                </a:tc>
              </a:tr>
              <a:tr h="349240">
                <a:tc>
                  <a:txBody>
                    <a:bodyPr/>
                    <a:lstStyle/>
                    <a:p>
                      <a:r>
                        <a:rPr lang="de-DE" smtClean="0"/>
                        <a:t>Type </a:t>
                      </a:r>
                      <a:r>
                        <a:rPr lang="de-DE" err="1" smtClean="0"/>
                        <a:t>of</a:t>
                      </a:r>
                      <a:r>
                        <a:rPr lang="de-DE" smtClean="0"/>
                        <a:t> </a:t>
                      </a:r>
                      <a:r>
                        <a:rPr lang="de-DE" err="1" smtClean="0"/>
                        <a:t>resource</a:t>
                      </a:r>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Step-by-step guide</a:t>
                      </a:r>
                    </a:p>
                  </a:txBody>
                  <a:tcPr/>
                </a:tc>
              </a:tr>
              <a:tr h="370840">
                <a:tc>
                  <a:txBody>
                    <a:bodyPr/>
                    <a:lstStyle/>
                    <a:p>
                      <a:r>
                        <a:rPr lang="de-DE" smtClean="0"/>
                        <a:t>Downloads</a:t>
                      </a:r>
                      <a:endParaRPr lang="en-US"/>
                    </a:p>
                  </a:txBody>
                  <a:tcPr/>
                </a:tc>
                <a:tc>
                  <a:txBody>
                    <a:bodyPr/>
                    <a:lstStyle/>
                    <a:p>
                      <a:r>
                        <a:rPr lang="de-DE" smtClean="0">
                          <a:hlinkClick r:id="rId6"/>
                        </a:rPr>
                        <a:t>English</a:t>
                      </a:r>
                      <a:r>
                        <a:rPr lang="de-DE" smtClean="0"/>
                        <a:t>, </a:t>
                      </a:r>
                      <a:r>
                        <a:rPr lang="de-DE" smtClean="0">
                          <a:hlinkClick r:id="rId7"/>
                        </a:rPr>
                        <a:t>Spanish</a:t>
                      </a:r>
                      <a:r>
                        <a:rPr lang="de-DE" smtClean="0"/>
                        <a:t>, </a:t>
                      </a:r>
                      <a:r>
                        <a:rPr lang="de-DE" smtClean="0">
                          <a:hlinkClick r:id="rId8"/>
                        </a:rPr>
                        <a:t>French</a:t>
                      </a:r>
                      <a:endParaRPr lang="de-DE" smtClean="0"/>
                    </a:p>
                  </a:txBody>
                  <a:tcPr/>
                </a:tc>
              </a:tr>
            </a:tbl>
          </a:graphicData>
        </a:graphic>
      </p:graphicFrame>
      <p:pic>
        <p:nvPicPr>
          <p:cNvPr id="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55768" y="1009987"/>
            <a:ext cx="822498" cy="5371341"/>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a:hlinkClick r:id="rId10" action="ppaction://hlinksldjump"/>
          </p:cNvPr>
          <p:cNvSpPr txBox="1"/>
          <p:nvPr/>
        </p:nvSpPr>
        <p:spPr>
          <a:xfrm>
            <a:off x="755576" y="8834"/>
            <a:ext cx="1087157" cy="261610"/>
          </a:xfrm>
          <a:prstGeom prst="rect">
            <a:avLst/>
          </a:prstGeom>
          <a:noFill/>
        </p:spPr>
        <p:txBody>
          <a:bodyPr wrap="none" rtlCol="0">
            <a:spAutoFit/>
          </a:bodyPr>
          <a:lstStyle/>
          <a:p>
            <a:r>
              <a:rPr lang="de-DE" sz="1100" b="0" smtClean="0">
                <a:effectLst/>
              </a:rPr>
              <a:t>Tool </a:t>
            </a:r>
            <a:r>
              <a:rPr lang="de-DE" sz="1100" b="0" err="1" smtClean="0">
                <a:effectLst/>
              </a:rPr>
              <a:t>Overview</a:t>
            </a:r>
            <a:endParaRPr lang="de-DE" sz="1100" b="0" smtClean="0">
              <a:effectLst/>
            </a:endParaRPr>
          </a:p>
        </p:txBody>
      </p:sp>
    </p:spTree>
    <p:extLst>
      <p:ext uri="{BB962C8B-B14F-4D97-AF65-F5344CB8AC3E}">
        <p14:creationId xmlns:p14="http://schemas.microsoft.com/office/powerpoint/2010/main" val="380290143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67544" y="1039119"/>
            <a:ext cx="1553630" cy="707886"/>
          </a:xfrm>
          <a:prstGeom prst="rect">
            <a:avLst/>
          </a:prstGeom>
          <a:noFill/>
        </p:spPr>
        <p:txBody>
          <a:bodyPr wrap="none" rtlCol="0">
            <a:spAutoFit/>
          </a:bodyPr>
          <a:lstStyle/>
          <a:p>
            <a:r>
              <a:rPr lang="de-DE" sz="4000" b="0" smtClean="0"/>
              <a:t>Home</a:t>
            </a:r>
            <a:endParaRPr lang="en-US" sz="1800" b="0" err="1" smtClean="0"/>
          </a:p>
        </p:txBody>
      </p:sp>
      <p:sp>
        <p:nvSpPr>
          <p:cNvPr id="4" name="Textfeld 3"/>
          <p:cNvSpPr txBox="1"/>
          <p:nvPr/>
        </p:nvSpPr>
        <p:spPr>
          <a:xfrm>
            <a:off x="467544" y="2054999"/>
            <a:ext cx="3538148" cy="3600986"/>
          </a:xfrm>
          <a:prstGeom prst="rect">
            <a:avLst/>
          </a:prstGeom>
          <a:noFill/>
        </p:spPr>
        <p:txBody>
          <a:bodyPr wrap="none" rtlCol="0">
            <a:spAutoFit/>
          </a:bodyPr>
          <a:lstStyle/>
          <a:p>
            <a:r>
              <a:rPr lang="en-US" b="1" dirty="0" smtClean="0">
                <a:hlinkClick r:id="rId2" action="ppaction://hlinksldjump"/>
              </a:rPr>
              <a:t>Getting started</a:t>
            </a:r>
            <a:endParaRPr lang="en-US" b="1" dirty="0" smtClean="0"/>
          </a:p>
          <a:p>
            <a:endParaRPr lang="en-US" sz="1600" dirty="0" smtClean="0"/>
          </a:p>
          <a:p>
            <a:pPr marL="285750" indent="-285750">
              <a:buFontTx/>
              <a:buChar char="-"/>
            </a:pPr>
            <a:r>
              <a:rPr lang="en-US" sz="1600" dirty="0" smtClean="0">
                <a:hlinkClick r:id="rId3" action="ppaction://hlinksldjump"/>
              </a:rPr>
              <a:t>Project Background</a:t>
            </a:r>
            <a:endParaRPr lang="en-US" sz="1600" dirty="0" smtClean="0"/>
          </a:p>
          <a:p>
            <a:pPr marL="285750" indent="-285750">
              <a:buFontTx/>
              <a:buChar char="-"/>
            </a:pPr>
            <a:r>
              <a:rPr lang="en-US" sz="1600" dirty="0" smtClean="0">
                <a:hlinkClick r:id="rId4" action="ppaction://hlinksldjump"/>
              </a:rPr>
              <a:t>Getting in touch</a:t>
            </a:r>
            <a:endParaRPr lang="en-US" sz="1600" dirty="0" smtClean="0"/>
          </a:p>
          <a:p>
            <a:pPr marL="285750" indent="-285750">
              <a:buFontTx/>
              <a:buChar char="-"/>
            </a:pPr>
            <a:r>
              <a:rPr lang="en-US" sz="1600" dirty="0" smtClean="0">
                <a:hlinkClick r:id="rId5" action="ppaction://hlinksldjump"/>
              </a:rPr>
              <a:t>How to use guide</a:t>
            </a:r>
            <a:endParaRPr lang="en-US" sz="1600" dirty="0" smtClean="0"/>
          </a:p>
          <a:p>
            <a:endParaRPr lang="en-US" sz="1600" dirty="0" smtClean="0"/>
          </a:p>
          <a:p>
            <a:r>
              <a:rPr lang="en-US" b="1" dirty="0" smtClean="0">
                <a:hlinkClick r:id="rId6" action="ppaction://hlinksldjump"/>
              </a:rPr>
              <a:t>M&amp;E at a glance </a:t>
            </a:r>
            <a:endParaRPr lang="en-US" b="1" dirty="0" smtClean="0"/>
          </a:p>
          <a:p>
            <a:endParaRPr lang="en-US" sz="1600" dirty="0" smtClean="0"/>
          </a:p>
          <a:p>
            <a:pPr marL="285750" indent="-285750">
              <a:buFontTx/>
              <a:buChar char="-"/>
            </a:pPr>
            <a:r>
              <a:rPr lang="en-US" sz="1600" dirty="0" smtClean="0">
                <a:hlinkClick r:id="rId7" action="ppaction://hlinksldjump"/>
              </a:rPr>
              <a:t>What is adaptation M&amp;E</a:t>
            </a:r>
            <a:endParaRPr lang="en-US" sz="1600" dirty="0" smtClean="0"/>
          </a:p>
          <a:p>
            <a:pPr marL="285750" indent="-285750">
              <a:buFontTx/>
              <a:buChar char="-"/>
            </a:pPr>
            <a:r>
              <a:rPr lang="en-US" sz="1600" dirty="0" smtClean="0">
                <a:hlinkClick r:id="rId8" action="ppaction://hlinksldjump"/>
              </a:rPr>
              <a:t>Why adaptation M&amp;E</a:t>
            </a:r>
            <a:endParaRPr lang="en-US" sz="1600" dirty="0" smtClean="0"/>
          </a:p>
          <a:p>
            <a:pPr marL="285750" indent="-285750">
              <a:buFontTx/>
              <a:buChar char="-"/>
            </a:pPr>
            <a:r>
              <a:rPr lang="en-US" sz="1600" dirty="0" smtClean="0">
                <a:hlinkClick r:id="rId9" action="ppaction://hlinksldjump"/>
              </a:rPr>
              <a:t>Approaches to adaptation M&amp;E</a:t>
            </a:r>
            <a:endParaRPr lang="en-US" sz="1600" dirty="0" smtClean="0"/>
          </a:p>
          <a:p>
            <a:pPr marL="285750" indent="-285750">
              <a:buFontTx/>
              <a:buChar char="-"/>
            </a:pPr>
            <a:r>
              <a:rPr lang="en-US" sz="1600" dirty="0" smtClean="0">
                <a:hlinkClick r:id="rId10" action="ppaction://hlinksldjump"/>
              </a:rPr>
              <a:t>Experiences with adaptation M&amp;E</a:t>
            </a:r>
            <a:endParaRPr lang="en-US" sz="1600" dirty="0" smtClean="0"/>
          </a:p>
          <a:p>
            <a:pPr marL="285750" indent="-285750">
              <a:buFontTx/>
              <a:buChar char="-"/>
            </a:pPr>
            <a:r>
              <a:rPr lang="en-US" sz="1600" dirty="0" smtClean="0">
                <a:hlinkClick r:id="rId11" action="ppaction://hlinksldjump"/>
              </a:rPr>
              <a:t>More information</a:t>
            </a:r>
            <a:endParaRPr lang="en-US" sz="1600" dirty="0" smtClean="0"/>
          </a:p>
          <a:p>
            <a:endParaRPr lang="en-US" sz="1600" dirty="0" smtClean="0"/>
          </a:p>
        </p:txBody>
      </p:sp>
      <p:sp>
        <p:nvSpPr>
          <p:cNvPr id="5" name="Textfeld 4"/>
          <p:cNvSpPr txBox="1"/>
          <p:nvPr/>
        </p:nvSpPr>
        <p:spPr>
          <a:xfrm>
            <a:off x="4609752" y="2054999"/>
            <a:ext cx="3804247" cy="4308872"/>
          </a:xfrm>
          <a:prstGeom prst="rect">
            <a:avLst/>
          </a:prstGeom>
          <a:noFill/>
        </p:spPr>
        <p:txBody>
          <a:bodyPr wrap="none" rtlCol="0">
            <a:spAutoFit/>
          </a:bodyPr>
          <a:lstStyle/>
          <a:p>
            <a:r>
              <a:rPr lang="de-DE" b="1" dirty="0">
                <a:hlinkClick r:id="rId12" action="ppaction://hlinksldjump"/>
              </a:rPr>
              <a:t>Tool </a:t>
            </a:r>
            <a:r>
              <a:rPr lang="en-US" b="1" dirty="0" smtClean="0">
                <a:hlinkClick r:id="rId12" action="ppaction://hlinksldjump"/>
              </a:rPr>
              <a:t>Overview</a:t>
            </a:r>
            <a:endParaRPr lang="en-US" b="1" dirty="0" smtClean="0"/>
          </a:p>
          <a:p>
            <a:endParaRPr lang="en-US" sz="1600" dirty="0" smtClean="0"/>
          </a:p>
          <a:p>
            <a:pPr marL="285750" indent="-285750">
              <a:buFontTx/>
              <a:buChar char="-"/>
            </a:pPr>
            <a:r>
              <a:rPr lang="de-DE" sz="1600" b="1" dirty="0" smtClean="0">
                <a:hlinkClick r:id="rId13" action="ppaction://hlinksldjump"/>
              </a:rPr>
              <a:t>National-level</a:t>
            </a:r>
            <a:endParaRPr lang="de-DE" sz="1600" b="1" dirty="0" smtClean="0"/>
          </a:p>
          <a:p>
            <a:pPr lvl="1"/>
            <a:r>
              <a:rPr lang="de-DE" sz="1600" dirty="0" err="1" smtClean="0">
                <a:hlinkClick r:id="rId14" action="ppaction://hlinksldjump"/>
              </a:rPr>
              <a:t>Guidebook</a:t>
            </a:r>
            <a:r>
              <a:rPr lang="de-DE" sz="1600" dirty="0" smtClean="0">
                <a:hlinkClick r:id="rId14" action="ppaction://hlinksldjump"/>
              </a:rPr>
              <a:t> national M&amp;E</a:t>
            </a:r>
            <a:endParaRPr lang="de-DE" sz="1600" dirty="0" smtClean="0"/>
          </a:p>
          <a:p>
            <a:pPr lvl="1"/>
            <a:r>
              <a:rPr lang="de-DE" sz="1600" dirty="0" smtClean="0">
                <a:hlinkClick r:id="rId15" action="ppaction://hlinksldjump"/>
              </a:rPr>
              <a:t>10 national M&amp;E </a:t>
            </a:r>
            <a:r>
              <a:rPr lang="de-DE" sz="1600" dirty="0" err="1" smtClean="0">
                <a:hlinkClick r:id="rId15" action="ppaction://hlinksldjump"/>
              </a:rPr>
              <a:t>systems</a:t>
            </a:r>
            <a:endParaRPr lang="de-DE" sz="1600" dirty="0" smtClean="0"/>
          </a:p>
          <a:p>
            <a:pPr lvl="1"/>
            <a:r>
              <a:rPr lang="de-DE" sz="1600" dirty="0" err="1">
                <a:hlinkClick r:id="rId16" action="ppaction://hlinksldjump"/>
              </a:rPr>
              <a:t>Assessing</a:t>
            </a:r>
            <a:r>
              <a:rPr lang="de-DE" sz="1600" dirty="0">
                <a:hlinkClick r:id="rId16" action="ppaction://hlinksldjump"/>
              </a:rPr>
              <a:t> </a:t>
            </a:r>
            <a:r>
              <a:rPr lang="de-DE" sz="1600" dirty="0" err="1">
                <a:hlinkClick r:id="rId16" action="ppaction://hlinksldjump"/>
              </a:rPr>
              <a:t>climate</a:t>
            </a:r>
            <a:r>
              <a:rPr lang="de-DE" sz="1600" dirty="0">
                <a:hlinkClick r:id="rId16" action="ppaction://hlinksldjump"/>
              </a:rPr>
              <a:t> </a:t>
            </a:r>
            <a:r>
              <a:rPr lang="de-DE" sz="1600" dirty="0" err="1">
                <a:hlinkClick r:id="rId16" action="ppaction://hlinksldjump"/>
              </a:rPr>
              <a:t>resilience</a:t>
            </a:r>
            <a:r>
              <a:rPr lang="de-DE" sz="1600" dirty="0">
                <a:hlinkClick r:id="rId16" action="ppaction://hlinksldjump"/>
              </a:rPr>
              <a:t> </a:t>
            </a:r>
            <a:r>
              <a:rPr lang="de-DE" sz="1600" dirty="0" err="1">
                <a:hlinkClick r:id="rId16" action="ppaction://hlinksldjump"/>
              </a:rPr>
              <a:t>study</a:t>
            </a:r>
            <a:endParaRPr lang="de-DE" sz="1600" dirty="0"/>
          </a:p>
          <a:p>
            <a:pPr lvl="1"/>
            <a:r>
              <a:rPr lang="de-DE" sz="1600" dirty="0" smtClean="0">
                <a:hlinkClick r:id="rId17" action="ppaction://hlinksldjump"/>
              </a:rPr>
              <a:t>Repository </a:t>
            </a:r>
            <a:r>
              <a:rPr lang="de-DE" sz="1600" dirty="0" err="1" smtClean="0">
                <a:hlinkClick r:id="rId17" action="ppaction://hlinksldjump"/>
              </a:rPr>
              <a:t>of</a:t>
            </a:r>
            <a:r>
              <a:rPr lang="de-DE" sz="1600" dirty="0" smtClean="0">
                <a:hlinkClick r:id="rId17" action="ppaction://hlinksldjump"/>
              </a:rPr>
              <a:t> </a:t>
            </a:r>
            <a:r>
              <a:rPr lang="de-DE" sz="1600" dirty="0" err="1" smtClean="0">
                <a:hlinkClick r:id="rId17" action="ppaction://hlinksldjump"/>
              </a:rPr>
              <a:t>adaptation</a:t>
            </a:r>
            <a:r>
              <a:rPr lang="de-DE" sz="1600" dirty="0" smtClean="0">
                <a:hlinkClick r:id="rId17" action="ppaction://hlinksldjump"/>
              </a:rPr>
              <a:t> </a:t>
            </a:r>
            <a:r>
              <a:rPr lang="de-DE" sz="1600" dirty="0" err="1" smtClean="0">
                <a:hlinkClick r:id="rId17" action="ppaction://hlinksldjump"/>
              </a:rPr>
              <a:t>indicators</a:t>
            </a:r>
            <a:endParaRPr lang="de-DE" sz="1600" dirty="0" smtClean="0"/>
          </a:p>
          <a:p>
            <a:pPr marL="285750" indent="-285750">
              <a:buFontTx/>
              <a:buChar char="-"/>
            </a:pPr>
            <a:r>
              <a:rPr lang="de-DE" sz="1600" b="1" dirty="0" smtClean="0">
                <a:hlinkClick r:id="rId18" action="ppaction://hlinksldjump"/>
              </a:rPr>
              <a:t>Multi-level</a:t>
            </a:r>
            <a:endParaRPr lang="de-DE" sz="1600" b="1" dirty="0" smtClean="0"/>
          </a:p>
          <a:p>
            <a:pPr lvl="1"/>
            <a:r>
              <a:rPr lang="de-DE" sz="1600" dirty="0" smtClean="0">
                <a:hlinkClick r:id="rId19" action="ppaction://hlinksldjump"/>
              </a:rPr>
              <a:t>M&amp;E Navigator</a:t>
            </a:r>
            <a:endParaRPr lang="de-DE" sz="1600" dirty="0" smtClean="0"/>
          </a:p>
          <a:p>
            <a:pPr lvl="1"/>
            <a:r>
              <a:rPr lang="de-DE" sz="1600" dirty="0" smtClean="0">
                <a:hlinkClick r:id="rId20" action="ppaction://hlinksldjump"/>
              </a:rPr>
              <a:t>Adaptation M&amp;E Training</a:t>
            </a:r>
            <a:endParaRPr lang="de-DE" sz="1600" dirty="0" smtClean="0"/>
          </a:p>
          <a:p>
            <a:pPr lvl="1"/>
            <a:r>
              <a:rPr lang="de-DE" sz="1600" dirty="0" smtClean="0">
                <a:hlinkClick r:id="rId21" action="ppaction://hlinksldjump"/>
              </a:rPr>
              <a:t>Vulnerability Sourcebook</a:t>
            </a:r>
            <a:endParaRPr lang="de-DE" sz="1600" dirty="0" smtClean="0"/>
          </a:p>
          <a:p>
            <a:pPr marL="285750" indent="-285750">
              <a:buFontTx/>
              <a:buChar char="-"/>
            </a:pPr>
            <a:r>
              <a:rPr lang="de-DE" sz="1600" b="1" dirty="0" smtClean="0">
                <a:hlinkClick r:id="rId22" action="ppaction://hlinksldjump"/>
              </a:rPr>
              <a:t>Project </a:t>
            </a:r>
            <a:r>
              <a:rPr lang="de-DE" sz="1600" b="1" dirty="0" err="1" smtClean="0">
                <a:hlinkClick r:id="rId22" action="ppaction://hlinksldjump"/>
              </a:rPr>
              <a:t>level</a:t>
            </a:r>
            <a:endParaRPr lang="en-US" sz="1600" b="1" dirty="0"/>
          </a:p>
          <a:p>
            <a:pPr lvl="1"/>
            <a:r>
              <a:rPr lang="de-DE" sz="1600" dirty="0" smtClean="0">
                <a:hlinkClick r:id="rId23" action="ppaction://hlinksldjump"/>
              </a:rPr>
              <a:t>Adaptation </a:t>
            </a:r>
            <a:r>
              <a:rPr lang="de-DE" sz="1600" dirty="0" err="1" smtClean="0">
                <a:hlinkClick r:id="rId23" action="ppaction://hlinksldjump"/>
              </a:rPr>
              <a:t>made</a:t>
            </a:r>
            <a:r>
              <a:rPr lang="de-DE" sz="1600" dirty="0" smtClean="0">
                <a:hlinkClick r:id="rId23" action="ppaction://hlinksldjump"/>
              </a:rPr>
              <a:t> </a:t>
            </a:r>
            <a:r>
              <a:rPr lang="de-DE" sz="1600" dirty="0" err="1" smtClean="0">
                <a:hlinkClick r:id="rId23" action="ppaction://hlinksldjump"/>
              </a:rPr>
              <a:t>to</a:t>
            </a:r>
            <a:r>
              <a:rPr lang="de-DE" sz="1600" dirty="0" smtClean="0">
                <a:hlinkClick r:id="rId23" action="ppaction://hlinksldjump"/>
              </a:rPr>
              <a:t> </a:t>
            </a:r>
            <a:r>
              <a:rPr lang="de-DE" sz="1600" dirty="0" err="1" smtClean="0">
                <a:hlinkClick r:id="rId23" action="ppaction://hlinksldjump"/>
              </a:rPr>
              <a:t>measure</a:t>
            </a:r>
            <a:endParaRPr lang="de-DE" sz="1600" dirty="0" smtClean="0"/>
          </a:p>
          <a:p>
            <a:pPr lvl="1"/>
            <a:r>
              <a:rPr lang="de-DE" sz="1600" dirty="0" smtClean="0">
                <a:hlinkClick r:id="rId24" action="ppaction://hlinksldjump"/>
              </a:rPr>
              <a:t>MACC-Tool</a:t>
            </a:r>
            <a:endParaRPr lang="de-DE" sz="1600" dirty="0" smtClean="0"/>
          </a:p>
          <a:p>
            <a:pPr lvl="1"/>
            <a:r>
              <a:rPr lang="de-DE" sz="1600" dirty="0" err="1" smtClean="0">
                <a:hlinkClick r:id="rId25" action="ppaction://hlinksldjump"/>
              </a:rPr>
              <a:t>Saved</a:t>
            </a:r>
            <a:r>
              <a:rPr lang="de-DE" sz="1600" dirty="0" smtClean="0">
                <a:hlinkClick r:id="rId25" action="ppaction://hlinksldjump"/>
              </a:rPr>
              <a:t> </a:t>
            </a:r>
            <a:r>
              <a:rPr lang="de-DE" sz="1600" dirty="0" err="1" smtClean="0">
                <a:hlinkClick r:id="rId25" action="ppaction://hlinksldjump"/>
              </a:rPr>
              <a:t>health</a:t>
            </a:r>
            <a:r>
              <a:rPr lang="de-DE" sz="1600" dirty="0" smtClean="0">
                <a:hlinkClick r:id="rId25" action="ppaction://hlinksldjump"/>
              </a:rPr>
              <a:t>/ </a:t>
            </a:r>
            <a:r>
              <a:rPr lang="de-DE" sz="1600" dirty="0" err="1" smtClean="0">
                <a:hlinkClick r:id="rId25" action="ppaction://hlinksldjump"/>
              </a:rPr>
              <a:t>Saved</a:t>
            </a:r>
            <a:r>
              <a:rPr lang="de-DE" sz="1600" dirty="0" smtClean="0">
                <a:hlinkClick r:id="rId25" action="ppaction://hlinksldjump"/>
              </a:rPr>
              <a:t> </a:t>
            </a:r>
            <a:r>
              <a:rPr lang="de-DE" sz="1600" dirty="0" err="1" smtClean="0">
                <a:hlinkClick r:id="rId25" action="ppaction://hlinksldjump"/>
              </a:rPr>
              <a:t>wealth</a:t>
            </a:r>
            <a:endParaRPr lang="de-DE" sz="1600" dirty="0" smtClean="0"/>
          </a:p>
          <a:p>
            <a:pPr lvl="1"/>
            <a:r>
              <a:rPr lang="de-DE" sz="1600" dirty="0" smtClean="0">
                <a:hlinkClick r:id="rId26" action="ppaction://hlinksldjump"/>
              </a:rPr>
              <a:t>Impact </a:t>
            </a:r>
            <a:r>
              <a:rPr lang="de-DE" sz="1600" dirty="0" err="1" smtClean="0">
                <a:hlinkClick r:id="rId26" action="ppaction://hlinksldjump"/>
              </a:rPr>
              <a:t>evaluation</a:t>
            </a:r>
            <a:r>
              <a:rPr lang="de-DE" sz="1600" dirty="0" smtClean="0">
                <a:hlinkClick r:id="rId26" action="ppaction://hlinksldjump"/>
              </a:rPr>
              <a:t> </a:t>
            </a:r>
            <a:r>
              <a:rPr lang="de-DE" sz="1600" dirty="0" err="1" smtClean="0">
                <a:hlinkClick r:id="rId26" action="ppaction://hlinksldjump"/>
              </a:rPr>
              <a:t>guidebook</a:t>
            </a:r>
            <a:endParaRPr lang="de-DE" sz="1600" dirty="0" smtClean="0"/>
          </a:p>
          <a:p>
            <a:pPr lvl="1"/>
            <a:endParaRPr lang="de-DE" sz="1600" dirty="0"/>
          </a:p>
        </p:txBody>
      </p:sp>
      <p:sp>
        <p:nvSpPr>
          <p:cNvPr id="6" name="Textfeld 5"/>
          <p:cNvSpPr txBox="1"/>
          <p:nvPr/>
        </p:nvSpPr>
        <p:spPr>
          <a:xfrm>
            <a:off x="467544" y="5987356"/>
            <a:ext cx="8136904" cy="338554"/>
          </a:xfrm>
          <a:prstGeom prst="rect">
            <a:avLst/>
          </a:prstGeom>
          <a:noFill/>
        </p:spPr>
        <p:txBody>
          <a:bodyPr wrap="square" rtlCol="0">
            <a:spAutoFit/>
          </a:bodyPr>
          <a:lstStyle/>
          <a:p>
            <a:r>
              <a:rPr lang="de-DE" sz="1600" smtClean="0">
                <a:hlinkClick r:id="rId27" action="ppaction://hlinksldjump"/>
              </a:rPr>
              <a:t>Start</a:t>
            </a:r>
            <a:r>
              <a:rPr lang="de-DE" sz="1600" smtClean="0"/>
              <a:t>							    	  </a:t>
            </a:r>
            <a:r>
              <a:rPr lang="de-DE" sz="1600" smtClean="0">
                <a:hlinkClick r:id="rId28" action="ppaction://hlinksldjump"/>
              </a:rPr>
              <a:t>End</a:t>
            </a:r>
            <a:endParaRPr lang="en-US" sz="1600" b="0" err="1" smtClean="0"/>
          </a:p>
        </p:txBody>
      </p:sp>
    </p:spTree>
    <p:extLst>
      <p:ext uri="{BB962C8B-B14F-4D97-AF65-F5344CB8AC3E}">
        <p14:creationId xmlns:p14="http://schemas.microsoft.com/office/powerpoint/2010/main" val="147083577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6">
            <a:hlinkClick r:id="rId2" action="ppaction://hlinksldjump"/>
          </p:cNvPr>
          <p:cNvPicPr>
            <a:picLocks noChangeAspect="1" noChangeArrowheads="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89805" y="935906"/>
            <a:ext cx="661193" cy="695324"/>
          </a:xfrm>
          <a:prstGeom prst="rect">
            <a:avLst/>
          </a:prstGeom>
          <a:noFill/>
          <a:ln>
            <a:noFill/>
          </a:ln>
          <a:effectLst/>
          <a:extLst/>
        </p:spPr>
      </p:pic>
      <p:sp>
        <p:nvSpPr>
          <p:cNvPr id="2" name="Textfeld 1"/>
          <p:cNvSpPr txBox="1"/>
          <p:nvPr/>
        </p:nvSpPr>
        <p:spPr>
          <a:xfrm>
            <a:off x="688827" y="1079738"/>
            <a:ext cx="7508230" cy="461665"/>
          </a:xfrm>
          <a:prstGeom prst="rect">
            <a:avLst/>
          </a:prstGeom>
          <a:noFill/>
        </p:spPr>
        <p:txBody>
          <a:bodyPr wrap="square" rtlCol="0">
            <a:spAutoFit/>
          </a:bodyPr>
          <a:lstStyle/>
          <a:p>
            <a:pPr lvl="0"/>
            <a:r>
              <a:rPr lang="en-US" sz="2400" b="1">
                <a:solidFill>
                  <a:schemeClr val="bg1"/>
                </a:solidFill>
              </a:rPr>
              <a:t>M</a:t>
            </a:r>
            <a:r>
              <a:rPr lang="en-US" sz="2400" b="1"/>
              <a:t>onitoring Adaptation </a:t>
            </a:r>
            <a:r>
              <a:rPr lang="en-US" sz="2400" b="1" smtClean="0"/>
              <a:t>to Climate </a:t>
            </a:r>
            <a:r>
              <a:rPr lang="en-US" sz="2400" b="1"/>
              <a:t>Change (MACC</a:t>
            </a:r>
            <a:r>
              <a:rPr lang="en-US" sz="2400" b="1" smtClean="0"/>
              <a:t>)</a:t>
            </a:r>
            <a:endParaRPr lang="en-US" sz="2400" b="1"/>
          </a:p>
        </p:txBody>
      </p:sp>
      <p:sp>
        <p:nvSpPr>
          <p:cNvPr id="8" name="Textfeld 7"/>
          <p:cNvSpPr txBox="1"/>
          <p:nvPr/>
        </p:nvSpPr>
        <p:spPr>
          <a:xfrm>
            <a:off x="553269" y="1772815"/>
            <a:ext cx="7632848" cy="2585323"/>
          </a:xfrm>
          <a:prstGeom prst="rect">
            <a:avLst/>
          </a:prstGeom>
          <a:noFill/>
        </p:spPr>
        <p:txBody>
          <a:bodyPr wrap="square" rtlCol="0">
            <a:spAutoFit/>
          </a:bodyPr>
          <a:lstStyle/>
          <a:p>
            <a:r>
              <a:rPr lang="en-US" b="1"/>
              <a:t>Description</a:t>
            </a:r>
            <a:endParaRPr lang="en-US"/>
          </a:p>
          <a:p>
            <a:r>
              <a:rPr lang="en-US"/>
              <a:t>The excel tool “MACC” leads project managers through the five steps of the guidebook </a:t>
            </a:r>
            <a:r>
              <a:rPr lang="en-US" smtClean="0"/>
              <a:t>“</a:t>
            </a:r>
            <a:r>
              <a:rPr lang="en-US">
                <a:hlinkClick r:id="rId5" action="ppaction://hlinksldjump" tooltip="Adaptation made to measure"/>
              </a:rPr>
              <a:t>Adaptation made to measure</a:t>
            </a:r>
            <a:r>
              <a:rPr lang="en-US"/>
              <a:t>”. It can be used to directly enter monitoring data and keep an overview of project progress. Based on a theory of change approach the tool allows defining up to 15 intended results with up to three indictors each. Data can be directly entered into the excel file making it a very practical devise for project monitoring. The tool is easy to navigate and video tutorials explain each of the five steps. It is also helpful for planning adaptation projects.</a:t>
            </a:r>
          </a:p>
        </p:txBody>
      </p:sp>
      <p:graphicFrame>
        <p:nvGraphicFramePr>
          <p:cNvPr id="4" name="Tabelle 3"/>
          <p:cNvGraphicFramePr>
            <a:graphicFrameLocks noGrp="1"/>
          </p:cNvGraphicFramePr>
          <p:nvPr>
            <p:extLst>
              <p:ext uri="{D42A27DB-BD31-4B8C-83A1-F6EECF244321}">
                <p14:modId xmlns:p14="http://schemas.microsoft.com/office/powerpoint/2010/main" val="3700516238"/>
              </p:ext>
            </p:extLst>
          </p:nvPr>
        </p:nvGraphicFramePr>
        <p:xfrm>
          <a:off x="553471" y="4685902"/>
          <a:ext cx="7536160" cy="1107440"/>
        </p:xfrm>
        <a:graphic>
          <a:graphicData uri="http://schemas.openxmlformats.org/drawingml/2006/table">
            <a:tbl>
              <a:tblPr firstRow="1" bandRow="1">
                <a:tableStyleId>{5FD0F851-EC5A-4D38-B0AD-8093EC10F338}</a:tableStyleId>
              </a:tblPr>
              <a:tblGrid>
                <a:gridCol w="1909489"/>
                <a:gridCol w="5626671"/>
              </a:tblGrid>
              <a:tr h="370840">
                <a:tc>
                  <a:txBody>
                    <a:bodyPr/>
                    <a:lstStyle/>
                    <a:p>
                      <a:r>
                        <a:rPr lang="de-DE" b="0" smtClean="0"/>
                        <a:t>Target Group</a:t>
                      </a:r>
                      <a:endParaRPr lang="en-US" b="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smtClean="0"/>
                        <a:t>Project managers, staff of implementing agencies</a:t>
                      </a:r>
                    </a:p>
                  </a:txBody>
                  <a:tcPr/>
                </a:tc>
              </a:tr>
              <a:tr h="349240">
                <a:tc>
                  <a:txBody>
                    <a:bodyPr/>
                    <a:lstStyle/>
                    <a:p>
                      <a:r>
                        <a:rPr lang="de-DE" smtClean="0"/>
                        <a:t>Type </a:t>
                      </a:r>
                      <a:r>
                        <a:rPr lang="de-DE" err="1" smtClean="0"/>
                        <a:t>of</a:t>
                      </a:r>
                      <a:r>
                        <a:rPr lang="de-DE" smtClean="0"/>
                        <a:t> </a:t>
                      </a:r>
                      <a:r>
                        <a:rPr lang="de-DE" err="1" smtClean="0"/>
                        <a:t>resource</a:t>
                      </a:r>
                      <a:endParaRPr lang="en-US"/>
                    </a:p>
                  </a:txBody>
                  <a:tcPr/>
                </a:tc>
                <a:tc>
                  <a:txBody>
                    <a:bodyPr/>
                    <a:lstStyle/>
                    <a:p>
                      <a:r>
                        <a:rPr lang="en-US" smtClean="0"/>
                        <a:t>Practical excel tool</a:t>
                      </a:r>
                      <a:endParaRPr lang="en-US"/>
                    </a:p>
                  </a:txBody>
                  <a:tcPr/>
                </a:tc>
              </a:tr>
              <a:tr h="370840">
                <a:tc>
                  <a:txBody>
                    <a:bodyPr/>
                    <a:lstStyle/>
                    <a:p>
                      <a:r>
                        <a:rPr lang="de-DE" smtClean="0"/>
                        <a:t>Downloads</a:t>
                      </a:r>
                      <a:endParaRPr lang="en-US"/>
                    </a:p>
                  </a:txBody>
                  <a:tcPr/>
                </a:tc>
                <a:tc>
                  <a:txBody>
                    <a:bodyPr/>
                    <a:lstStyle/>
                    <a:p>
                      <a:r>
                        <a:rPr lang="en-US" smtClean="0">
                          <a:hlinkClick r:id="rId6"/>
                        </a:rPr>
                        <a:t>English</a:t>
                      </a:r>
                      <a:r>
                        <a:rPr lang="en-US" smtClean="0"/>
                        <a:t> (</a:t>
                      </a:r>
                      <a:r>
                        <a:rPr lang="en-US" smtClean="0">
                          <a:hlinkClick r:id="rId7"/>
                        </a:rPr>
                        <a:t>MACC</a:t>
                      </a:r>
                      <a:r>
                        <a:rPr lang="en-US" baseline="0" smtClean="0">
                          <a:hlinkClick r:id="rId7"/>
                        </a:rPr>
                        <a:t> Tool</a:t>
                      </a:r>
                      <a:r>
                        <a:rPr lang="en-US" baseline="0" smtClean="0"/>
                        <a:t>, </a:t>
                      </a:r>
                      <a:r>
                        <a:rPr lang="en-US" baseline="0" smtClean="0">
                          <a:solidFill>
                            <a:schemeClr val="tx1"/>
                          </a:solidFill>
                        </a:rPr>
                        <a:t>Handbook</a:t>
                      </a:r>
                      <a:r>
                        <a:rPr lang="en-US" baseline="0" smtClean="0"/>
                        <a:t>)</a:t>
                      </a:r>
                      <a:endParaRPr lang="de-DE" smtClean="0"/>
                    </a:p>
                  </a:txBody>
                  <a:tcPr/>
                </a:tc>
              </a:tr>
            </a:tbl>
          </a:graphicData>
        </a:graphic>
      </p:graphicFrame>
      <p:grpSp>
        <p:nvGrpSpPr>
          <p:cNvPr id="5" name="Gruppieren 4"/>
          <p:cNvGrpSpPr/>
          <p:nvPr/>
        </p:nvGrpSpPr>
        <p:grpSpPr>
          <a:xfrm>
            <a:off x="8196303" y="1063385"/>
            <a:ext cx="467995" cy="554355"/>
            <a:chOff x="0" y="0"/>
            <a:chExt cx="467995" cy="554355"/>
          </a:xfrm>
        </p:grpSpPr>
        <p:grpSp>
          <p:nvGrpSpPr>
            <p:cNvPr id="11" name="Gruppieren 10"/>
            <p:cNvGrpSpPr/>
            <p:nvPr/>
          </p:nvGrpSpPr>
          <p:grpSpPr>
            <a:xfrm>
              <a:off x="0" y="0"/>
              <a:ext cx="467995" cy="554355"/>
              <a:chOff x="0" y="0"/>
              <a:chExt cx="468000" cy="554561"/>
            </a:xfrm>
          </p:grpSpPr>
          <p:sp>
            <p:nvSpPr>
              <p:cNvPr id="13" name="Ellipse 12"/>
              <p:cNvSpPr/>
              <p:nvPr/>
            </p:nvSpPr>
            <p:spPr>
              <a:xfrm>
                <a:off x="0" y="0"/>
                <a:ext cx="468000" cy="468000"/>
              </a:xfrm>
              <a:prstGeom prst="ellipse">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p>
            </p:txBody>
          </p:sp>
          <p:sp>
            <p:nvSpPr>
              <p:cNvPr id="14" name="Textfeld 52"/>
              <p:cNvSpPr txBox="1"/>
              <p:nvPr/>
            </p:nvSpPr>
            <p:spPr>
              <a:xfrm>
                <a:off x="31358" y="74100"/>
                <a:ext cx="432403" cy="4804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pPr>
                <a:r>
                  <a:rPr lang="en-US" sz="1500" b="1">
                    <a:solidFill>
                      <a:srgbClr val="000000"/>
                    </a:solidFill>
                    <a:effectLst/>
                    <a:latin typeface="American Typewriter"/>
                    <a:ea typeface="MS Mincho"/>
                    <a:cs typeface="American Typewriter"/>
                  </a:rPr>
                  <a:t> </a:t>
                </a:r>
                <a:r>
                  <a:rPr lang="en-GB" sz="1500" b="1">
                    <a:solidFill>
                      <a:srgbClr val="000000"/>
                    </a:solidFill>
                    <a:effectLst/>
                    <a:latin typeface="Ayuthaya"/>
                    <a:ea typeface="MS Mincho"/>
                    <a:cs typeface="Ayuthaya"/>
                  </a:rPr>
                  <a:t>?</a:t>
                </a:r>
                <a:endParaRPr lang="en-US" sz="1200">
                  <a:effectLst/>
                  <a:latin typeface="Times New Roman"/>
                  <a:ea typeface="MS Mincho"/>
                </a:endParaRPr>
              </a:p>
            </p:txBody>
          </p:sp>
        </p:grpSp>
        <p:pic>
          <p:nvPicPr>
            <p:cNvPr id="12" name="Grafik 11" descr="http://us.cdn1.123rf.com/168nwm/lhfgraphics/lhfgraphics1201/lhfgraphics120100083/14419927-doodle-style-light-bulb-or-idea-symbol-sketch-in-vector-format.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725" y="85725"/>
              <a:ext cx="304800" cy="304800"/>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Bild 2" descr="http://publicdomainvectors.org/photos/1381070386.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12683" y="3924434"/>
            <a:ext cx="466090" cy="433705"/>
          </a:xfrm>
          <a:prstGeom prst="rect">
            <a:avLst/>
          </a:prstGeom>
          <a:noFill/>
          <a:ln>
            <a:noFill/>
          </a:ln>
        </p:spPr>
      </p:pic>
      <p:grpSp>
        <p:nvGrpSpPr>
          <p:cNvPr id="7" name="Gruppieren 6"/>
          <p:cNvGrpSpPr/>
          <p:nvPr/>
        </p:nvGrpSpPr>
        <p:grpSpPr>
          <a:xfrm>
            <a:off x="8209787" y="2757403"/>
            <a:ext cx="467995" cy="467360"/>
            <a:chOff x="0" y="0"/>
            <a:chExt cx="467995" cy="467360"/>
          </a:xfrm>
        </p:grpSpPr>
        <p:sp>
          <p:nvSpPr>
            <p:cNvPr id="9" name="Ellipse 8"/>
            <p:cNvSpPr/>
            <p:nvPr/>
          </p:nvSpPr>
          <p:spPr>
            <a:xfrm>
              <a:off x="0" y="0"/>
              <a:ext cx="467995" cy="467360"/>
            </a:xfrm>
            <a:prstGeom prst="ellipse">
              <a:avLst/>
            </a:prstGeom>
            <a:solidFill>
              <a:sysClr val="window" lastClr="FFFFFF"/>
            </a:solidFill>
            <a:ln w="25400" cap="flat" cmpd="sng" algn="ctr">
              <a:solidFill>
                <a:sysClr val="windowText" lastClr="000000">
                  <a:lumMod val="85000"/>
                  <a:lumOff val="15000"/>
                </a:sysClr>
              </a:solidFill>
              <a:prstDash val="solid"/>
            </a:ln>
            <a:effectLst/>
          </p:spPr>
          <p:txBody>
            <a:bodyPr rtlCol="0" anchor="t"/>
            <a:lstStyle/>
            <a:p>
              <a:endParaRPr lang="en-US"/>
            </a:p>
          </p:txBody>
        </p:sp>
        <p:pic>
          <p:nvPicPr>
            <p:cNvPr id="10" name="Grafik 9" descr="http://www.dorsetpeoplefirst.co.uk/images/work_symbol.gif"/>
            <p:cNvPicPr>
              <a:picLocks noChangeAspect="1"/>
            </p:cNvPicPr>
            <p:nvPr/>
          </p:nvPicPr>
          <p:blipFill rotWithShape="1">
            <a:blip r:embed="rId10" cstate="print">
              <a:extLst>
                <a:ext uri="{28A0092B-C50C-407E-A947-70E740481C1C}">
                  <a14:useLocalDpi xmlns:a14="http://schemas.microsoft.com/office/drawing/2010/main" val="0"/>
                </a:ext>
              </a:extLst>
            </a:blip>
            <a:srcRect l="4000" t="50290" r="50286" b="4046"/>
            <a:stretch/>
          </p:blipFill>
          <p:spPr bwMode="auto">
            <a:xfrm>
              <a:off x="76200" y="66675"/>
              <a:ext cx="304800" cy="304800"/>
            </a:xfrm>
            <a:prstGeom prst="rect">
              <a:avLst/>
            </a:prstGeom>
            <a:noFill/>
            <a:extLst/>
          </p:spPr>
        </p:pic>
      </p:grpSp>
      <p:grpSp>
        <p:nvGrpSpPr>
          <p:cNvPr id="15" name="Gruppieren 14"/>
          <p:cNvGrpSpPr/>
          <p:nvPr/>
        </p:nvGrpSpPr>
        <p:grpSpPr>
          <a:xfrm>
            <a:off x="8196303" y="3331679"/>
            <a:ext cx="474742" cy="468000"/>
            <a:chOff x="0" y="0"/>
            <a:chExt cx="474742" cy="661006"/>
          </a:xfrm>
        </p:grpSpPr>
        <p:sp>
          <p:nvSpPr>
            <p:cNvPr id="22" name="Ellipse 21"/>
            <p:cNvSpPr/>
            <p:nvPr/>
          </p:nvSpPr>
          <p:spPr>
            <a:xfrm>
              <a:off x="6742" y="0"/>
              <a:ext cx="468000" cy="661006"/>
            </a:xfrm>
            <a:prstGeom prst="ellipse">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3" name="Textfeld 58"/>
            <p:cNvSpPr txBox="1"/>
            <p:nvPr/>
          </p:nvSpPr>
          <p:spPr>
            <a:xfrm>
              <a:off x="0" y="127913"/>
              <a:ext cx="432403" cy="4804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GB" sz="1500" b="1">
                  <a:latin typeface="American Typewriter"/>
                  <a:cs typeface="American Typewriter"/>
                </a:rPr>
                <a:t>  </a:t>
              </a:r>
              <a:r>
                <a:rPr lang="en-GB" sz="1500" b="1">
                  <a:solidFill>
                    <a:schemeClr val="tx1"/>
                  </a:solidFill>
                  <a:latin typeface="Ayuthaya"/>
                  <a:cs typeface="Ayuthaya"/>
                </a:rPr>
                <a:t>1</a:t>
              </a:r>
            </a:p>
          </p:txBody>
        </p:sp>
      </p:grpSp>
      <p:grpSp>
        <p:nvGrpSpPr>
          <p:cNvPr id="16" name="Gruppieren 15"/>
          <p:cNvGrpSpPr/>
          <p:nvPr/>
        </p:nvGrpSpPr>
        <p:grpSpPr>
          <a:xfrm>
            <a:off x="8227661" y="5529960"/>
            <a:ext cx="474742" cy="468000"/>
            <a:chOff x="0" y="7077077"/>
            <a:chExt cx="474742" cy="661006"/>
          </a:xfrm>
        </p:grpSpPr>
        <p:sp>
          <p:nvSpPr>
            <p:cNvPr id="20" name="Ellipse 19"/>
            <p:cNvSpPr/>
            <p:nvPr/>
          </p:nvSpPr>
          <p:spPr>
            <a:xfrm>
              <a:off x="6742" y="7077077"/>
              <a:ext cx="468000" cy="661006"/>
            </a:xfrm>
            <a:prstGeom prst="ellipse">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1" name="Textfeld 61"/>
            <p:cNvSpPr txBox="1"/>
            <p:nvPr/>
          </p:nvSpPr>
          <p:spPr>
            <a:xfrm>
              <a:off x="0" y="7204990"/>
              <a:ext cx="432403" cy="4804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GB" sz="1500" b="1">
                  <a:latin typeface="American Typewriter"/>
                  <a:cs typeface="American Typewriter"/>
                </a:rPr>
                <a:t>  </a:t>
              </a:r>
              <a:r>
                <a:rPr lang="en-GB" sz="1500" b="1">
                  <a:solidFill>
                    <a:schemeClr val="tx1"/>
                  </a:solidFill>
                  <a:latin typeface="Ayuthaya"/>
                  <a:cs typeface="Ayuthaya"/>
                </a:rPr>
                <a:t>3</a:t>
              </a:r>
            </a:p>
          </p:txBody>
        </p:sp>
      </p:grpSp>
      <p:grpSp>
        <p:nvGrpSpPr>
          <p:cNvPr id="24" name="Gruppieren 23"/>
          <p:cNvGrpSpPr/>
          <p:nvPr/>
        </p:nvGrpSpPr>
        <p:grpSpPr>
          <a:xfrm>
            <a:off x="8186117" y="1597197"/>
            <a:ext cx="474742" cy="468000"/>
            <a:chOff x="0" y="0"/>
            <a:chExt cx="474742" cy="661006"/>
          </a:xfrm>
        </p:grpSpPr>
        <p:sp>
          <p:nvSpPr>
            <p:cNvPr id="25" name="Ellipse 24"/>
            <p:cNvSpPr/>
            <p:nvPr/>
          </p:nvSpPr>
          <p:spPr>
            <a:xfrm>
              <a:off x="6742" y="0"/>
              <a:ext cx="468000" cy="661006"/>
            </a:xfrm>
            <a:prstGeom prst="ellipse">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6" name="Textfeld 58"/>
            <p:cNvSpPr txBox="1"/>
            <p:nvPr/>
          </p:nvSpPr>
          <p:spPr>
            <a:xfrm>
              <a:off x="0" y="127913"/>
              <a:ext cx="432403" cy="4804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GB" sz="1500" b="1">
                  <a:latin typeface="American Typewriter"/>
                  <a:cs typeface="American Typewriter"/>
                </a:rPr>
                <a:t>  </a:t>
              </a:r>
              <a:r>
                <a:rPr lang="en-GB" sz="1500" b="1">
                  <a:solidFill>
                    <a:schemeClr val="tx1"/>
                  </a:solidFill>
                  <a:latin typeface="Ayuthaya"/>
                  <a:cs typeface="Ayuthaya"/>
                </a:rPr>
                <a:t>1</a:t>
              </a:r>
            </a:p>
          </p:txBody>
        </p:sp>
      </p:grpSp>
      <p:grpSp>
        <p:nvGrpSpPr>
          <p:cNvPr id="27" name="Gruppieren 26"/>
          <p:cNvGrpSpPr/>
          <p:nvPr/>
        </p:nvGrpSpPr>
        <p:grpSpPr>
          <a:xfrm>
            <a:off x="8196303" y="2173261"/>
            <a:ext cx="474742" cy="468000"/>
            <a:chOff x="0" y="4657727"/>
            <a:chExt cx="474742" cy="661006"/>
          </a:xfrm>
        </p:grpSpPr>
        <p:sp>
          <p:nvSpPr>
            <p:cNvPr id="28" name="Ellipse 27"/>
            <p:cNvSpPr/>
            <p:nvPr/>
          </p:nvSpPr>
          <p:spPr>
            <a:xfrm>
              <a:off x="6742" y="4657727"/>
              <a:ext cx="468000" cy="661006"/>
            </a:xfrm>
            <a:prstGeom prst="ellipse">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9" name="Textfeld 64"/>
            <p:cNvSpPr txBox="1"/>
            <p:nvPr/>
          </p:nvSpPr>
          <p:spPr>
            <a:xfrm>
              <a:off x="0" y="4785640"/>
              <a:ext cx="432403" cy="4804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GB" sz="1500" b="1">
                  <a:latin typeface="American Typewriter"/>
                  <a:cs typeface="American Typewriter"/>
                </a:rPr>
                <a:t>  </a:t>
              </a:r>
              <a:r>
                <a:rPr lang="en-GB" sz="1500" b="1">
                  <a:solidFill>
                    <a:schemeClr val="tx1"/>
                  </a:solidFill>
                  <a:latin typeface="Ayuthaya"/>
                  <a:cs typeface="Ayuthaya"/>
                </a:rPr>
                <a:t>2</a:t>
              </a:r>
            </a:p>
          </p:txBody>
        </p:sp>
      </p:grpSp>
      <p:grpSp>
        <p:nvGrpSpPr>
          <p:cNvPr id="30" name="Gruppieren 29"/>
          <p:cNvGrpSpPr/>
          <p:nvPr/>
        </p:nvGrpSpPr>
        <p:grpSpPr>
          <a:xfrm>
            <a:off x="8197057" y="4414673"/>
            <a:ext cx="474742" cy="468000"/>
            <a:chOff x="0" y="0"/>
            <a:chExt cx="474742" cy="661006"/>
          </a:xfrm>
        </p:grpSpPr>
        <p:sp>
          <p:nvSpPr>
            <p:cNvPr id="31" name="Ellipse 30"/>
            <p:cNvSpPr/>
            <p:nvPr/>
          </p:nvSpPr>
          <p:spPr>
            <a:xfrm>
              <a:off x="6742" y="0"/>
              <a:ext cx="468000" cy="661006"/>
            </a:xfrm>
            <a:prstGeom prst="ellipse">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32" name="Textfeld 58"/>
            <p:cNvSpPr txBox="1"/>
            <p:nvPr/>
          </p:nvSpPr>
          <p:spPr>
            <a:xfrm>
              <a:off x="0" y="127913"/>
              <a:ext cx="432403" cy="4804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GB" sz="1500" b="1">
                  <a:latin typeface="American Typewriter"/>
                  <a:cs typeface="American Typewriter"/>
                </a:rPr>
                <a:t>  </a:t>
              </a:r>
              <a:r>
                <a:rPr lang="en-GB" sz="1500" b="1">
                  <a:solidFill>
                    <a:schemeClr val="tx1"/>
                  </a:solidFill>
                  <a:latin typeface="Ayuthaya"/>
                  <a:cs typeface="Ayuthaya"/>
                </a:rPr>
                <a:t>1</a:t>
              </a:r>
            </a:p>
          </p:txBody>
        </p:sp>
      </p:grpSp>
      <p:grpSp>
        <p:nvGrpSpPr>
          <p:cNvPr id="33" name="Gruppieren 32"/>
          <p:cNvGrpSpPr/>
          <p:nvPr/>
        </p:nvGrpSpPr>
        <p:grpSpPr>
          <a:xfrm>
            <a:off x="8227661" y="4978972"/>
            <a:ext cx="474742" cy="468000"/>
            <a:chOff x="0" y="4657727"/>
            <a:chExt cx="474742" cy="661006"/>
          </a:xfrm>
        </p:grpSpPr>
        <p:sp>
          <p:nvSpPr>
            <p:cNvPr id="34" name="Ellipse 33"/>
            <p:cNvSpPr/>
            <p:nvPr/>
          </p:nvSpPr>
          <p:spPr>
            <a:xfrm>
              <a:off x="6742" y="4657727"/>
              <a:ext cx="468000" cy="661006"/>
            </a:xfrm>
            <a:prstGeom prst="ellipse">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35" name="Textfeld 64"/>
            <p:cNvSpPr txBox="1"/>
            <p:nvPr/>
          </p:nvSpPr>
          <p:spPr>
            <a:xfrm>
              <a:off x="0" y="4785640"/>
              <a:ext cx="432403" cy="4804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GB" sz="1500" b="1">
                  <a:latin typeface="American Typewriter"/>
                  <a:cs typeface="American Typewriter"/>
                </a:rPr>
                <a:t>  </a:t>
              </a:r>
              <a:r>
                <a:rPr lang="en-GB" sz="1500" b="1">
                  <a:solidFill>
                    <a:schemeClr val="tx1"/>
                  </a:solidFill>
                  <a:latin typeface="Ayuthaya"/>
                  <a:cs typeface="Ayuthaya"/>
                </a:rPr>
                <a:t>2</a:t>
              </a:r>
            </a:p>
          </p:txBody>
        </p:sp>
      </p:grpSp>
      <p:sp>
        <p:nvSpPr>
          <p:cNvPr id="36" name="Textfeld 35">
            <a:hlinkClick r:id="rId11" action="ppaction://hlinksldjump"/>
          </p:cNvPr>
          <p:cNvSpPr txBox="1"/>
          <p:nvPr/>
        </p:nvSpPr>
        <p:spPr>
          <a:xfrm>
            <a:off x="755576" y="8834"/>
            <a:ext cx="1087157" cy="261610"/>
          </a:xfrm>
          <a:prstGeom prst="rect">
            <a:avLst/>
          </a:prstGeom>
          <a:noFill/>
        </p:spPr>
        <p:txBody>
          <a:bodyPr wrap="none" rtlCol="0">
            <a:spAutoFit/>
          </a:bodyPr>
          <a:lstStyle/>
          <a:p>
            <a:r>
              <a:rPr lang="de-DE" sz="1100" b="0" smtClean="0">
                <a:effectLst/>
              </a:rPr>
              <a:t>Tool </a:t>
            </a:r>
            <a:r>
              <a:rPr lang="de-DE" sz="1100" b="0" err="1" smtClean="0">
                <a:effectLst/>
              </a:rPr>
              <a:t>Overview</a:t>
            </a:r>
            <a:endParaRPr lang="de-DE" sz="1100" b="0" smtClean="0">
              <a:effectLst/>
            </a:endParaRPr>
          </a:p>
        </p:txBody>
      </p:sp>
    </p:spTree>
    <p:extLst>
      <p:ext uri="{BB962C8B-B14F-4D97-AF65-F5344CB8AC3E}">
        <p14:creationId xmlns:p14="http://schemas.microsoft.com/office/powerpoint/2010/main" val="416513556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2" action="ppaction://hlinksldjump"/>
          </p:cNvPr>
          <p:cNvPicPr>
            <a:picLocks noChangeAspect="1" noChangeArrowheads="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89805" y="935906"/>
            <a:ext cx="661193" cy="695324"/>
          </a:xfrm>
          <a:prstGeom prst="rect">
            <a:avLst/>
          </a:prstGeom>
          <a:noFill/>
          <a:ln>
            <a:noFill/>
          </a:ln>
          <a:effectLst/>
          <a:extLst/>
        </p:spPr>
      </p:pic>
      <p:sp>
        <p:nvSpPr>
          <p:cNvPr id="2" name="Textfeld 1"/>
          <p:cNvSpPr txBox="1"/>
          <p:nvPr/>
        </p:nvSpPr>
        <p:spPr>
          <a:xfrm>
            <a:off x="755576" y="1094670"/>
            <a:ext cx="4116833" cy="461665"/>
          </a:xfrm>
          <a:prstGeom prst="rect">
            <a:avLst/>
          </a:prstGeom>
          <a:noFill/>
        </p:spPr>
        <p:txBody>
          <a:bodyPr wrap="none" rtlCol="0">
            <a:spAutoFit/>
          </a:bodyPr>
          <a:lstStyle/>
          <a:p>
            <a:r>
              <a:rPr lang="en-US" sz="2400" b="1">
                <a:solidFill>
                  <a:schemeClr val="bg1"/>
                </a:solidFill>
              </a:rPr>
              <a:t>S</a:t>
            </a:r>
            <a:r>
              <a:rPr lang="en-US" sz="2400" b="1"/>
              <a:t>aved health/Saved wealth</a:t>
            </a:r>
          </a:p>
        </p:txBody>
      </p:sp>
      <p:sp>
        <p:nvSpPr>
          <p:cNvPr id="8" name="Textfeld 7"/>
          <p:cNvSpPr txBox="1"/>
          <p:nvPr/>
        </p:nvSpPr>
        <p:spPr>
          <a:xfrm>
            <a:off x="232123" y="1556792"/>
            <a:ext cx="7868269" cy="3139321"/>
          </a:xfrm>
          <a:prstGeom prst="rect">
            <a:avLst/>
          </a:prstGeom>
          <a:noFill/>
        </p:spPr>
        <p:txBody>
          <a:bodyPr wrap="square" rtlCol="0">
            <a:spAutoFit/>
          </a:bodyPr>
          <a:lstStyle/>
          <a:p>
            <a:r>
              <a:rPr lang="en-US"/>
              <a:t>Saved Health/Saved Wealth is an approach to quantify the benefits of adaptation measures in terms of avoided economic damages, illnesses and mortality. It can be used a priori based on scenarios to select the most promising adaptation options, or as an evaluation tool for ongoing or completed adaptation projects.</a:t>
            </a:r>
          </a:p>
          <a:p>
            <a:r>
              <a:rPr lang="en-US"/>
              <a:t>Its methodology compares a baseline situation (economic assets and life expectancy) with economic and health losses that have been avoided through adaptation. It is described in detail in the publication and illustrated by comparing two adaptation options (building a dyke or planting mangroves in Viet Nam). Also an excel tool is provided for calculation of Saved Health and Saved Wealth.</a:t>
            </a:r>
          </a:p>
        </p:txBody>
      </p:sp>
      <p:graphicFrame>
        <p:nvGraphicFramePr>
          <p:cNvPr id="4" name="Tabelle 3"/>
          <p:cNvGraphicFramePr>
            <a:graphicFrameLocks noGrp="1"/>
          </p:cNvGraphicFramePr>
          <p:nvPr>
            <p:extLst>
              <p:ext uri="{D42A27DB-BD31-4B8C-83A1-F6EECF244321}">
                <p14:modId xmlns:p14="http://schemas.microsoft.com/office/powerpoint/2010/main" val="4072880643"/>
              </p:ext>
            </p:extLst>
          </p:nvPr>
        </p:nvGraphicFramePr>
        <p:xfrm>
          <a:off x="349833" y="4797152"/>
          <a:ext cx="7632848" cy="1376680"/>
        </p:xfrm>
        <a:graphic>
          <a:graphicData uri="http://schemas.openxmlformats.org/drawingml/2006/table">
            <a:tbl>
              <a:tblPr firstRow="1" bandRow="1">
                <a:tableStyleId>{5FD0F851-EC5A-4D38-B0AD-8093EC10F338}</a:tableStyleId>
              </a:tblPr>
              <a:tblGrid>
                <a:gridCol w="1944216"/>
                <a:gridCol w="5688632"/>
              </a:tblGrid>
              <a:tr h="370840">
                <a:tc>
                  <a:txBody>
                    <a:bodyPr/>
                    <a:lstStyle/>
                    <a:p>
                      <a:r>
                        <a:rPr lang="de-DE" b="0" smtClean="0"/>
                        <a:t>Target Group</a:t>
                      </a:r>
                      <a:endParaRPr lang="en-US" b="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smtClean="0"/>
                        <a:t>Project developers and managers, implementing agencies and donors</a:t>
                      </a:r>
                    </a:p>
                  </a:txBody>
                  <a:tcPr/>
                </a:tc>
              </a:tr>
              <a:tr h="349240">
                <a:tc>
                  <a:txBody>
                    <a:bodyPr/>
                    <a:lstStyle/>
                    <a:p>
                      <a:r>
                        <a:rPr lang="de-DE" smtClean="0"/>
                        <a:t>Type </a:t>
                      </a:r>
                      <a:r>
                        <a:rPr lang="de-DE" err="1" smtClean="0"/>
                        <a:t>of</a:t>
                      </a:r>
                      <a:r>
                        <a:rPr lang="de-DE" smtClean="0"/>
                        <a:t> </a:t>
                      </a:r>
                      <a:r>
                        <a:rPr lang="de-DE" err="1" smtClean="0"/>
                        <a:t>resource</a:t>
                      </a:r>
                      <a:endParaRPr lang="en-US"/>
                    </a:p>
                  </a:txBody>
                  <a:tcPr/>
                </a:tc>
                <a:tc>
                  <a:txBody>
                    <a:bodyPr/>
                    <a:lstStyle/>
                    <a:p>
                      <a:r>
                        <a:rPr lang="en-US" smtClean="0"/>
                        <a:t>Step-by-step guide</a:t>
                      </a:r>
                      <a:endParaRPr lang="en-US"/>
                    </a:p>
                  </a:txBody>
                  <a:tcPr/>
                </a:tc>
              </a:tr>
              <a:tr h="370840">
                <a:tc>
                  <a:txBody>
                    <a:bodyPr/>
                    <a:lstStyle/>
                    <a:p>
                      <a:r>
                        <a:rPr lang="de-DE" smtClean="0"/>
                        <a:t>Downloads</a:t>
                      </a:r>
                      <a:endParaRPr lang="en-US"/>
                    </a:p>
                  </a:txBody>
                  <a:tcPr/>
                </a:tc>
                <a:tc>
                  <a:txBody>
                    <a:bodyPr/>
                    <a:lstStyle/>
                    <a:p>
                      <a:r>
                        <a:rPr lang="en-US" smtClean="0">
                          <a:hlinkClick r:id="rId5"/>
                        </a:rPr>
                        <a:t>English </a:t>
                      </a:r>
                      <a:r>
                        <a:rPr lang="en-US" smtClean="0"/>
                        <a:t>(</a:t>
                      </a:r>
                      <a:r>
                        <a:rPr lang="en-US" smtClean="0">
                          <a:hlinkClick r:id="rId6"/>
                        </a:rPr>
                        <a:t>Publication</a:t>
                      </a:r>
                      <a:r>
                        <a:rPr lang="en-US" smtClean="0"/>
                        <a:t>, </a:t>
                      </a:r>
                      <a:r>
                        <a:rPr lang="en-US" sz="1800" kern="1200" smtClean="0">
                          <a:solidFill>
                            <a:schemeClr val="tx1"/>
                          </a:solidFill>
                          <a:effectLst/>
                          <a:latin typeface="+mn-lt"/>
                          <a:ea typeface="+mn-ea"/>
                          <a:cs typeface="+mn-cs"/>
                        </a:rPr>
                        <a:t>Excel Tool with Example</a:t>
                      </a:r>
                      <a:r>
                        <a:rPr lang="en-US" sz="1800" kern="1200" baseline="0" smtClean="0">
                          <a:solidFill>
                            <a:schemeClr val="tx1"/>
                          </a:solidFill>
                          <a:effectLst/>
                          <a:latin typeface="+mn-lt"/>
                          <a:ea typeface="+mn-ea"/>
                          <a:cs typeface="+mn-cs"/>
                        </a:rPr>
                        <a:t> </a:t>
                      </a:r>
                      <a:r>
                        <a:rPr lang="en-US" smtClean="0">
                          <a:hlinkClick r:id="rId7"/>
                        </a:rPr>
                        <a:t>1</a:t>
                      </a:r>
                      <a:r>
                        <a:rPr lang="en-US" smtClean="0"/>
                        <a:t> and </a:t>
                      </a:r>
                      <a:r>
                        <a:rPr lang="en-US" smtClean="0">
                          <a:hlinkClick r:id="rId8"/>
                        </a:rPr>
                        <a:t>2</a:t>
                      </a:r>
                      <a:r>
                        <a:rPr lang="en-US" smtClean="0"/>
                        <a:t>)</a:t>
                      </a:r>
                      <a:endParaRPr lang="de-DE" smtClean="0"/>
                    </a:p>
                  </a:txBody>
                  <a:tcPr/>
                </a:tc>
              </a:tr>
            </a:tbl>
          </a:graphicData>
        </a:graphic>
      </p:graphicFrame>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8384" y="980728"/>
            <a:ext cx="865659" cy="5328592"/>
          </a:xfrm>
          <a:prstGeom prst="rect">
            <a:avLst/>
          </a:prstGeom>
          <a:noFill/>
          <a:ln w="9525">
            <a:solidFill>
              <a:schemeClr val="tx1"/>
            </a:solidFill>
            <a:miter lim="800000"/>
            <a:headEnd/>
            <a:tailEnd/>
          </a:ln>
          <a:effectLst>
            <a:softEdge rad="31750"/>
          </a:effectLst>
          <a:extLst>
            <a:ext uri="{909E8E84-426E-40DD-AFC4-6F175D3DCCD1}">
              <a14:hiddenFill xmlns:a14="http://schemas.microsoft.com/office/drawing/2010/main">
                <a:solidFill>
                  <a:schemeClr val="accent1"/>
                </a:solidFill>
              </a14:hiddenFill>
            </a:ext>
          </a:extLst>
        </p:spPr>
      </p:pic>
      <p:sp>
        <p:nvSpPr>
          <p:cNvPr id="9" name="Textfeld 8">
            <a:hlinkClick r:id="rId10" action="ppaction://hlinksldjump"/>
          </p:cNvPr>
          <p:cNvSpPr txBox="1"/>
          <p:nvPr/>
        </p:nvSpPr>
        <p:spPr>
          <a:xfrm>
            <a:off x="755576" y="8834"/>
            <a:ext cx="1087157" cy="261610"/>
          </a:xfrm>
          <a:prstGeom prst="rect">
            <a:avLst/>
          </a:prstGeom>
          <a:noFill/>
        </p:spPr>
        <p:txBody>
          <a:bodyPr wrap="none" rtlCol="0">
            <a:spAutoFit/>
          </a:bodyPr>
          <a:lstStyle/>
          <a:p>
            <a:r>
              <a:rPr lang="de-DE" sz="1100" b="0" smtClean="0">
                <a:effectLst/>
              </a:rPr>
              <a:t>Tool </a:t>
            </a:r>
            <a:r>
              <a:rPr lang="de-DE" sz="1100" b="0" err="1" smtClean="0">
                <a:effectLst/>
              </a:rPr>
              <a:t>Overview</a:t>
            </a:r>
            <a:endParaRPr lang="de-DE" sz="1100" b="0" smtClean="0">
              <a:effectLst/>
            </a:endParaRPr>
          </a:p>
        </p:txBody>
      </p:sp>
    </p:spTree>
    <p:extLst>
      <p:ext uri="{BB962C8B-B14F-4D97-AF65-F5344CB8AC3E}">
        <p14:creationId xmlns:p14="http://schemas.microsoft.com/office/powerpoint/2010/main" val="418376287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a:hlinkClick r:id="rId2" action="ppaction://hlinksldjump"/>
          </p:cNvPr>
          <p:cNvPicPr>
            <a:picLocks noChangeAspect="1" noChangeArrowheads="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89805" y="935906"/>
            <a:ext cx="661193" cy="695324"/>
          </a:xfrm>
          <a:prstGeom prst="rect">
            <a:avLst/>
          </a:prstGeom>
          <a:noFill/>
          <a:ln>
            <a:noFill/>
          </a:ln>
          <a:effectLst/>
          <a:extLst/>
        </p:spPr>
      </p:pic>
      <p:sp>
        <p:nvSpPr>
          <p:cNvPr id="2" name="Textfeld 1"/>
          <p:cNvSpPr txBox="1"/>
          <p:nvPr/>
        </p:nvSpPr>
        <p:spPr>
          <a:xfrm>
            <a:off x="755576" y="1052735"/>
            <a:ext cx="8307585" cy="830997"/>
          </a:xfrm>
          <a:prstGeom prst="rect">
            <a:avLst/>
          </a:prstGeom>
          <a:noFill/>
        </p:spPr>
        <p:txBody>
          <a:bodyPr wrap="square" rtlCol="0">
            <a:spAutoFit/>
          </a:bodyPr>
          <a:lstStyle/>
          <a:p>
            <a:r>
              <a:rPr lang="en-US" sz="2400" b="1">
                <a:solidFill>
                  <a:schemeClr val="bg1"/>
                </a:solidFill>
              </a:rPr>
              <a:t>I</a:t>
            </a:r>
            <a:r>
              <a:rPr lang="en-US" sz="2400" b="1"/>
              <a:t>mpact Evaluation </a:t>
            </a:r>
            <a:r>
              <a:rPr lang="en-US" sz="2400" b="1" smtClean="0"/>
              <a:t>Guidebook for Adaptation </a:t>
            </a:r>
          </a:p>
          <a:p>
            <a:r>
              <a:rPr lang="en-US" sz="2400" b="1" smtClean="0"/>
              <a:t>projects</a:t>
            </a:r>
            <a:endParaRPr lang="en-US" sz="2400" b="1"/>
          </a:p>
        </p:txBody>
      </p:sp>
      <p:sp>
        <p:nvSpPr>
          <p:cNvPr id="8" name="Textfeld 7"/>
          <p:cNvSpPr txBox="1"/>
          <p:nvPr/>
        </p:nvSpPr>
        <p:spPr>
          <a:xfrm>
            <a:off x="489805" y="1883732"/>
            <a:ext cx="7560186" cy="2308324"/>
          </a:xfrm>
          <a:prstGeom prst="rect">
            <a:avLst/>
          </a:prstGeom>
          <a:noFill/>
        </p:spPr>
        <p:txBody>
          <a:bodyPr wrap="square" rtlCol="0">
            <a:spAutoFit/>
          </a:bodyPr>
          <a:lstStyle/>
          <a:p>
            <a:r>
              <a:rPr lang="en-US" b="1"/>
              <a:t>Description</a:t>
            </a:r>
            <a:endParaRPr lang="en-US"/>
          </a:p>
          <a:p>
            <a:r>
              <a:rPr lang="en-US"/>
              <a:t>This guidebook seeks to support project managers in providing an overview of different impact evaluation methods and how they can be applied to climate change adaptation projects. It provides practitioners with guidance to select the appropriate approach for a particular climate change adaptation project, based on its characteristics and the available resources. The application of the guidebook is further illustrated with a case study of an adaptation project in Bangladesh.</a:t>
            </a:r>
          </a:p>
        </p:txBody>
      </p:sp>
      <p:graphicFrame>
        <p:nvGraphicFramePr>
          <p:cNvPr id="4" name="Tabelle 3"/>
          <p:cNvGraphicFramePr>
            <a:graphicFrameLocks noGrp="1"/>
          </p:cNvGraphicFramePr>
          <p:nvPr>
            <p:extLst>
              <p:ext uri="{D42A27DB-BD31-4B8C-83A1-F6EECF244321}">
                <p14:modId xmlns:p14="http://schemas.microsoft.com/office/powerpoint/2010/main" val="2713870106"/>
              </p:ext>
            </p:extLst>
          </p:nvPr>
        </p:nvGraphicFramePr>
        <p:xfrm>
          <a:off x="474490" y="4581128"/>
          <a:ext cx="7536160" cy="1651000"/>
        </p:xfrm>
        <a:graphic>
          <a:graphicData uri="http://schemas.openxmlformats.org/drawingml/2006/table">
            <a:tbl>
              <a:tblPr firstRow="1" bandRow="1">
                <a:tableStyleId>{5FD0F851-EC5A-4D38-B0AD-8093EC10F338}</a:tableStyleId>
              </a:tblPr>
              <a:tblGrid>
                <a:gridCol w="1909489"/>
                <a:gridCol w="5626671"/>
              </a:tblGrid>
              <a:tr h="370840">
                <a:tc>
                  <a:txBody>
                    <a:bodyPr/>
                    <a:lstStyle/>
                    <a:p>
                      <a:r>
                        <a:rPr lang="de-DE" b="0" smtClean="0"/>
                        <a:t>Target Group</a:t>
                      </a:r>
                      <a:endParaRPr lang="en-US" b="0"/>
                    </a:p>
                  </a:txBody>
                  <a:tcPr/>
                </a:tc>
                <a:tc>
                  <a:txBody>
                    <a:bodyPr/>
                    <a:lstStyle/>
                    <a:p>
                      <a:r>
                        <a:rPr lang="en-US" b="0" smtClean="0"/>
                        <a:t>Project Managers, staff of implementing and donor agencies</a:t>
                      </a:r>
                      <a:endParaRPr lang="en-US" b="0"/>
                    </a:p>
                  </a:txBody>
                  <a:tcPr/>
                </a:tc>
              </a:tr>
              <a:tr h="349240">
                <a:tc>
                  <a:txBody>
                    <a:bodyPr/>
                    <a:lstStyle/>
                    <a:p>
                      <a:r>
                        <a:rPr lang="de-DE" smtClean="0"/>
                        <a:t>Type </a:t>
                      </a:r>
                      <a:r>
                        <a:rPr lang="de-DE" err="1" smtClean="0"/>
                        <a:t>of</a:t>
                      </a:r>
                      <a:r>
                        <a:rPr lang="de-DE" smtClean="0"/>
                        <a:t> </a:t>
                      </a:r>
                      <a:r>
                        <a:rPr lang="de-DE" err="1" smtClean="0"/>
                        <a:t>resource</a:t>
                      </a:r>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Decision-support-tool, mapping of approaches and methods</a:t>
                      </a:r>
                    </a:p>
                  </a:txBody>
                  <a:tcPr/>
                </a:tc>
              </a:tr>
              <a:tr h="370840">
                <a:tc>
                  <a:txBody>
                    <a:bodyPr/>
                    <a:lstStyle/>
                    <a:p>
                      <a:r>
                        <a:rPr lang="de-DE" smtClean="0"/>
                        <a:t>Downloads</a:t>
                      </a:r>
                      <a:endParaRPr lang="en-US"/>
                    </a:p>
                  </a:txBody>
                  <a:tcPr/>
                </a:tc>
                <a:tc>
                  <a:txBody>
                    <a:bodyPr/>
                    <a:lstStyle/>
                    <a:p>
                      <a:r>
                        <a:rPr lang="en-US" smtClean="0">
                          <a:hlinkClick r:id="rId5"/>
                        </a:rPr>
                        <a:t>English</a:t>
                      </a:r>
                      <a:endParaRPr lang="de-DE" smtClean="0"/>
                    </a:p>
                  </a:txBody>
                  <a:tcPr/>
                </a:tc>
              </a:tr>
            </a:tbl>
          </a:graphicData>
        </a:graphic>
      </p:graphicFrame>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9991" y="980728"/>
            <a:ext cx="844052" cy="5328592"/>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a:hlinkClick r:id="rId7" action="ppaction://hlinksldjump"/>
          </p:cNvPr>
          <p:cNvSpPr txBox="1"/>
          <p:nvPr/>
        </p:nvSpPr>
        <p:spPr>
          <a:xfrm>
            <a:off x="755576" y="8834"/>
            <a:ext cx="1087157" cy="261610"/>
          </a:xfrm>
          <a:prstGeom prst="rect">
            <a:avLst/>
          </a:prstGeom>
          <a:noFill/>
        </p:spPr>
        <p:txBody>
          <a:bodyPr wrap="none" rtlCol="0">
            <a:spAutoFit/>
          </a:bodyPr>
          <a:lstStyle/>
          <a:p>
            <a:r>
              <a:rPr lang="de-DE" sz="1100" b="0" smtClean="0">
                <a:effectLst/>
              </a:rPr>
              <a:t>Tool </a:t>
            </a:r>
            <a:r>
              <a:rPr lang="de-DE" sz="1100" b="0" err="1" smtClean="0">
                <a:effectLst/>
              </a:rPr>
              <a:t>Overview</a:t>
            </a:r>
            <a:endParaRPr lang="de-DE" sz="1100" b="0" smtClean="0">
              <a:effectLst/>
            </a:endParaRPr>
          </a:p>
        </p:txBody>
      </p:sp>
    </p:spTree>
    <p:extLst>
      <p:ext uri="{BB962C8B-B14F-4D97-AF65-F5344CB8AC3E}">
        <p14:creationId xmlns:p14="http://schemas.microsoft.com/office/powerpoint/2010/main" val="418376287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475656" y="4581128"/>
            <a:ext cx="6948264" cy="1600438"/>
          </a:xfrm>
          <a:prstGeom prst="rect">
            <a:avLst/>
          </a:prstGeom>
          <a:noFill/>
        </p:spPr>
        <p:txBody>
          <a:bodyPr wrap="square" rtlCol="0">
            <a:spAutoFit/>
          </a:bodyPr>
          <a:lstStyle/>
          <a:p>
            <a:r>
              <a:rPr lang="de-DE" sz="1400" smtClean="0"/>
              <a:t>To go back </a:t>
            </a:r>
            <a:r>
              <a:rPr lang="de-DE" sz="1400" err="1" smtClean="0"/>
              <a:t>to</a:t>
            </a:r>
            <a:r>
              <a:rPr lang="de-DE" sz="1400" smtClean="0"/>
              <a:t> Start </a:t>
            </a:r>
            <a:r>
              <a:rPr lang="de-DE" sz="1400" err="1" smtClean="0"/>
              <a:t>click</a:t>
            </a:r>
            <a:r>
              <a:rPr lang="de-DE" sz="1400" smtClean="0"/>
              <a:t> </a:t>
            </a:r>
            <a:r>
              <a:rPr lang="de-DE" sz="1400" err="1" smtClean="0">
                <a:hlinkClick r:id="rId2" action="ppaction://hlinksldjump"/>
              </a:rPr>
              <a:t>here</a:t>
            </a:r>
            <a:endParaRPr lang="de-DE" sz="1400" smtClean="0"/>
          </a:p>
          <a:p>
            <a:endParaRPr lang="de-DE" sz="1400"/>
          </a:p>
          <a:p>
            <a:r>
              <a:rPr lang="de-DE" sz="1400"/>
              <a:t>To go back </a:t>
            </a:r>
            <a:r>
              <a:rPr lang="de-DE" sz="1400" err="1"/>
              <a:t>to</a:t>
            </a:r>
            <a:r>
              <a:rPr lang="de-DE" sz="1400"/>
              <a:t> </a:t>
            </a:r>
            <a:r>
              <a:rPr lang="de-DE" sz="1400" smtClean="0"/>
              <a:t>Home </a:t>
            </a:r>
            <a:r>
              <a:rPr lang="de-DE" sz="1400" err="1" smtClean="0"/>
              <a:t>click</a:t>
            </a:r>
            <a:r>
              <a:rPr lang="de-DE" sz="1400" smtClean="0"/>
              <a:t> </a:t>
            </a:r>
            <a:r>
              <a:rPr lang="de-DE" sz="1400" err="1" smtClean="0">
                <a:hlinkClick r:id="rId3" action="ppaction://hlinksldjump"/>
              </a:rPr>
              <a:t>here</a:t>
            </a:r>
            <a:endParaRPr lang="de-DE" sz="1400" smtClean="0"/>
          </a:p>
          <a:p>
            <a:endParaRPr lang="de-DE" sz="1400" smtClean="0"/>
          </a:p>
          <a:p>
            <a:r>
              <a:rPr lang="de-DE" sz="1400"/>
              <a:t>To go back </a:t>
            </a:r>
            <a:r>
              <a:rPr lang="de-DE" sz="1400" err="1"/>
              <a:t>to</a:t>
            </a:r>
            <a:r>
              <a:rPr lang="de-DE" sz="1400"/>
              <a:t> </a:t>
            </a:r>
            <a:r>
              <a:rPr lang="de-DE" sz="1400" smtClean="0"/>
              <a:t>Monitoring &amp; Evaluation „at a </a:t>
            </a:r>
            <a:r>
              <a:rPr lang="de-DE" sz="1400" err="1" smtClean="0"/>
              <a:t>glance</a:t>
            </a:r>
            <a:r>
              <a:rPr lang="de-DE" sz="1400" smtClean="0"/>
              <a:t>“ </a:t>
            </a:r>
            <a:r>
              <a:rPr lang="de-DE" sz="1400" err="1" smtClean="0"/>
              <a:t>click</a:t>
            </a:r>
            <a:r>
              <a:rPr lang="de-DE" sz="1400" smtClean="0"/>
              <a:t> </a:t>
            </a:r>
            <a:r>
              <a:rPr lang="de-DE" sz="1400" err="1">
                <a:hlinkClick r:id="rId4" action="ppaction://hlinksldjump"/>
              </a:rPr>
              <a:t>here</a:t>
            </a:r>
            <a:endParaRPr lang="de-DE" sz="1400"/>
          </a:p>
          <a:p>
            <a:endParaRPr lang="de-DE" sz="1400"/>
          </a:p>
          <a:p>
            <a:r>
              <a:rPr lang="de-DE" sz="1400"/>
              <a:t>To go back </a:t>
            </a:r>
            <a:r>
              <a:rPr lang="de-DE" sz="1400" err="1"/>
              <a:t>to</a:t>
            </a:r>
            <a:r>
              <a:rPr lang="de-DE" sz="1400"/>
              <a:t> </a:t>
            </a:r>
            <a:r>
              <a:rPr lang="de-DE" sz="1400" smtClean="0"/>
              <a:t>Tool-</a:t>
            </a:r>
            <a:r>
              <a:rPr lang="de-DE" sz="1400" err="1" smtClean="0"/>
              <a:t>Overview</a:t>
            </a:r>
            <a:r>
              <a:rPr lang="de-DE" sz="1400" smtClean="0"/>
              <a:t> </a:t>
            </a:r>
            <a:r>
              <a:rPr lang="de-DE" sz="1400" err="1"/>
              <a:t>click</a:t>
            </a:r>
            <a:r>
              <a:rPr lang="de-DE" sz="1400"/>
              <a:t> </a:t>
            </a:r>
            <a:r>
              <a:rPr lang="de-DE" sz="1400" err="1" smtClean="0">
                <a:hlinkClick r:id="rId5" action="ppaction://hlinksldjump"/>
              </a:rPr>
              <a:t>here</a:t>
            </a:r>
            <a:endParaRPr lang="de-DE" sz="1400"/>
          </a:p>
        </p:txBody>
      </p:sp>
      <p:sp>
        <p:nvSpPr>
          <p:cNvPr id="5" name="Textfeld 4"/>
          <p:cNvSpPr txBox="1"/>
          <p:nvPr/>
        </p:nvSpPr>
        <p:spPr>
          <a:xfrm>
            <a:off x="1475656" y="2160687"/>
            <a:ext cx="6092950" cy="1569660"/>
          </a:xfrm>
          <a:prstGeom prst="rect">
            <a:avLst/>
          </a:prstGeom>
          <a:noFill/>
        </p:spPr>
        <p:txBody>
          <a:bodyPr wrap="none" rtlCol="0">
            <a:spAutoFit/>
          </a:bodyPr>
          <a:lstStyle/>
          <a:p>
            <a:pPr algn="ctr"/>
            <a:r>
              <a:rPr lang="de-DE" sz="4800" err="1"/>
              <a:t>You</a:t>
            </a:r>
            <a:r>
              <a:rPr lang="de-DE" sz="4800"/>
              <a:t> </a:t>
            </a:r>
            <a:r>
              <a:rPr lang="de-DE" sz="4800" err="1"/>
              <a:t>reached</a:t>
            </a:r>
            <a:r>
              <a:rPr lang="de-DE" sz="4800"/>
              <a:t> </a:t>
            </a:r>
            <a:r>
              <a:rPr lang="de-DE" sz="4800" err="1"/>
              <a:t>the</a:t>
            </a:r>
            <a:r>
              <a:rPr lang="de-DE" sz="4800"/>
              <a:t> End </a:t>
            </a:r>
            <a:endParaRPr lang="de-DE" sz="4800" smtClean="0"/>
          </a:p>
          <a:p>
            <a:pPr algn="ctr"/>
            <a:r>
              <a:rPr lang="de-DE" sz="4800" err="1" smtClean="0"/>
              <a:t>of</a:t>
            </a:r>
            <a:r>
              <a:rPr lang="de-DE" sz="4800" smtClean="0"/>
              <a:t> </a:t>
            </a:r>
            <a:r>
              <a:rPr lang="de-DE" sz="4800" err="1"/>
              <a:t>the</a:t>
            </a:r>
            <a:r>
              <a:rPr lang="de-DE" sz="4800"/>
              <a:t> </a:t>
            </a:r>
            <a:r>
              <a:rPr lang="de-DE" sz="4800" smtClean="0"/>
              <a:t>Toolbox</a:t>
            </a:r>
            <a:endParaRPr lang="de-DE" sz="4800"/>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4208" y="3670278"/>
            <a:ext cx="2490743" cy="1711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36845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feld 1"/>
          <p:cNvSpPr txBox="1"/>
          <p:nvPr/>
        </p:nvSpPr>
        <p:spPr>
          <a:xfrm>
            <a:off x="864965" y="1150044"/>
            <a:ext cx="7056784" cy="523220"/>
          </a:xfrm>
          <a:prstGeom prst="rect">
            <a:avLst/>
          </a:prstGeom>
          <a:noFill/>
        </p:spPr>
        <p:txBody>
          <a:bodyPr wrap="square" rtlCol="0">
            <a:spAutoFit/>
          </a:bodyPr>
          <a:lstStyle/>
          <a:p>
            <a:r>
              <a:rPr lang="de-DE" sz="2800" b="0" smtClean="0"/>
              <a:t>Project </a:t>
            </a:r>
            <a:r>
              <a:rPr lang="de-DE" sz="2800" smtClean="0"/>
              <a:t>B</a:t>
            </a:r>
            <a:r>
              <a:rPr lang="de-DE" sz="2800" b="0" smtClean="0"/>
              <a:t>ackground</a:t>
            </a:r>
            <a:endParaRPr lang="en-US" sz="1200" b="0" err="1" smtClean="0"/>
          </a:p>
        </p:txBody>
      </p:sp>
      <p:sp>
        <p:nvSpPr>
          <p:cNvPr id="5" name="Textfeld 4"/>
          <p:cNvSpPr txBox="1"/>
          <p:nvPr/>
        </p:nvSpPr>
        <p:spPr>
          <a:xfrm>
            <a:off x="899592" y="1678345"/>
            <a:ext cx="7056784" cy="4524315"/>
          </a:xfrm>
          <a:prstGeom prst="rect">
            <a:avLst/>
          </a:prstGeom>
          <a:noFill/>
        </p:spPr>
        <p:txBody>
          <a:bodyPr wrap="square" rtlCol="0">
            <a:spAutoFit/>
          </a:bodyPr>
          <a:lstStyle/>
          <a:p>
            <a:r>
              <a:rPr lang="en-GB" sz="1600" smtClean="0"/>
              <a:t>The increasing focus on adaptation finance, planning and implementation leads to a growing need for robust monitoring and evaluation (M&amp;E) in order to ensure that investment in adaptation to climate change actually contributes to climate resilient sustainable development. </a:t>
            </a:r>
          </a:p>
          <a:p>
            <a:endParaRPr lang="en-GB" sz="1600" smtClean="0"/>
          </a:p>
          <a:p>
            <a:r>
              <a:rPr lang="en-GB" sz="1600" smtClean="0"/>
              <a:t>Therefore </a:t>
            </a:r>
            <a:r>
              <a:rPr lang="de-DE" sz="1600" err="1" smtClean="0"/>
              <a:t>the</a:t>
            </a:r>
            <a:r>
              <a:rPr lang="de-DE" sz="1600" smtClean="0"/>
              <a:t> GIZ </a:t>
            </a:r>
            <a:r>
              <a:rPr lang="de-DE" sz="1600" i="1" smtClean="0"/>
              <a:t>Project </a:t>
            </a:r>
            <a:r>
              <a:rPr lang="en-US" sz="1600" i="1"/>
              <a:t>Climate Finance - Transparency and Impact Orientation</a:t>
            </a:r>
            <a:r>
              <a:rPr lang="en-US" sz="1600"/>
              <a:t> </a:t>
            </a:r>
            <a:r>
              <a:rPr lang="en-US" sz="1600" smtClean="0"/>
              <a:t>(M&amp;E Adapt) on behalf of the Federal Ministry for Economic Cooperation and Development (BMZ) </a:t>
            </a:r>
            <a:r>
              <a:rPr lang="en-GB" sz="1600" smtClean="0"/>
              <a:t>supports </a:t>
            </a:r>
            <a:r>
              <a:rPr lang="en-GB" sz="1600"/>
              <a:t>partner governments to </a:t>
            </a:r>
            <a:r>
              <a:rPr lang="en-GB" sz="1600" smtClean="0"/>
              <a:t>develop and operate M&amp;E systems to track their adaptation progress. </a:t>
            </a:r>
          </a:p>
          <a:p>
            <a:endParaRPr lang="en-GB" sz="1600"/>
          </a:p>
          <a:p>
            <a:r>
              <a:rPr lang="en-GB" sz="1600" smtClean="0"/>
              <a:t>The project also </a:t>
            </a:r>
            <a:r>
              <a:rPr lang="en-GB" sz="1600"/>
              <a:t>develops methods and tools for monitoring and evaluation (M&amp;E) of adaptation and </a:t>
            </a:r>
            <a:r>
              <a:rPr lang="en-GB" sz="1600" smtClean="0"/>
              <a:t>disseminates them to </a:t>
            </a:r>
            <a:r>
              <a:rPr lang="en-GB" sz="1600"/>
              <a:t>partner countries and to the international community.  </a:t>
            </a:r>
            <a:endParaRPr lang="en-GB" sz="1600" smtClean="0"/>
          </a:p>
          <a:p>
            <a:endParaRPr lang="en-GB" sz="1600" smtClean="0"/>
          </a:p>
          <a:p>
            <a:r>
              <a:rPr lang="en-GB" sz="1600" smtClean="0"/>
              <a:t>The </a:t>
            </a:r>
            <a:r>
              <a:rPr lang="en-GB" sz="1600"/>
              <a:t>tools developed by the project can be found in this </a:t>
            </a:r>
            <a:r>
              <a:rPr lang="en-GB" sz="1600" smtClean="0"/>
              <a:t>toolbox as well as on </a:t>
            </a:r>
            <a:r>
              <a:rPr lang="en-GB" sz="1600"/>
              <a:t>the website </a:t>
            </a:r>
            <a:r>
              <a:rPr lang="en-GB" sz="1600" u="sng" smtClean="0">
                <a:hlinkClick r:id="rId2"/>
              </a:rPr>
              <a:t>www.AdaptationCommunity.net</a:t>
            </a:r>
            <a:r>
              <a:rPr lang="en-GB" sz="1600" u="sng" smtClean="0"/>
              <a:t> </a:t>
            </a:r>
            <a:r>
              <a:rPr lang="en-GB" sz="1600" smtClean="0"/>
              <a:t>under </a:t>
            </a:r>
            <a:r>
              <a:rPr lang="en-GB" sz="1600"/>
              <a:t>“Monitoring and Evaluation”. </a:t>
            </a:r>
            <a:endParaRPr lang="en-US" sz="1600"/>
          </a:p>
          <a:p>
            <a:r>
              <a:rPr lang="de-DE" sz="1600" smtClean="0"/>
              <a:t> </a:t>
            </a:r>
            <a:endParaRPr lang="en-US" sz="1600" err="1" smtClean="0"/>
          </a:p>
        </p:txBody>
      </p:sp>
      <p:sp>
        <p:nvSpPr>
          <p:cNvPr id="4" name="Textfeld 3">
            <a:hlinkClick r:id="rId3" action="ppaction://hlinksldjump"/>
          </p:cNvPr>
          <p:cNvSpPr txBox="1"/>
          <p:nvPr/>
        </p:nvSpPr>
        <p:spPr>
          <a:xfrm>
            <a:off x="3463718" y="0"/>
            <a:ext cx="1106393" cy="261610"/>
          </a:xfrm>
          <a:prstGeom prst="rect">
            <a:avLst/>
          </a:prstGeom>
          <a:noFill/>
        </p:spPr>
        <p:txBody>
          <a:bodyPr wrap="none" rtlCol="0">
            <a:spAutoFit/>
          </a:bodyPr>
          <a:lstStyle/>
          <a:p>
            <a:r>
              <a:rPr lang="de-DE" sz="1100" b="0" smtClean="0">
                <a:effectLst/>
              </a:rPr>
              <a:t>Getting </a:t>
            </a:r>
            <a:r>
              <a:rPr lang="de-DE" sz="1100" b="0" err="1" smtClean="0">
                <a:effectLst/>
              </a:rPr>
              <a:t>started</a:t>
            </a:r>
            <a:endParaRPr lang="de-DE" sz="1100" b="0" smtClean="0">
              <a:effectLst/>
            </a:endParaRPr>
          </a:p>
        </p:txBody>
      </p:sp>
    </p:spTree>
    <p:extLst>
      <p:ext uri="{BB962C8B-B14F-4D97-AF65-F5344CB8AC3E}">
        <p14:creationId xmlns:p14="http://schemas.microsoft.com/office/powerpoint/2010/main" val="42003497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feld 1"/>
          <p:cNvSpPr txBox="1"/>
          <p:nvPr/>
        </p:nvSpPr>
        <p:spPr>
          <a:xfrm>
            <a:off x="827584" y="1436470"/>
            <a:ext cx="7272808" cy="523220"/>
          </a:xfrm>
          <a:prstGeom prst="rect">
            <a:avLst/>
          </a:prstGeom>
          <a:noFill/>
        </p:spPr>
        <p:txBody>
          <a:bodyPr wrap="square" rtlCol="0">
            <a:spAutoFit/>
          </a:bodyPr>
          <a:lstStyle/>
          <a:p>
            <a:r>
              <a:rPr lang="de-DE" sz="2800" b="0" smtClean="0"/>
              <a:t>Getting in </a:t>
            </a:r>
            <a:r>
              <a:rPr lang="de-DE" sz="2800" b="0" err="1" smtClean="0"/>
              <a:t>touch</a:t>
            </a:r>
            <a:r>
              <a:rPr lang="de-DE" sz="2800" b="0" smtClean="0"/>
              <a:t> </a:t>
            </a:r>
            <a:endParaRPr lang="en-US" sz="1200" b="0" err="1" smtClean="0"/>
          </a:p>
        </p:txBody>
      </p:sp>
      <p:sp>
        <p:nvSpPr>
          <p:cNvPr id="3" name="Textfeld 2"/>
          <p:cNvSpPr txBox="1"/>
          <p:nvPr/>
        </p:nvSpPr>
        <p:spPr>
          <a:xfrm>
            <a:off x="827584" y="2653894"/>
            <a:ext cx="7272808" cy="2554545"/>
          </a:xfrm>
          <a:prstGeom prst="rect">
            <a:avLst/>
          </a:prstGeom>
          <a:noFill/>
        </p:spPr>
        <p:txBody>
          <a:bodyPr wrap="square" rtlCol="0">
            <a:spAutoFit/>
          </a:bodyPr>
          <a:lstStyle/>
          <a:p>
            <a:r>
              <a:rPr lang="en-US" sz="1600" smtClean="0"/>
              <a:t>If you have any further questions or enquiries regarding this Toolbox or the M&amp;E Adapt Project please contact:</a:t>
            </a:r>
          </a:p>
          <a:p>
            <a:endParaRPr lang="en-US" sz="1600" b="0" smtClean="0"/>
          </a:p>
          <a:p>
            <a:pPr lvl="1"/>
            <a:r>
              <a:rPr lang="en-US" sz="1600" smtClean="0"/>
              <a:t>Julia Olivier</a:t>
            </a:r>
          </a:p>
          <a:p>
            <a:pPr lvl="1"/>
            <a:r>
              <a:rPr lang="de-DE" sz="1600" smtClean="0"/>
              <a:t>E: </a:t>
            </a:r>
            <a:r>
              <a:rPr lang="de-DE" sz="1600" smtClean="0">
                <a:hlinkClick r:id="rId2"/>
              </a:rPr>
              <a:t>julia.olivier@giz.de</a:t>
            </a:r>
            <a:endParaRPr lang="de-DE" sz="1600" smtClean="0"/>
          </a:p>
          <a:p>
            <a:pPr lvl="1"/>
            <a:r>
              <a:rPr lang="de-DE" sz="1600" b="0" smtClean="0"/>
              <a:t>T: </a:t>
            </a:r>
            <a:r>
              <a:rPr lang="en-GB" sz="1600" kern="0"/>
              <a:t> </a:t>
            </a:r>
            <a:r>
              <a:rPr lang="en-GB" sz="1600" kern="0" smtClean="0"/>
              <a:t>+49 </a:t>
            </a:r>
            <a:r>
              <a:rPr lang="en-GB" sz="1600" kern="0"/>
              <a:t>61 96 </a:t>
            </a:r>
            <a:r>
              <a:rPr lang="en-GB" sz="1600" kern="0" smtClean="0"/>
              <a:t>79-4027</a:t>
            </a:r>
          </a:p>
          <a:p>
            <a:pPr lvl="1"/>
            <a:endParaRPr lang="de-DE" sz="1600" b="0"/>
          </a:p>
          <a:p>
            <a:pPr lvl="1"/>
            <a:r>
              <a:rPr lang="de-DE" sz="1600" smtClean="0"/>
              <a:t>Timo Leiter: </a:t>
            </a:r>
          </a:p>
          <a:p>
            <a:pPr lvl="1"/>
            <a:r>
              <a:rPr lang="de-DE" sz="1600" smtClean="0"/>
              <a:t>E: </a:t>
            </a:r>
            <a:r>
              <a:rPr lang="de-DE" sz="1600" smtClean="0">
                <a:hlinkClick r:id="rId3"/>
              </a:rPr>
              <a:t>timo.leiter@giz.de</a:t>
            </a:r>
            <a:endParaRPr lang="de-DE" sz="1600" smtClean="0"/>
          </a:p>
          <a:p>
            <a:pPr lvl="1"/>
            <a:r>
              <a:rPr lang="de-DE" sz="1600"/>
              <a:t>T: </a:t>
            </a:r>
            <a:r>
              <a:rPr lang="en-GB" sz="1600" kern="0"/>
              <a:t> +49 61 96 </a:t>
            </a:r>
            <a:r>
              <a:rPr lang="en-GB" sz="1600" kern="0" smtClean="0"/>
              <a:t>79-1903</a:t>
            </a:r>
            <a:endParaRPr lang="en-GB" sz="1600" kern="0"/>
          </a:p>
        </p:txBody>
      </p:sp>
      <p:sp>
        <p:nvSpPr>
          <p:cNvPr id="4" name="Textfeld 3">
            <a:hlinkClick r:id="rId4" action="ppaction://hlinksldjump"/>
          </p:cNvPr>
          <p:cNvSpPr txBox="1"/>
          <p:nvPr/>
        </p:nvSpPr>
        <p:spPr>
          <a:xfrm>
            <a:off x="3463718" y="0"/>
            <a:ext cx="1106393" cy="261610"/>
          </a:xfrm>
          <a:prstGeom prst="rect">
            <a:avLst/>
          </a:prstGeom>
          <a:noFill/>
        </p:spPr>
        <p:txBody>
          <a:bodyPr wrap="none" rtlCol="0">
            <a:spAutoFit/>
          </a:bodyPr>
          <a:lstStyle/>
          <a:p>
            <a:r>
              <a:rPr lang="de-DE" sz="1100" b="0" smtClean="0">
                <a:effectLst/>
              </a:rPr>
              <a:t>Getting </a:t>
            </a:r>
            <a:r>
              <a:rPr lang="de-DE" sz="1100" b="0" err="1" smtClean="0">
                <a:effectLst/>
              </a:rPr>
              <a:t>started</a:t>
            </a:r>
            <a:endParaRPr lang="de-DE" sz="1100" b="0" smtClean="0">
              <a:effectLst/>
            </a:endParaRPr>
          </a:p>
        </p:txBody>
      </p:sp>
      <p:pic>
        <p:nvPicPr>
          <p:cNvPr id="5" name="Grafik 4" descr="http://www.business-and-biodiversity.de/fileadmin/_processed_/csm_GIZ_Profil_9a02a84628.jpg"/>
          <p:cNvPicPr/>
          <p:nvPr/>
        </p:nvPicPr>
        <p:blipFill>
          <a:blip r:embed="rId5">
            <a:extLst>
              <a:ext uri="{28A0092B-C50C-407E-A947-70E740481C1C}">
                <a14:useLocalDpi xmlns:a14="http://schemas.microsoft.com/office/drawing/2010/main" val="0"/>
              </a:ext>
            </a:extLst>
          </a:blip>
          <a:srcRect/>
          <a:stretch>
            <a:fillRect/>
          </a:stretch>
        </p:blipFill>
        <p:spPr bwMode="auto">
          <a:xfrm>
            <a:off x="4570111" y="3429000"/>
            <a:ext cx="2594177" cy="1779439"/>
          </a:xfrm>
          <a:prstGeom prst="rect">
            <a:avLst/>
          </a:prstGeom>
          <a:noFill/>
          <a:ln>
            <a:noFill/>
          </a:ln>
        </p:spPr>
      </p:pic>
    </p:spTree>
    <p:extLst>
      <p:ext uri="{BB962C8B-B14F-4D97-AF65-F5344CB8AC3E}">
        <p14:creationId xmlns:p14="http://schemas.microsoft.com/office/powerpoint/2010/main" val="397369927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755576" y="908720"/>
            <a:ext cx="3635932" cy="707886"/>
          </a:xfrm>
          <a:prstGeom prst="rect">
            <a:avLst/>
          </a:prstGeom>
          <a:noFill/>
        </p:spPr>
        <p:txBody>
          <a:bodyPr wrap="none" rtlCol="0">
            <a:spAutoFit/>
          </a:bodyPr>
          <a:lstStyle/>
          <a:p>
            <a:r>
              <a:rPr lang="de-DE" sz="4000" b="0" smtClean="0"/>
              <a:t>Getting </a:t>
            </a:r>
            <a:r>
              <a:rPr lang="de-DE" sz="4000" b="0" err="1" smtClean="0"/>
              <a:t>Started</a:t>
            </a:r>
            <a:endParaRPr lang="en-US" sz="1800" b="0" err="1" smtClean="0"/>
          </a:p>
        </p:txBody>
      </p:sp>
      <p:sp>
        <p:nvSpPr>
          <p:cNvPr id="7" name="Textfeld 6"/>
          <p:cNvSpPr txBox="1"/>
          <p:nvPr/>
        </p:nvSpPr>
        <p:spPr>
          <a:xfrm>
            <a:off x="611560" y="1772816"/>
            <a:ext cx="7632848" cy="446276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0" smtClean="0">
                <a:solidFill>
                  <a:schemeClr val="tx1"/>
                </a:solidFill>
              </a:rPr>
              <a:t>About the toolbox</a:t>
            </a:r>
          </a:p>
          <a:p>
            <a:endParaRPr lang="en-US" smtClean="0">
              <a:solidFill>
                <a:schemeClr val="tx1"/>
              </a:solidFill>
            </a:endParaRPr>
          </a:p>
          <a:p>
            <a:r>
              <a:rPr lang="en-US" sz="1600" b="0" smtClean="0">
                <a:solidFill>
                  <a:schemeClr val="tx1"/>
                </a:solidFill>
              </a:rPr>
              <a:t>This toolbox provides an overview of the GIZ support tools available for </a:t>
            </a:r>
            <a:r>
              <a:rPr lang="en-US" sz="1600" smtClean="0">
                <a:solidFill>
                  <a:schemeClr val="tx1"/>
                </a:solidFill>
              </a:rPr>
              <a:t>monitoring and evaluation of </a:t>
            </a:r>
            <a:r>
              <a:rPr lang="en-US" sz="1600" b="0" smtClean="0">
                <a:solidFill>
                  <a:schemeClr val="tx1"/>
                </a:solidFill>
              </a:rPr>
              <a:t>adaptation to climate change. It first answers general questions about M&amp;E of adaptation and then gives a brief description of the available GIZ M&amp;E support tools. Links to download the resources are provided.</a:t>
            </a:r>
          </a:p>
          <a:p>
            <a:endParaRPr lang="en-US" sz="1600" smtClean="0">
              <a:solidFill>
                <a:schemeClr val="tx1"/>
              </a:solidFill>
            </a:endParaRPr>
          </a:p>
          <a:p>
            <a:r>
              <a:rPr lang="en-US" sz="1600" smtClean="0">
                <a:solidFill>
                  <a:schemeClr val="tx1"/>
                </a:solidFill>
              </a:rPr>
              <a:t>You do not have to follow the proposed order, but can freely navigate through toolbox, to get to the tool that interests you. To find out how to navigate click on </a:t>
            </a:r>
          </a:p>
          <a:p>
            <a:endParaRPr lang="en-US" sz="1600" smtClean="0">
              <a:solidFill>
                <a:schemeClr val="tx1"/>
              </a:solidFill>
            </a:endParaRPr>
          </a:p>
          <a:p>
            <a:pPr algn="ctr"/>
            <a:r>
              <a:rPr lang="en-US" sz="2800" smtClean="0">
                <a:solidFill>
                  <a:schemeClr val="tx1"/>
                </a:solidFill>
                <a:hlinkClick r:id="rId2" action="ppaction://hlinksldjump"/>
              </a:rPr>
              <a:t>‚</a:t>
            </a:r>
            <a:r>
              <a:rPr lang="en-US" sz="2800" i="1" smtClean="0">
                <a:solidFill>
                  <a:schemeClr val="tx1"/>
                </a:solidFill>
                <a:hlinkClick r:id="rId2" action="ppaction://hlinksldjump"/>
              </a:rPr>
              <a:t>How to use guide</a:t>
            </a:r>
            <a:r>
              <a:rPr lang="en-US" sz="2800" smtClean="0">
                <a:solidFill>
                  <a:schemeClr val="tx1"/>
                </a:solidFill>
              </a:rPr>
              <a:t>‘.</a:t>
            </a:r>
          </a:p>
          <a:p>
            <a:endParaRPr lang="en-US" sz="1600" smtClean="0">
              <a:solidFill>
                <a:schemeClr val="tx1"/>
              </a:solidFill>
            </a:endParaRPr>
          </a:p>
          <a:p>
            <a:r>
              <a:rPr lang="en-US" sz="1600" smtClean="0">
                <a:solidFill>
                  <a:schemeClr val="tx1"/>
                </a:solidFill>
              </a:rPr>
              <a:t>If you want to get in contact with the GIZ M&amp;E Adapt team please click on </a:t>
            </a:r>
            <a:r>
              <a:rPr lang="en-US" sz="2000" smtClean="0">
                <a:solidFill>
                  <a:schemeClr val="tx1"/>
                </a:solidFill>
                <a:hlinkClick r:id="rId3" action="ppaction://hlinksldjump"/>
              </a:rPr>
              <a:t>‚</a:t>
            </a:r>
            <a:r>
              <a:rPr lang="en-US" sz="2000" i="1" smtClean="0">
                <a:solidFill>
                  <a:schemeClr val="tx1"/>
                </a:solidFill>
                <a:hlinkClick r:id="rId3" action="ppaction://hlinksldjump"/>
              </a:rPr>
              <a:t>Getting in touch‘</a:t>
            </a:r>
            <a:r>
              <a:rPr lang="en-US" sz="2000" i="1" smtClean="0">
                <a:solidFill>
                  <a:schemeClr val="tx1"/>
                </a:solidFill>
              </a:rPr>
              <a:t> </a:t>
            </a:r>
            <a:r>
              <a:rPr lang="en-US" sz="1600" smtClean="0">
                <a:solidFill>
                  <a:schemeClr val="tx1"/>
                </a:solidFill>
              </a:rPr>
              <a:t>and</a:t>
            </a:r>
            <a:r>
              <a:rPr lang="en-US" sz="2000" i="1" smtClean="0">
                <a:solidFill>
                  <a:schemeClr val="tx1"/>
                </a:solidFill>
              </a:rPr>
              <a:t> </a:t>
            </a:r>
            <a:r>
              <a:rPr lang="en-US" sz="1600" smtClean="0">
                <a:solidFill>
                  <a:schemeClr val="tx1"/>
                </a:solidFill>
              </a:rPr>
              <a:t>if you are interested in more information about the GIZ Project M&amp;A Adapt please click on </a:t>
            </a:r>
            <a:r>
              <a:rPr lang="en-US" sz="1600" smtClean="0">
                <a:solidFill>
                  <a:schemeClr val="tx1"/>
                </a:solidFill>
                <a:hlinkClick r:id="rId4" action="ppaction://hlinksldjump"/>
              </a:rPr>
              <a:t>‚</a:t>
            </a:r>
            <a:r>
              <a:rPr lang="en-US" sz="2000" i="1" smtClean="0">
                <a:solidFill>
                  <a:schemeClr val="tx1"/>
                </a:solidFill>
                <a:hlinkClick r:id="rId4" action="ppaction://hlinksldjump"/>
              </a:rPr>
              <a:t>Project background</a:t>
            </a:r>
            <a:r>
              <a:rPr lang="en-US" sz="2000" smtClean="0">
                <a:solidFill>
                  <a:schemeClr val="tx1"/>
                </a:solidFill>
              </a:rPr>
              <a:t>‘. </a:t>
            </a:r>
          </a:p>
          <a:p>
            <a:endParaRPr lang="de-DE">
              <a:solidFill>
                <a:schemeClr val="tx2"/>
              </a:solidFill>
            </a:endParaRPr>
          </a:p>
        </p:txBody>
      </p:sp>
      <p:sp>
        <p:nvSpPr>
          <p:cNvPr id="5" name="Textfeld 4">
            <a:hlinkClick r:id="rId5" action="ppaction://hlinksldjump"/>
          </p:cNvPr>
          <p:cNvSpPr txBox="1"/>
          <p:nvPr/>
        </p:nvSpPr>
        <p:spPr>
          <a:xfrm>
            <a:off x="3463718" y="0"/>
            <a:ext cx="1106393" cy="261610"/>
          </a:xfrm>
          <a:prstGeom prst="rect">
            <a:avLst/>
          </a:prstGeom>
          <a:noFill/>
        </p:spPr>
        <p:txBody>
          <a:bodyPr wrap="none" rtlCol="0">
            <a:spAutoFit/>
          </a:bodyPr>
          <a:lstStyle/>
          <a:p>
            <a:r>
              <a:rPr lang="de-DE" sz="1100" b="0" smtClean="0">
                <a:effectLst/>
              </a:rPr>
              <a:t>Getting </a:t>
            </a:r>
            <a:r>
              <a:rPr lang="de-DE" sz="1100" b="0" err="1" smtClean="0">
                <a:effectLst/>
              </a:rPr>
              <a:t>started</a:t>
            </a:r>
            <a:endParaRPr lang="de-DE" sz="1100" b="0" smtClean="0">
              <a:effectLst/>
            </a:endParaRPr>
          </a:p>
        </p:txBody>
      </p:sp>
    </p:spTree>
    <p:extLst>
      <p:ext uri="{BB962C8B-B14F-4D97-AF65-F5344CB8AC3E}">
        <p14:creationId xmlns:p14="http://schemas.microsoft.com/office/powerpoint/2010/main" val="398650961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uppieren 3"/>
          <p:cNvGrpSpPr/>
          <p:nvPr/>
        </p:nvGrpSpPr>
        <p:grpSpPr>
          <a:xfrm>
            <a:off x="304285" y="1607875"/>
            <a:ext cx="7122808" cy="4286088"/>
            <a:chOff x="1065062" y="1002148"/>
            <a:chExt cx="5710615" cy="3563976"/>
          </a:xfrm>
        </p:grpSpPr>
        <p:sp>
          <p:nvSpPr>
            <p:cNvPr id="7" name="Textfeld 6"/>
            <p:cNvSpPr txBox="1"/>
            <p:nvPr/>
          </p:nvSpPr>
          <p:spPr>
            <a:xfrm>
              <a:off x="1065062" y="2276872"/>
              <a:ext cx="863828" cy="422273"/>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de-DE" sz="900" i="1"/>
                <a:t>G</a:t>
              </a:r>
              <a:r>
                <a:rPr lang="de-DE" sz="900" i="1" smtClean="0"/>
                <a:t>o </a:t>
              </a:r>
              <a:r>
                <a:rPr lang="de-DE" sz="900" i="1" err="1" smtClean="0"/>
                <a:t>to</a:t>
              </a:r>
              <a:r>
                <a:rPr lang="de-DE" sz="900" i="1" smtClean="0"/>
                <a:t> </a:t>
              </a:r>
              <a:r>
                <a:rPr lang="de-DE" sz="900" i="1" err="1" smtClean="0"/>
                <a:t>the</a:t>
              </a:r>
              <a:r>
                <a:rPr lang="de-DE" sz="900" i="1" smtClean="0"/>
                <a:t> </a:t>
              </a:r>
              <a:r>
                <a:rPr lang="de-DE" sz="900" i="1" err="1" smtClean="0"/>
                <a:t>home</a:t>
              </a:r>
              <a:r>
                <a:rPr lang="de-DE" sz="900" i="1" smtClean="0"/>
                <a:t> </a:t>
              </a:r>
              <a:r>
                <a:rPr lang="de-DE" sz="900" i="1" err="1" smtClean="0"/>
                <a:t>slide</a:t>
              </a:r>
              <a:r>
                <a:rPr lang="de-DE" sz="900" i="1" smtClean="0"/>
                <a:t> </a:t>
              </a:r>
              <a:r>
                <a:rPr lang="de-DE" sz="900" i="1" err="1" smtClean="0"/>
                <a:t>by</a:t>
              </a:r>
              <a:r>
                <a:rPr lang="de-DE" sz="900" i="1" smtClean="0"/>
                <a:t> </a:t>
              </a:r>
              <a:r>
                <a:rPr lang="de-DE" sz="900" i="1" err="1" smtClean="0"/>
                <a:t>clicking</a:t>
              </a:r>
              <a:r>
                <a:rPr lang="de-DE" sz="900" i="1" smtClean="0"/>
                <a:t> </a:t>
              </a:r>
              <a:r>
                <a:rPr lang="de-DE" sz="900" i="1" err="1" smtClean="0"/>
                <a:t>here</a:t>
              </a:r>
              <a:r>
                <a:rPr lang="de-DE" sz="900" i="1" smtClean="0"/>
                <a:t>:</a:t>
              </a:r>
              <a:endParaRPr lang="de-DE" sz="900" b="0" i="1" smtClean="0"/>
            </a:p>
          </p:txBody>
        </p:sp>
        <p:sp>
          <p:nvSpPr>
            <p:cNvPr id="8" name="Textfeld 7"/>
            <p:cNvSpPr txBox="1"/>
            <p:nvPr/>
          </p:nvSpPr>
          <p:spPr>
            <a:xfrm>
              <a:off x="2190496" y="2340410"/>
              <a:ext cx="1080119" cy="307108"/>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de-DE" sz="900" i="1" smtClean="0"/>
                <a:t>Go back </a:t>
              </a:r>
              <a:r>
                <a:rPr lang="de-DE" sz="900" i="1" err="1" smtClean="0"/>
                <a:t>to</a:t>
              </a:r>
              <a:r>
                <a:rPr lang="de-DE" sz="900" i="1" smtClean="0"/>
                <a:t> last </a:t>
              </a:r>
              <a:r>
                <a:rPr lang="de-DE" sz="900" i="1" err="1" smtClean="0"/>
                <a:t>viewed</a:t>
              </a:r>
              <a:r>
                <a:rPr lang="de-DE" sz="900" i="1" smtClean="0"/>
                <a:t> </a:t>
              </a:r>
              <a:r>
                <a:rPr lang="de-DE" sz="900" i="1" err="1" smtClean="0"/>
                <a:t>page</a:t>
              </a:r>
              <a:r>
                <a:rPr lang="de-DE" sz="900" i="1" smtClean="0"/>
                <a:t> by </a:t>
              </a:r>
              <a:r>
                <a:rPr lang="de-DE" sz="900" i="1" err="1" smtClean="0"/>
                <a:t>clicking</a:t>
              </a:r>
              <a:r>
                <a:rPr lang="de-DE" sz="900" i="1" smtClean="0"/>
                <a:t> </a:t>
              </a:r>
              <a:r>
                <a:rPr lang="de-DE" sz="900" i="1" err="1" smtClean="0"/>
                <a:t>here</a:t>
              </a:r>
              <a:r>
                <a:rPr lang="de-DE" sz="900" i="1" smtClean="0"/>
                <a:t>: </a:t>
              </a:r>
              <a:endParaRPr lang="de-DE" sz="900" b="0" i="1" smtClean="0"/>
            </a:p>
          </p:txBody>
        </p:sp>
        <p:sp>
          <p:nvSpPr>
            <p:cNvPr id="9" name="Textfeld 8"/>
            <p:cNvSpPr txBox="1"/>
            <p:nvPr/>
          </p:nvSpPr>
          <p:spPr>
            <a:xfrm>
              <a:off x="2823071" y="1002148"/>
              <a:ext cx="1639624" cy="422273"/>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de-DE" sz="900" i="1"/>
                <a:t>G</a:t>
              </a:r>
              <a:r>
                <a:rPr lang="de-DE" sz="900" i="1" smtClean="0"/>
                <a:t>o </a:t>
              </a:r>
              <a:r>
                <a:rPr lang="de-DE" sz="900" i="1" err="1" smtClean="0"/>
                <a:t>directly</a:t>
              </a:r>
              <a:r>
                <a:rPr lang="de-DE" sz="900" i="1" smtClean="0"/>
                <a:t> </a:t>
              </a:r>
              <a:r>
                <a:rPr lang="de-DE" sz="900" i="1" err="1" smtClean="0"/>
                <a:t>to</a:t>
              </a:r>
              <a:r>
                <a:rPr lang="de-DE" sz="900" i="1"/>
                <a:t> </a:t>
              </a:r>
              <a:r>
                <a:rPr lang="de-DE" sz="900" i="1" err="1" smtClean="0"/>
                <a:t>the</a:t>
              </a:r>
              <a:r>
                <a:rPr lang="de-DE" sz="900" i="1" smtClean="0"/>
                <a:t> Tool </a:t>
              </a:r>
              <a:r>
                <a:rPr lang="de-DE" sz="900" i="1" err="1" smtClean="0"/>
                <a:t>Overview</a:t>
              </a:r>
              <a:r>
                <a:rPr lang="de-DE" sz="900" i="1" smtClean="0"/>
                <a:t>, </a:t>
              </a:r>
              <a:r>
                <a:rPr lang="de-DE" sz="900" i="1" err="1" smtClean="0"/>
                <a:t>to</a:t>
              </a:r>
              <a:r>
                <a:rPr lang="de-DE" sz="900" i="1" smtClean="0"/>
                <a:t> M&amp;E at a </a:t>
              </a:r>
              <a:r>
                <a:rPr lang="de-DE" sz="900" i="1" err="1" smtClean="0"/>
                <a:t>glance</a:t>
              </a:r>
              <a:r>
                <a:rPr lang="de-DE" sz="900" i="1" smtClean="0"/>
                <a:t>, </a:t>
              </a:r>
              <a:r>
                <a:rPr lang="de-DE" sz="900" i="1" err="1" smtClean="0"/>
                <a:t>Getting</a:t>
              </a:r>
              <a:r>
                <a:rPr lang="de-DE" sz="900" i="1" smtClean="0"/>
                <a:t> </a:t>
              </a:r>
              <a:r>
                <a:rPr lang="de-DE" sz="900" i="1" err="1" smtClean="0"/>
                <a:t>started</a:t>
              </a:r>
              <a:r>
                <a:rPr lang="de-DE" sz="900" i="1"/>
                <a:t> </a:t>
              </a:r>
              <a:r>
                <a:rPr lang="de-DE" sz="900" i="1" err="1" smtClean="0"/>
                <a:t>or</a:t>
              </a:r>
              <a:r>
                <a:rPr lang="de-DE" sz="900" i="1" smtClean="0"/>
                <a:t> Imprint </a:t>
              </a:r>
              <a:r>
                <a:rPr lang="de-DE" sz="900" i="1"/>
                <a:t>by </a:t>
              </a:r>
              <a:r>
                <a:rPr lang="de-DE" sz="900" i="1" err="1"/>
                <a:t>clicking</a:t>
              </a:r>
              <a:r>
                <a:rPr lang="de-DE" sz="900" i="1"/>
                <a:t> </a:t>
              </a:r>
              <a:r>
                <a:rPr lang="de-DE" sz="900" i="1" err="1" smtClean="0"/>
                <a:t>here</a:t>
              </a:r>
              <a:r>
                <a:rPr lang="de-DE" sz="900" i="1" smtClean="0"/>
                <a:t>: </a:t>
              </a:r>
              <a:endParaRPr lang="de-DE" sz="900" b="0" i="1" smtClean="0"/>
            </a:p>
          </p:txBody>
        </p:sp>
        <p:sp>
          <p:nvSpPr>
            <p:cNvPr id="10" name="Textfeld 9"/>
            <p:cNvSpPr txBox="1"/>
            <p:nvPr/>
          </p:nvSpPr>
          <p:spPr>
            <a:xfrm>
              <a:off x="3068723" y="3279293"/>
              <a:ext cx="2235195" cy="191942"/>
            </a:xfrm>
            <a:prstGeom prst="rect">
              <a:avLst/>
            </a:prstGeom>
            <a:solidFill>
              <a:schemeClr val="bg1"/>
            </a:solidFill>
            <a:effectLst>
              <a:outerShdw blurRad="50800" dist="38100" dir="5400000" algn="t" rotWithShape="0">
                <a:prstClr val="black">
                  <a:alpha val="40000"/>
                </a:prstClr>
              </a:outerShdw>
            </a:effectLst>
          </p:spPr>
          <p:txBody>
            <a:bodyPr wrap="none" rtlCol="0">
              <a:spAutoFit/>
            </a:bodyPr>
            <a:lstStyle/>
            <a:p>
              <a:r>
                <a:rPr lang="de-DE" sz="900" i="1" smtClean="0"/>
                <a:t>Go back </a:t>
              </a:r>
              <a:r>
                <a:rPr lang="de-DE" sz="900" i="1" err="1" smtClean="0"/>
                <a:t>and</a:t>
              </a:r>
              <a:r>
                <a:rPr lang="de-DE" sz="900" i="1" smtClean="0"/>
                <a:t> </a:t>
              </a:r>
              <a:r>
                <a:rPr lang="de-DE" sz="900" i="1" err="1" smtClean="0"/>
                <a:t>forth</a:t>
              </a:r>
              <a:r>
                <a:rPr lang="de-DE" sz="900" i="1" smtClean="0"/>
                <a:t> </a:t>
              </a:r>
              <a:r>
                <a:rPr lang="de-DE" sz="900" i="1" err="1" smtClean="0"/>
                <a:t>chronologically</a:t>
              </a:r>
              <a:r>
                <a:rPr lang="de-DE" sz="900" i="1"/>
                <a:t> by </a:t>
              </a:r>
              <a:r>
                <a:rPr lang="de-DE" sz="900" i="1" err="1"/>
                <a:t>clicking</a:t>
              </a:r>
              <a:r>
                <a:rPr lang="de-DE" sz="900" i="1"/>
                <a:t> </a:t>
              </a:r>
              <a:r>
                <a:rPr lang="de-DE" sz="900" i="1" err="1"/>
                <a:t>here</a:t>
              </a:r>
              <a:r>
                <a:rPr lang="de-DE" sz="900" i="1"/>
                <a:t>: </a:t>
              </a:r>
            </a:p>
          </p:txBody>
        </p:sp>
        <p:sp>
          <p:nvSpPr>
            <p:cNvPr id="11" name="Textfeld 10"/>
            <p:cNvSpPr txBox="1"/>
            <p:nvPr/>
          </p:nvSpPr>
          <p:spPr>
            <a:xfrm>
              <a:off x="3025205" y="3959734"/>
              <a:ext cx="2091254" cy="191942"/>
            </a:xfrm>
            <a:prstGeom prst="rect">
              <a:avLst/>
            </a:prstGeom>
            <a:solidFill>
              <a:schemeClr val="bg1"/>
            </a:solidFill>
            <a:effectLst>
              <a:outerShdw blurRad="50800" dist="38100" dir="5400000" algn="t" rotWithShape="0">
                <a:prstClr val="black">
                  <a:alpha val="40000"/>
                </a:prstClr>
              </a:outerShdw>
            </a:effectLst>
          </p:spPr>
          <p:txBody>
            <a:bodyPr wrap="none" rtlCol="0">
              <a:spAutoFit/>
            </a:bodyPr>
            <a:lstStyle/>
            <a:p>
              <a:r>
                <a:rPr lang="de-DE" sz="900" i="1" err="1"/>
                <a:t>N</a:t>
              </a:r>
              <a:r>
                <a:rPr lang="de-DE" sz="900" i="1" err="1" smtClean="0"/>
                <a:t>avigate</a:t>
              </a:r>
              <a:r>
                <a:rPr lang="de-DE" sz="900" i="1" smtClean="0"/>
                <a:t> </a:t>
              </a:r>
              <a:r>
                <a:rPr lang="de-DE" sz="900" i="1" err="1" smtClean="0"/>
                <a:t>through</a:t>
              </a:r>
              <a:r>
                <a:rPr lang="de-DE" sz="900" i="1" smtClean="0"/>
                <a:t> M&amp;E </a:t>
              </a:r>
              <a:r>
                <a:rPr lang="de-DE" sz="900" i="1" err="1" smtClean="0"/>
                <a:t>tools</a:t>
              </a:r>
              <a:r>
                <a:rPr lang="de-DE" sz="900" i="1" smtClean="0"/>
                <a:t>  </a:t>
              </a:r>
              <a:r>
                <a:rPr lang="de-DE" sz="900" i="1"/>
                <a:t>by </a:t>
              </a:r>
              <a:r>
                <a:rPr lang="de-DE" sz="900" i="1" err="1"/>
                <a:t>clicking</a:t>
              </a:r>
              <a:r>
                <a:rPr lang="de-DE" sz="900" i="1"/>
                <a:t> </a:t>
              </a:r>
              <a:r>
                <a:rPr lang="de-DE" sz="900" i="1" err="1"/>
                <a:t>here</a:t>
              </a:r>
              <a:r>
                <a:rPr lang="de-DE" sz="900" i="1"/>
                <a:t>: </a:t>
              </a:r>
              <a:r>
                <a:rPr lang="de-DE" sz="900" i="1" smtClean="0"/>
                <a:t>  </a:t>
              </a:r>
              <a:endParaRPr lang="de-DE" sz="900" b="0" i="1" smtClean="0"/>
            </a:p>
          </p:txBody>
        </p:sp>
        <p:cxnSp>
          <p:nvCxnSpPr>
            <p:cNvPr id="12" name="Gerade Verbindung mit Pfeil 11"/>
            <p:cNvCxnSpPr/>
            <p:nvPr/>
          </p:nvCxnSpPr>
          <p:spPr bwMode="auto">
            <a:xfrm flipH="1" flipV="1">
              <a:off x="1773267" y="2016140"/>
              <a:ext cx="62429" cy="26073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Gerade Verbindung mit Pfeil 12"/>
            <p:cNvCxnSpPr/>
            <p:nvPr/>
          </p:nvCxnSpPr>
          <p:spPr bwMode="auto">
            <a:xfrm flipH="1" flipV="1">
              <a:off x="2060195" y="2016140"/>
              <a:ext cx="216025" cy="3327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Gerade Verbindung mit Pfeil 13"/>
            <p:cNvCxnSpPr/>
            <p:nvPr/>
          </p:nvCxnSpPr>
          <p:spPr bwMode="auto">
            <a:xfrm flipH="1">
              <a:off x="2627783" y="1421561"/>
              <a:ext cx="750429" cy="36044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Gerade Verbindung mit Pfeil 14"/>
            <p:cNvCxnSpPr/>
            <p:nvPr/>
          </p:nvCxnSpPr>
          <p:spPr bwMode="auto">
            <a:xfrm flipH="1">
              <a:off x="3378211" y="1421561"/>
              <a:ext cx="1" cy="36044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Gerade Verbindung mit Pfeil 15"/>
            <p:cNvCxnSpPr/>
            <p:nvPr/>
          </p:nvCxnSpPr>
          <p:spPr bwMode="auto">
            <a:xfrm>
              <a:off x="3378211" y="1421561"/>
              <a:ext cx="877508" cy="35758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Gerade Verbindung mit Pfeil 16"/>
            <p:cNvCxnSpPr/>
            <p:nvPr/>
          </p:nvCxnSpPr>
          <p:spPr bwMode="auto">
            <a:xfrm flipH="1" flipV="1">
              <a:off x="2526076" y="3342716"/>
              <a:ext cx="379122" cy="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Gerade Verbindung mit Pfeil 17"/>
            <p:cNvCxnSpPr/>
            <p:nvPr/>
          </p:nvCxnSpPr>
          <p:spPr bwMode="auto">
            <a:xfrm flipV="1">
              <a:off x="6087192" y="3342715"/>
              <a:ext cx="379122" cy="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Gerade Verbindung mit Pfeil 18"/>
            <p:cNvCxnSpPr/>
            <p:nvPr/>
          </p:nvCxnSpPr>
          <p:spPr bwMode="auto">
            <a:xfrm flipH="1">
              <a:off x="3068723" y="4205683"/>
              <a:ext cx="1338720" cy="36044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Gerade Verbindung mit Pfeil 19"/>
            <p:cNvCxnSpPr/>
            <p:nvPr/>
          </p:nvCxnSpPr>
          <p:spPr bwMode="auto">
            <a:xfrm>
              <a:off x="4394259" y="4205683"/>
              <a:ext cx="524183" cy="36044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Gerade Verbindung mit Pfeil 20"/>
            <p:cNvCxnSpPr/>
            <p:nvPr/>
          </p:nvCxnSpPr>
          <p:spPr bwMode="auto">
            <a:xfrm>
              <a:off x="4379284" y="4205683"/>
              <a:ext cx="2396393" cy="36044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cxnSp>
        <p:nvCxnSpPr>
          <p:cNvPr id="24" name="Gerade Verbindung mit Pfeil 23"/>
          <p:cNvCxnSpPr/>
          <p:nvPr/>
        </p:nvCxnSpPr>
        <p:spPr bwMode="auto">
          <a:xfrm>
            <a:off x="3189459" y="2115705"/>
            <a:ext cx="4992562" cy="42659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5" name="Textfeld 24"/>
          <p:cNvSpPr txBox="1"/>
          <p:nvPr/>
        </p:nvSpPr>
        <p:spPr>
          <a:xfrm>
            <a:off x="755576" y="908720"/>
            <a:ext cx="4148893" cy="707886"/>
          </a:xfrm>
          <a:prstGeom prst="rect">
            <a:avLst/>
          </a:prstGeom>
          <a:noFill/>
        </p:spPr>
        <p:txBody>
          <a:bodyPr wrap="none" rtlCol="0">
            <a:spAutoFit/>
          </a:bodyPr>
          <a:lstStyle/>
          <a:p>
            <a:r>
              <a:rPr lang="de-DE" sz="4000" b="0" smtClean="0"/>
              <a:t>How </a:t>
            </a:r>
            <a:r>
              <a:rPr lang="de-DE" sz="4000" b="0" err="1" smtClean="0"/>
              <a:t>to</a:t>
            </a:r>
            <a:r>
              <a:rPr lang="de-DE" sz="4000" b="0" smtClean="0"/>
              <a:t> </a:t>
            </a:r>
            <a:r>
              <a:rPr lang="de-DE" sz="4000" b="0" err="1" smtClean="0"/>
              <a:t>use</a:t>
            </a:r>
            <a:r>
              <a:rPr lang="de-DE" sz="4000" b="0" smtClean="0"/>
              <a:t> </a:t>
            </a:r>
            <a:r>
              <a:rPr lang="de-DE" sz="4000" b="0" err="1" smtClean="0"/>
              <a:t>guide</a:t>
            </a:r>
            <a:endParaRPr lang="en-US" sz="1800" b="0" err="1" smtClean="0">
              <a:solidFill>
                <a:srgbClr val="FF0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010" y="2586272"/>
            <a:ext cx="8050481" cy="230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010" y="6021288"/>
            <a:ext cx="8050481" cy="288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3538" y="3693460"/>
            <a:ext cx="113555" cy="1305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708030" y="3809659"/>
            <a:ext cx="106923" cy="1229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788241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Abgerundetes Rechteck 2">
            <a:hlinkClick r:id="rId2" action="ppaction://hlinksldjump"/>
          </p:cNvPr>
          <p:cNvSpPr/>
          <p:nvPr/>
        </p:nvSpPr>
        <p:spPr bwMode="auto">
          <a:xfrm>
            <a:off x="5724128" y="3538075"/>
            <a:ext cx="936104" cy="277368"/>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rPr>
              <a:t>Boxes</a:t>
            </a:r>
            <a:endParaRPr kumimoji="0" lang="en-US" sz="1800" b="0" i="0" u="none" strike="noStrike" cap="none" normalizeH="0" baseline="0" err="1" smtClean="0">
              <a:ln>
                <a:noFill/>
              </a:ln>
              <a:solidFill>
                <a:schemeClr val="tx1"/>
              </a:solidFill>
              <a:effectLst/>
              <a:latin typeface="Arial" charset="0"/>
            </a:endParaRPr>
          </a:p>
        </p:txBody>
      </p:sp>
      <p:sp>
        <p:nvSpPr>
          <p:cNvPr id="25" name="Textfeld 24"/>
          <p:cNvSpPr txBox="1"/>
          <p:nvPr/>
        </p:nvSpPr>
        <p:spPr>
          <a:xfrm>
            <a:off x="755576" y="908720"/>
            <a:ext cx="4148893" cy="707886"/>
          </a:xfrm>
          <a:prstGeom prst="rect">
            <a:avLst/>
          </a:prstGeom>
          <a:noFill/>
        </p:spPr>
        <p:txBody>
          <a:bodyPr wrap="none" rtlCol="0">
            <a:spAutoFit/>
          </a:bodyPr>
          <a:lstStyle/>
          <a:p>
            <a:r>
              <a:rPr lang="de-DE" sz="4000" b="0" smtClean="0"/>
              <a:t>How </a:t>
            </a:r>
            <a:r>
              <a:rPr lang="de-DE" sz="4000" b="0" err="1" smtClean="0"/>
              <a:t>to</a:t>
            </a:r>
            <a:r>
              <a:rPr lang="de-DE" sz="4000" b="0" smtClean="0"/>
              <a:t> </a:t>
            </a:r>
            <a:r>
              <a:rPr lang="de-DE" sz="4000" b="0" err="1" smtClean="0"/>
              <a:t>use</a:t>
            </a:r>
            <a:r>
              <a:rPr lang="de-DE" sz="4000" b="0" smtClean="0"/>
              <a:t> </a:t>
            </a:r>
            <a:r>
              <a:rPr lang="de-DE" sz="4000" b="0" err="1" smtClean="0"/>
              <a:t>guide</a:t>
            </a:r>
            <a:endParaRPr lang="en-US" sz="1800" b="0" err="1" smtClean="0"/>
          </a:p>
        </p:txBody>
      </p:sp>
      <p:sp>
        <p:nvSpPr>
          <p:cNvPr id="2" name="Rechteck 1"/>
          <p:cNvSpPr/>
          <p:nvPr/>
        </p:nvSpPr>
        <p:spPr>
          <a:xfrm>
            <a:off x="899592" y="1844824"/>
            <a:ext cx="7488832" cy="4247317"/>
          </a:xfrm>
          <a:prstGeom prst="rect">
            <a:avLst/>
          </a:prstGeom>
        </p:spPr>
        <p:txBody>
          <a:bodyPr wrap="square">
            <a:spAutoFit/>
          </a:bodyPr>
          <a:lstStyle/>
          <a:p>
            <a:pPr algn="just"/>
            <a:r>
              <a:rPr lang="en-US" kern="0">
                <a:latin typeface="Calibri" pitchFamily="34" charset="0"/>
              </a:rPr>
              <a:t>The </a:t>
            </a:r>
            <a:r>
              <a:rPr lang="en-US" kern="0" smtClean="0">
                <a:latin typeface="Calibri" pitchFamily="34" charset="0"/>
              </a:rPr>
              <a:t>Tool-box is </a:t>
            </a:r>
            <a:r>
              <a:rPr lang="en-US" kern="0">
                <a:latin typeface="Calibri" pitchFamily="34" charset="0"/>
              </a:rPr>
              <a:t>not designed to be read from start to finish. Instead, follow the path you want to take by clicking on the links, forward arrows and back arrows.</a:t>
            </a:r>
          </a:p>
          <a:p>
            <a:pPr algn="just"/>
            <a:endParaRPr lang="en-US" kern="0">
              <a:latin typeface="Calibri" pitchFamily="34" charset="0"/>
            </a:endParaRPr>
          </a:p>
          <a:p>
            <a:pPr algn="just"/>
            <a:endParaRPr lang="en-US" kern="0">
              <a:latin typeface="Calibri" pitchFamily="34" charset="0"/>
            </a:endParaRPr>
          </a:p>
          <a:p>
            <a:pPr algn="just"/>
            <a:endParaRPr lang="de-DE" kern="0">
              <a:latin typeface="Calibri" pitchFamily="34" charset="0"/>
            </a:endParaRPr>
          </a:p>
          <a:p>
            <a:pPr algn="just"/>
            <a:r>
              <a:rPr lang="de-DE" kern="0" err="1">
                <a:latin typeface="Calibri" pitchFamily="34" charset="0"/>
              </a:rPr>
              <a:t>You</a:t>
            </a:r>
            <a:r>
              <a:rPr lang="de-DE" kern="0">
                <a:latin typeface="Calibri" pitchFamily="34" charset="0"/>
              </a:rPr>
              <a:t> </a:t>
            </a:r>
            <a:r>
              <a:rPr lang="de-DE" kern="0" err="1">
                <a:latin typeface="Calibri" pitchFamily="34" charset="0"/>
              </a:rPr>
              <a:t>can</a:t>
            </a:r>
            <a:r>
              <a:rPr lang="de-DE" kern="0">
                <a:latin typeface="Calibri" pitchFamily="34" charset="0"/>
              </a:rPr>
              <a:t> follow </a:t>
            </a:r>
            <a:r>
              <a:rPr lang="de-DE" kern="0" smtClean="0">
                <a:latin typeface="Calibri" pitchFamily="34" charset="0"/>
              </a:rPr>
              <a:t>                          ,        as well as                      to </a:t>
            </a:r>
            <a:r>
              <a:rPr lang="de-DE" kern="0" err="1">
                <a:latin typeface="Calibri" pitchFamily="34" charset="0"/>
              </a:rPr>
              <a:t>gather</a:t>
            </a:r>
            <a:r>
              <a:rPr lang="de-DE" kern="0">
                <a:latin typeface="Calibri" pitchFamily="34" charset="0"/>
              </a:rPr>
              <a:t> </a:t>
            </a:r>
            <a:r>
              <a:rPr lang="de-DE" kern="0" err="1">
                <a:latin typeface="Calibri" pitchFamily="34" charset="0"/>
              </a:rPr>
              <a:t>more</a:t>
            </a:r>
            <a:r>
              <a:rPr lang="de-DE" kern="0">
                <a:latin typeface="Calibri" pitchFamily="34" charset="0"/>
              </a:rPr>
              <a:t> </a:t>
            </a:r>
            <a:r>
              <a:rPr lang="de-DE" kern="0" err="1">
                <a:latin typeface="Calibri" pitchFamily="34" charset="0"/>
              </a:rPr>
              <a:t>detailed</a:t>
            </a:r>
            <a:r>
              <a:rPr lang="de-DE" kern="0">
                <a:latin typeface="Calibri" pitchFamily="34" charset="0"/>
              </a:rPr>
              <a:t> </a:t>
            </a:r>
            <a:r>
              <a:rPr lang="de-DE" kern="0" err="1">
                <a:latin typeface="Calibri" pitchFamily="34" charset="0"/>
              </a:rPr>
              <a:t>information</a:t>
            </a:r>
            <a:r>
              <a:rPr lang="de-DE" kern="0">
                <a:latin typeface="Calibri" pitchFamily="34" charset="0"/>
              </a:rPr>
              <a:t> </a:t>
            </a:r>
            <a:r>
              <a:rPr lang="de-DE" kern="0" err="1">
                <a:latin typeface="Calibri" pitchFamily="34" charset="0"/>
              </a:rPr>
              <a:t>about</a:t>
            </a:r>
            <a:r>
              <a:rPr lang="de-DE" kern="0">
                <a:latin typeface="Calibri" pitchFamily="34" charset="0"/>
              </a:rPr>
              <a:t> </a:t>
            </a:r>
            <a:r>
              <a:rPr lang="de-DE" kern="0" err="1">
                <a:latin typeface="Calibri" pitchFamily="34" charset="0"/>
              </a:rPr>
              <a:t>the</a:t>
            </a:r>
            <a:r>
              <a:rPr lang="de-DE" kern="0">
                <a:latin typeface="Calibri" pitchFamily="34" charset="0"/>
              </a:rPr>
              <a:t> </a:t>
            </a:r>
            <a:r>
              <a:rPr lang="de-DE" kern="0" err="1">
                <a:latin typeface="Calibri" pitchFamily="34" charset="0"/>
              </a:rPr>
              <a:t>indicated</a:t>
            </a:r>
            <a:r>
              <a:rPr lang="de-DE" kern="0">
                <a:latin typeface="Calibri" pitchFamily="34" charset="0"/>
              </a:rPr>
              <a:t> </a:t>
            </a:r>
            <a:r>
              <a:rPr lang="de-DE" kern="0" err="1">
                <a:latin typeface="Calibri" pitchFamily="34" charset="0"/>
              </a:rPr>
              <a:t>topic</a:t>
            </a:r>
            <a:r>
              <a:rPr lang="de-DE" kern="0">
                <a:latin typeface="Calibri" pitchFamily="34" charset="0"/>
              </a:rPr>
              <a:t>. </a:t>
            </a:r>
            <a:r>
              <a:rPr lang="de-DE" kern="0" err="1">
                <a:latin typeface="Calibri" pitchFamily="34" charset="0"/>
              </a:rPr>
              <a:t>Some</a:t>
            </a:r>
            <a:r>
              <a:rPr lang="de-DE" kern="0">
                <a:latin typeface="Calibri" pitchFamily="34" charset="0"/>
              </a:rPr>
              <a:t> links will </a:t>
            </a:r>
            <a:r>
              <a:rPr lang="de-DE" kern="0" err="1">
                <a:latin typeface="Calibri" pitchFamily="34" charset="0"/>
              </a:rPr>
              <a:t>lead</a:t>
            </a:r>
            <a:r>
              <a:rPr lang="de-DE" kern="0">
                <a:latin typeface="Calibri" pitchFamily="34" charset="0"/>
              </a:rPr>
              <a:t> </a:t>
            </a:r>
            <a:r>
              <a:rPr lang="de-DE" kern="0" err="1">
                <a:latin typeface="Calibri" pitchFamily="34" charset="0"/>
              </a:rPr>
              <a:t>you</a:t>
            </a:r>
            <a:r>
              <a:rPr lang="de-DE" kern="0">
                <a:latin typeface="Calibri" pitchFamily="34" charset="0"/>
              </a:rPr>
              <a:t> </a:t>
            </a:r>
            <a:r>
              <a:rPr lang="de-DE" kern="0" err="1">
                <a:latin typeface="Calibri" pitchFamily="34" charset="0"/>
              </a:rPr>
              <a:t>to</a:t>
            </a:r>
            <a:r>
              <a:rPr lang="de-DE" kern="0">
                <a:latin typeface="Calibri" pitchFamily="34" charset="0"/>
              </a:rPr>
              <a:t> </a:t>
            </a:r>
            <a:r>
              <a:rPr lang="de-DE" kern="0" err="1">
                <a:latin typeface="Calibri" pitchFamily="34" charset="0"/>
              </a:rPr>
              <a:t>external</a:t>
            </a:r>
            <a:r>
              <a:rPr lang="de-DE" kern="0">
                <a:latin typeface="Calibri" pitchFamily="34" charset="0"/>
              </a:rPr>
              <a:t> Websites.</a:t>
            </a:r>
          </a:p>
          <a:p>
            <a:pPr algn="just"/>
            <a:endParaRPr lang="de-DE" kern="0">
              <a:latin typeface="Calibri" pitchFamily="34" charset="0"/>
            </a:endParaRPr>
          </a:p>
          <a:p>
            <a:pPr algn="just"/>
            <a:endParaRPr lang="de-DE" kern="0">
              <a:latin typeface="Calibri" pitchFamily="34" charset="0"/>
            </a:endParaRPr>
          </a:p>
          <a:p>
            <a:pPr algn="just"/>
            <a:endParaRPr lang="de-DE" kern="0">
              <a:latin typeface="Calibri" pitchFamily="34" charset="0"/>
            </a:endParaRPr>
          </a:p>
          <a:p>
            <a:pPr algn="just"/>
            <a:r>
              <a:rPr lang="de-DE" kern="0" err="1">
                <a:latin typeface="Calibri" pitchFamily="34" charset="0"/>
              </a:rPr>
              <a:t>It</a:t>
            </a:r>
            <a:r>
              <a:rPr lang="de-DE" kern="0">
                <a:latin typeface="Calibri" pitchFamily="34" charset="0"/>
              </a:rPr>
              <a:t> </a:t>
            </a:r>
            <a:r>
              <a:rPr lang="de-DE" kern="0" err="1">
                <a:latin typeface="Calibri" pitchFamily="34" charset="0"/>
              </a:rPr>
              <a:t>might</a:t>
            </a:r>
            <a:r>
              <a:rPr lang="de-DE" kern="0">
                <a:latin typeface="Calibri" pitchFamily="34" charset="0"/>
              </a:rPr>
              <a:t> </a:t>
            </a:r>
            <a:r>
              <a:rPr lang="de-DE" kern="0" err="1">
                <a:latin typeface="Calibri" pitchFamily="34" charset="0"/>
              </a:rPr>
              <a:t>prove</a:t>
            </a:r>
            <a:r>
              <a:rPr lang="de-DE" kern="0">
                <a:latin typeface="Calibri" pitchFamily="34" charset="0"/>
              </a:rPr>
              <a:t> </a:t>
            </a:r>
            <a:r>
              <a:rPr lang="de-DE" kern="0" err="1">
                <a:latin typeface="Calibri" pitchFamily="34" charset="0"/>
              </a:rPr>
              <a:t>helpful</a:t>
            </a:r>
            <a:r>
              <a:rPr lang="de-DE" kern="0">
                <a:latin typeface="Calibri" pitchFamily="34" charset="0"/>
              </a:rPr>
              <a:t> </a:t>
            </a:r>
            <a:r>
              <a:rPr lang="de-DE" kern="0" err="1">
                <a:latin typeface="Calibri" pitchFamily="34" charset="0"/>
              </a:rPr>
              <a:t>to</a:t>
            </a:r>
            <a:r>
              <a:rPr lang="de-DE" kern="0">
                <a:latin typeface="Calibri" pitchFamily="34" charset="0"/>
              </a:rPr>
              <a:t> </a:t>
            </a:r>
            <a:r>
              <a:rPr lang="de-DE" kern="0" err="1">
                <a:latin typeface="Calibri" pitchFamily="34" charset="0"/>
              </a:rPr>
              <a:t>experiment</a:t>
            </a:r>
            <a:r>
              <a:rPr lang="de-DE" kern="0">
                <a:latin typeface="Calibri" pitchFamily="34" charset="0"/>
              </a:rPr>
              <a:t> </a:t>
            </a:r>
            <a:r>
              <a:rPr lang="de-DE" kern="0" err="1">
                <a:latin typeface="Calibri" pitchFamily="34" charset="0"/>
              </a:rPr>
              <a:t>with</a:t>
            </a:r>
            <a:r>
              <a:rPr lang="de-DE" kern="0">
                <a:latin typeface="Calibri" pitchFamily="34" charset="0"/>
              </a:rPr>
              <a:t> </a:t>
            </a:r>
            <a:r>
              <a:rPr lang="de-DE" kern="0" err="1">
                <a:latin typeface="Calibri" pitchFamily="34" charset="0"/>
              </a:rPr>
              <a:t>the</a:t>
            </a:r>
            <a:r>
              <a:rPr lang="de-DE" kern="0">
                <a:latin typeface="Calibri" pitchFamily="34" charset="0"/>
              </a:rPr>
              <a:t> </a:t>
            </a:r>
            <a:r>
              <a:rPr lang="de-DE" kern="0" err="1">
                <a:latin typeface="Calibri" pitchFamily="34" charset="0"/>
              </a:rPr>
              <a:t>navigation</a:t>
            </a:r>
            <a:r>
              <a:rPr lang="de-DE" kern="0">
                <a:latin typeface="Calibri" pitchFamily="34" charset="0"/>
              </a:rPr>
              <a:t> </a:t>
            </a:r>
            <a:r>
              <a:rPr lang="de-DE" kern="0" err="1">
                <a:latin typeface="Calibri" pitchFamily="34" charset="0"/>
              </a:rPr>
              <a:t>for</a:t>
            </a:r>
            <a:r>
              <a:rPr lang="de-DE" kern="0">
                <a:latin typeface="Calibri" pitchFamily="34" charset="0"/>
              </a:rPr>
              <a:t> a </a:t>
            </a:r>
            <a:r>
              <a:rPr lang="de-DE" kern="0" err="1">
                <a:latin typeface="Calibri" pitchFamily="34" charset="0"/>
              </a:rPr>
              <a:t>minute</a:t>
            </a:r>
            <a:r>
              <a:rPr lang="de-DE" kern="0">
                <a:latin typeface="Calibri" pitchFamily="34" charset="0"/>
              </a:rPr>
              <a:t> </a:t>
            </a:r>
            <a:r>
              <a:rPr lang="de-DE" kern="0" err="1">
                <a:latin typeface="Calibri" pitchFamily="34" charset="0"/>
              </a:rPr>
              <a:t>before</a:t>
            </a:r>
            <a:r>
              <a:rPr lang="de-DE" kern="0">
                <a:latin typeface="Calibri" pitchFamily="34" charset="0"/>
              </a:rPr>
              <a:t> </a:t>
            </a:r>
            <a:r>
              <a:rPr lang="de-DE" kern="0" err="1">
                <a:latin typeface="Calibri" pitchFamily="34" charset="0"/>
              </a:rPr>
              <a:t>starting</a:t>
            </a:r>
            <a:r>
              <a:rPr lang="de-DE" kern="0">
                <a:latin typeface="Calibri" pitchFamily="34" charset="0"/>
              </a:rPr>
              <a:t> </a:t>
            </a:r>
            <a:r>
              <a:rPr lang="de-DE" kern="0" err="1">
                <a:latin typeface="Calibri" pitchFamily="34" charset="0"/>
              </a:rPr>
              <a:t>to</a:t>
            </a:r>
            <a:r>
              <a:rPr lang="de-DE" kern="0">
                <a:latin typeface="Calibri" pitchFamily="34" charset="0"/>
              </a:rPr>
              <a:t> </a:t>
            </a:r>
            <a:r>
              <a:rPr lang="de-DE" kern="0" err="1">
                <a:latin typeface="Calibri" pitchFamily="34" charset="0"/>
              </a:rPr>
              <a:t>use</a:t>
            </a:r>
            <a:r>
              <a:rPr lang="de-DE" kern="0">
                <a:latin typeface="Calibri" pitchFamily="34" charset="0"/>
              </a:rPr>
              <a:t> </a:t>
            </a:r>
            <a:r>
              <a:rPr lang="de-DE" kern="0" err="1">
                <a:latin typeface="Calibri" pitchFamily="34" charset="0"/>
              </a:rPr>
              <a:t>the</a:t>
            </a:r>
            <a:r>
              <a:rPr lang="de-DE" kern="0">
                <a:latin typeface="Calibri" pitchFamily="34" charset="0"/>
              </a:rPr>
              <a:t> </a:t>
            </a:r>
            <a:r>
              <a:rPr lang="de-DE" kern="0" err="1">
                <a:latin typeface="Calibri" pitchFamily="34" charset="0"/>
              </a:rPr>
              <a:t>content</a:t>
            </a:r>
            <a:r>
              <a:rPr lang="de-DE" kern="0">
                <a:latin typeface="Calibri" pitchFamily="34" charset="0"/>
              </a:rPr>
              <a:t> </a:t>
            </a:r>
            <a:r>
              <a:rPr lang="de-DE" kern="0" err="1">
                <a:latin typeface="Calibri" pitchFamily="34" charset="0"/>
              </a:rPr>
              <a:t>of</a:t>
            </a:r>
            <a:r>
              <a:rPr lang="de-DE" kern="0">
                <a:latin typeface="Calibri" pitchFamily="34" charset="0"/>
              </a:rPr>
              <a:t> </a:t>
            </a:r>
            <a:r>
              <a:rPr lang="de-DE" kern="0" err="1">
                <a:latin typeface="Calibri" pitchFamily="34" charset="0"/>
              </a:rPr>
              <a:t>the</a:t>
            </a:r>
            <a:r>
              <a:rPr lang="de-DE" kern="0">
                <a:latin typeface="Calibri" pitchFamily="34" charset="0"/>
              </a:rPr>
              <a:t> </a:t>
            </a:r>
            <a:r>
              <a:rPr lang="de-DE" kern="0" err="1">
                <a:latin typeface="Calibri" pitchFamily="34" charset="0"/>
              </a:rPr>
              <a:t>tool</a:t>
            </a:r>
            <a:r>
              <a:rPr lang="de-DE" kern="0">
                <a:latin typeface="Calibri" pitchFamily="34" charset="0"/>
              </a:rPr>
              <a:t>. </a:t>
            </a:r>
            <a:r>
              <a:rPr lang="de-DE" kern="0" err="1">
                <a:latin typeface="Calibri" pitchFamily="34" charset="0"/>
              </a:rPr>
              <a:t>You</a:t>
            </a:r>
            <a:r>
              <a:rPr lang="de-DE" kern="0">
                <a:latin typeface="Calibri" pitchFamily="34" charset="0"/>
              </a:rPr>
              <a:t> will </a:t>
            </a:r>
            <a:r>
              <a:rPr lang="de-DE" kern="0" err="1">
                <a:latin typeface="Calibri" pitchFamily="34" charset="0"/>
              </a:rPr>
              <a:t>see</a:t>
            </a:r>
            <a:r>
              <a:rPr lang="de-DE" kern="0">
                <a:latin typeface="Calibri" pitchFamily="34" charset="0"/>
              </a:rPr>
              <a:t> - </a:t>
            </a:r>
            <a:r>
              <a:rPr lang="de-DE" kern="0" err="1">
                <a:latin typeface="Calibri" pitchFamily="34" charset="0"/>
              </a:rPr>
              <a:t>It</a:t>
            </a:r>
            <a:r>
              <a:rPr lang="de-DE" kern="0">
                <a:latin typeface="Calibri" pitchFamily="34" charset="0"/>
              </a:rPr>
              <a:t> </a:t>
            </a:r>
            <a:r>
              <a:rPr lang="de-DE" kern="0" err="1">
                <a:latin typeface="Calibri" pitchFamily="34" charset="0"/>
              </a:rPr>
              <a:t>is</a:t>
            </a:r>
            <a:r>
              <a:rPr lang="de-DE" kern="0">
                <a:latin typeface="Calibri" pitchFamily="34" charset="0"/>
              </a:rPr>
              <a:t> </a:t>
            </a:r>
            <a:r>
              <a:rPr lang="de-DE" kern="0" err="1">
                <a:latin typeface="Calibri" pitchFamily="34" charset="0"/>
              </a:rPr>
              <a:t>quite</a:t>
            </a:r>
            <a:r>
              <a:rPr lang="de-DE" kern="0">
                <a:latin typeface="Calibri" pitchFamily="34" charset="0"/>
              </a:rPr>
              <a:t> easy </a:t>
            </a:r>
            <a:r>
              <a:rPr lang="de-DE" kern="0" err="1">
                <a:latin typeface="Calibri" pitchFamily="34" charset="0"/>
              </a:rPr>
              <a:t>to</a:t>
            </a:r>
            <a:r>
              <a:rPr lang="de-DE" kern="0">
                <a:latin typeface="Calibri" pitchFamily="34" charset="0"/>
              </a:rPr>
              <a:t> </a:t>
            </a:r>
            <a:r>
              <a:rPr lang="de-DE" kern="0" err="1">
                <a:latin typeface="Calibri" pitchFamily="34" charset="0"/>
              </a:rPr>
              <a:t>comprehend</a:t>
            </a:r>
            <a:r>
              <a:rPr lang="de-DE" kern="0">
                <a:latin typeface="Calibri" pitchFamily="34" charset="0"/>
              </a:rPr>
              <a:t>.</a:t>
            </a:r>
          </a:p>
        </p:txBody>
      </p:sp>
      <p:sp>
        <p:nvSpPr>
          <p:cNvPr id="27" name="Textfeld 26"/>
          <p:cNvSpPr txBox="1"/>
          <p:nvPr/>
        </p:nvSpPr>
        <p:spPr>
          <a:xfrm>
            <a:off x="2350374" y="3453479"/>
            <a:ext cx="1715534" cy="369332"/>
          </a:xfrm>
          <a:prstGeom prst="rect">
            <a:avLst/>
          </a:prstGeom>
          <a:noFill/>
        </p:spPr>
        <p:txBody>
          <a:bodyPr wrap="none" rtlCol="0">
            <a:spAutoFit/>
          </a:bodyPr>
          <a:lstStyle/>
          <a:p>
            <a:r>
              <a:rPr lang="de-DE" u="sng" kern="0" err="1">
                <a:solidFill>
                  <a:schemeClr val="accent2">
                    <a:lumMod val="75000"/>
                  </a:schemeClr>
                </a:solidFill>
                <a:latin typeface="Calibri" pitchFamily="34" charset="0"/>
                <a:hlinkClick r:id="rId2" action="ppaction://hlinksldjump"/>
              </a:rPr>
              <a:t>highlighted</a:t>
            </a:r>
            <a:r>
              <a:rPr lang="de-DE" u="sng" kern="0">
                <a:solidFill>
                  <a:schemeClr val="accent2">
                    <a:lumMod val="75000"/>
                  </a:schemeClr>
                </a:solidFill>
                <a:latin typeface="Calibri" pitchFamily="34" charset="0"/>
                <a:hlinkClick r:id="rId2" action="ppaction://hlinksldjump"/>
              </a:rPr>
              <a:t> </a:t>
            </a:r>
            <a:r>
              <a:rPr lang="de-DE" u="sng" kern="0" smtClean="0">
                <a:solidFill>
                  <a:schemeClr val="accent2">
                    <a:lumMod val="75000"/>
                  </a:schemeClr>
                </a:solidFill>
                <a:latin typeface="Calibri" pitchFamily="34" charset="0"/>
                <a:hlinkClick r:id="rId2" action="ppaction://hlinksldjump"/>
              </a:rPr>
              <a:t>links</a:t>
            </a:r>
            <a:endParaRPr lang="en-US" sz="1800" b="0" err="1" smtClean="0">
              <a:solidFill>
                <a:schemeClr val="tx2"/>
              </a:solidFill>
            </a:endParaRPr>
          </a:p>
        </p:txBody>
      </p:sp>
      <p:pic>
        <p:nvPicPr>
          <p:cNvPr id="7" name="Picture 6"/>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130396" y="3423775"/>
            <a:ext cx="372546" cy="391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feld 25"/>
          <p:cNvSpPr txBox="1"/>
          <p:nvPr/>
        </p:nvSpPr>
        <p:spPr>
          <a:xfrm>
            <a:off x="565801" y="1091436"/>
            <a:ext cx="7851948" cy="517064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de-DE" sz="6600" b="0" smtClean="0">
              <a:solidFill>
                <a:schemeClr val="tx2"/>
              </a:solidFill>
            </a:endParaRPr>
          </a:p>
          <a:p>
            <a:endParaRPr lang="de-DE" sz="6600">
              <a:solidFill>
                <a:schemeClr val="tx2"/>
              </a:solidFill>
            </a:endParaRPr>
          </a:p>
          <a:p>
            <a:pPr algn="ctr"/>
            <a:r>
              <a:rPr lang="de-DE" sz="6600" b="0" smtClean="0">
                <a:solidFill>
                  <a:schemeClr val="tx1"/>
                </a:solidFill>
              </a:rPr>
              <a:t>Yes </a:t>
            </a:r>
            <a:r>
              <a:rPr lang="de-DE" sz="6600" b="0" err="1" smtClean="0">
                <a:solidFill>
                  <a:schemeClr val="tx1"/>
                </a:solidFill>
              </a:rPr>
              <a:t>you</a:t>
            </a:r>
            <a:r>
              <a:rPr lang="de-DE" sz="6600" b="0" smtClean="0">
                <a:solidFill>
                  <a:schemeClr val="tx1"/>
                </a:solidFill>
              </a:rPr>
              <a:t> </a:t>
            </a:r>
            <a:r>
              <a:rPr lang="de-DE" sz="6600" b="0" err="1" smtClean="0">
                <a:solidFill>
                  <a:schemeClr val="tx1"/>
                </a:solidFill>
              </a:rPr>
              <a:t>got</a:t>
            </a:r>
            <a:r>
              <a:rPr lang="de-DE" sz="6600" b="0" smtClean="0">
                <a:solidFill>
                  <a:schemeClr val="tx1"/>
                </a:solidFill>
              </a:rPr>
              <a:t> </a:t>
            </a:r>
            <a:r>
              <a:rPr lang="de-DE" sz="6600" b="0" err="1" smtClean="0">
                <a:solidFill>
                  <a:schemeClr val="tx1"/>
                </a:solidFill>
              </a:rPr>
              <a:t>it</a:t>
            </a:r>
            <a:r>
              <a:rPr lang="de-DE" sz="6600" b="0" smtClean="0">
                <a:solidFill>
                  <a:schemeClr val="tx1"/>
                </a:solidFill>
              </a:rPr>
              <a:t>!!!</a:t>
            </a:r>
          </a:p>
          <a:p>
            <a:endParaRPr lang="de-DE" sz="6600">
              <a:solidFill>
                <a:schemeClr val="tx2"/>
              </a:solidFill>
            </a:endParaRPr>
          </a:p>
          <a:p>
            <a:endParaRPr lang="en-US" sz="6600" b="0" err="1" smtClean="0">
              <a:solidFill>
                <a:schemeClr val="tx2"/>
              </a:solidFill>
            </a:endParaRPr>
          </a:p>
        </p:txBody>
      </p:sp>
    </p:spTree>
    <p:extLst>
      <p:ext uri="{BB962C8B-B14F-4D97-AF65-F5344CB8AC3E}">
        <p14:creationId xmlns:p14="http://schemas.microsoft.com/office/powerpoint/2010/main" val="494652509"/>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26"/>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3" nodeType="clickEffect">
                                  <p:stCondLst>
                                    <p:cond delay="0"/>
                                  </p:stCondLst>
                                  <p:childTnLst>
                                    <p:set>
                                      <p:cBhvr>
                                        <p:cTn id="11"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2" restart="whenNotActive" fill="hold" evtFilter="cancelBubble" nodeType="interactiveSeq">
                <p:stCondLst>
                  <p:cond evt="onClick" delay="0">
                    <p:tgtEl>
                      <p:spTgt spid="27"/>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4"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5" nodeType="click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26" grpId="0" animBg="1"/>
      <p:bldP spid="26" grpId="3" animBg="1"/>
      <p:bldP spid="26" grpId="4" animBg="1"/>
      <p:bldP spid="26" grpId="5"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718048" y="1052736"/>
            <a:ext cx="6902852" cy="584775"/>
          </a:xfrm>
          <a:prstGeom prst="rect">
            <a:avLst/>
          </a:prstGeom>
          <a:noFill/>
        </p:spPr>
        <p:txBody>
          <a:bodyPr wrap="none" rtlCol="0">
            <a:spAutoFit/>
          </a:bodyPr>
          <a:lstStyle/>
          <a:p>
            <a:r>
              <a:rPr lang="de-DE" sz="3200" smtClean="0"/>
              <a:t>Monitoring &amp; Evaluation „at a </a:t>
            </a:r>
            <a:r>
              <a:rPr lang="de-DE" sz="3200" err="1" smtClean="0"/>
              <a:t>glance</a:t>
            </a:r>
            <a:r>
              <a:rPr lang="de-DE" sz="3200" smtClean="0"/>
              <a:t>“</a:t>
            </a:r>
            <a:endParaRPr lang="en-US" sz="1400" b="0" err="1" smtClean="0"/>
          </a:p>
        </p:txBody>
      </p:sp>
      <p:sp>
        <p:nvSpPr>
          <p:cNvPr id="7" name="Textfeld 6">
            <a:hlinkClick r:id="rId2" action="ppaction://hlinksldjump"/>
          </p:cNvPr>
          <p:cNvSpPr txBox="1"/>
          <p:nvPr/>
        </p:nvSpPr>
        <p:spPr>
          <a:xfrm>
            <a:off x="752971" y="2420888"/>
            <a:ext cx="558569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mtClean="0"/>
              <a:t>What </a:t>
            </a:r>
            <a:r>
              <a:rPr lang="en-US"/>
              <a:t>is adaptation M&amp;E</a:t>
            </a:r>
            <a:r>
              <a:rPr lang="en-US" smtClean="0"/>
              <a:t>?</a:t>
            </a:r>
            <a:endParaRPr lang="en-US" sz="1800" b="0" smtClean="0">
              <a:solidFill>
                <a:schemeClr val="tx2"/>
              </a:solidFill>
            </a:endParaRPr>
          </a:p>
        </p:txBody>
      </p:sp>
      <p:sp>
        <p:nvSpPr>
          <p:cNvPr id="5" name="Textfeld 4">
            <a:hlinkClick r:id="rId3" action="ppaction://hlinksldjump"/>
          </p:cNvPr>
          <p:cNvSpPr txBox="1"/>
          <p:nvPr/>
        </p:nvSpPr>
        <p:spPr>
          <a:xfrm>
            <a:off x="752972" y="3454529"/>
            <a:ext cx="558569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t>What are different approaches to adaptation M&amp;E?</a:t>
            </a:r>
            <a:endParaRPr lang="en-US" sz="1800" b="0" smtClean="0">
              <a:solidFill>
                <a:schemeClr val="tx2"/>
              </a:solidFill>
            </a:endParaRPr>
          </a:p>
        </p:txBody>
      </p:sp>
      <p:sp>
        <p:nvSpPr>
          <p:cNvPr id="6" name="Textfeld 5">
            <a:hlinkClick r:id="rId4" action="ppaction://hlinksldjump"/>
          </p:cNvPr>
          <p:cNvSpPr txBox="1"/>
          <p:nvPr/>
        </p:nvSpPr>
        <p:spPr>
          <a:xfrm>
            <a:off x="765250" y="2924944"/>
            <a:ext cx="5573413"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mtClean="0"/>
              <a:t>Why </a:t>
            </a:r>
            <a:r>
              <a:rPr lang="en-US"/>
              <a:t>adaptation M&amp;E?</a:t>
            </a:r>
            <a:endParaRPr lang="en-US" sz="1800" b="0" smtClean="0">
              <a:solidFill>
                <a:schemeClr val="tx2"/>
              </a:solidFill>
            </a:endParaRPr>
          </a:p>
        </p:txBody>
      </p:sp>
      <p:sp>
        <p:nvSpPr>
          <p:cNvPr id="8" name="Textfeld 7">
            <a:hlinkClick r:id="rId5" action="ppaction://hlinksldjump"/>
          </p:cNvPr>
          <p:cNvSpPr txBox="1"/>
          <p:nvPr/>
        </p:nvSpPr>
        <p:spPr>
          <a:xfrm>
            <a:off x="752972" y="4036422"/>
            <a:ext cx="558569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t>What experiences exist with adaptation M&amp;E?</a:t>
            </a:r>
            <a:endParaRPr lang="en-US" sz="1800" b="0" smtClean="0">
              <a:solidFill>
                <a:schemeClr val="tx2"/>
              </a:solidFill>
            </a:endParaRPr>
          </a:p>
        </p:txBody>
      </p:sp>
      <p:sp>
        <p:nvSpPr>
          <p:cNvPr id="9" name="Textfeld 8">
            <a:hlinkClick r:id="rId6" action="ppaction://hlinksldjump"/>
          </p:cNvPr>
          <p:cNvSpPr txBox="1"/>
          <p:nvPr/>
        </p:nvSpPr>
        <p:spPr>
          <a:xfrm>
            <a:off x="738958" y="4599513"/>
            <a:ext cx="559970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t>Where is more information available?</a:t>
            </a:r>
            <a:endParaRPr lang="en-US" sz="1800" b="0" smtClean="0">
              <a:solidFill>
                <a:schemeClr val="tx2"/>
              </a:solidFill>
            </a:endParaRPr>
          </a:p>
        </p:txBody>
      </p:sp>
      <p:sp>
        <p:nvSpPr>
          <p:cNvPr id="10" name="Textfeld 9">
            <a:hlinkClick r:id="rId7" action="ppaction://hlinksldjump"/>
          </p:cNvPr>
          <p:cNvSpPr txBox="1"/>
          <p:nvPr/>
        </p:nvSpPr>
        <p:spPr>
          <a:xfrm>
            <a:off x="2034037" y="-2977"/>
            <a:ext cx="1218603" cy="261610"/>
          </a:xfrm>
          <a:prstGeom prst="rect">
            <a:avLst/>
          </a:prstGeom>
          <a:noFill/>
        </p:spPr>
        <p:txBody>
          <a:bodyPr wrap="none" rtlCol="0">
            <a:spAutoFit/>
          </a:bodyPr>
          <a:lstStyle/>
          <a:p>
            <a:r>
              <a:rPr lang="de-DE" sz="1100" b="0" smtClean="0">
                <a:effectLst/>
              </a:rPr>
              <a:t>M&amp;E at a </a:t>
            </a:r>
            <a:r>
              <a:rPr lang="de-DE" sz="1100" b="0" err="1" smtClean="0">
                <a:effectLst/>
              </a:rPr>
              <a:t>glance</a:t>
            </a:r>
            <a:endParaRPr lang="de-DE" sz="1100" b="0" smtClean="0">
              <a:effectLst/>
            </a:endParaRPr>
          </a:p>
        </p:txBody>
      </p:sp>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16216" y="4599513"/>
            <a:ext cx="2438021" cy="1801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092983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_Powerpoint_E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no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dirty="0" err="1"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txDef>
      <a:spPr>
        <a:noFill/>
      </a:spPr>
      <a:bodyPr wrap="square" rtlCol="0">
        <a:spAutoFit/>
      </a:bodyPr>
      <a:lstStyle>
        <a:defPPr>
          <a:defRPr sz="1800" b="0" dirty="0" err="1" smtClean="0">
            <a:solidFill>
              <a:schemeClr val="tx2"/>
            </a:solidFill>
          </a:defRPr>
        </a:defPPr>
      </a:lstStyle>
    </a:tx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2484</Words>
  <Application>Microsoft Office PowerPoint</Application>
  <PresentationFormat>Bildschirmpräsentation (4:3)</PresentationFormat>
  <Paragraphs>334</Paragraphs>
  <Slides>33</Slides>
  <Notes>1</Notes>
  <HiddenSlides>5</HiddenSlides>
  <MMClips>0</MMClips>
  <ScaleCrop>false</ScaleCrop>
  <HeadingPairs>
    <vt:vector size="4" baseType="variant">
      <vt:variant>
        <vt:lpstr>Design</vt:lpstr>
      </vt:variant>
      <vt:variant>
        <vt:i4>1</vt:i4>
      </vt:variant>
      <vt:variant>
        <vt:lpstr>Folientitel</vt:lpstr>
      </vt:variant>
      <vt:variant>
        <vt:i4>33</vt:i4>
      </vt:variant>
    </vt:vector>
  </HeadingPairs>
  <TitlesOfParts>
    <vt:vector size="34" baseType="lpstr">
      <vt:lpstr>GIZ_Powerpoint_EN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GTZ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Tobias Dietzold</dc:creator>
  <cp:lastModifiedBy>giz</cp:lastModifiedBy>
  <cp:revision>2664</cp:revision>
  <cp:lastPrinted>2014-05-14T11:43:31Z</cp:lastPrinted>
  <dcterms:created xsi:type="dcterms:W3CDTF">2011-07-26T09:25:59Z</dcterms:created>
  <dcterms:modified xsi:type="dcterms:W3CDTF">2017-04-20T10:28:04Z</dcterms:modified>
</cp:coreProperties>
</file>