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tags/tag1.xml" ContentType="application/vnd.openxmlformats-officedocument.presentationml.tags+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869" r:id="rId2"/>
    <p:sldMasterId id="2147483879" r:id="rId3"/>
    <p:sldMasterId id="2147483889" r:id="rId4"/>
    <p:sldMasterId id="2147484758" r:id="rId5"/>
    <p:sldMasterId id="2147484803" r:id="rId6"/>
  </p:sldMasterIdLst>
  <p:notesMasterIdLst>
    <p:notesMasterId r:id="rId104"/>
  </p:notesMasterIdLst>
  <p:handoutMasterIdLst>
    <p:handoutMasterId r:id="rId105"/>
  </p:handoutMasterIdLst>
  <p:sldIdLst>
    <p:sldId id="282" r:id="rId7"/>
    <p:sldId id="283" r:id="rId8"/>
    <p:sldId id="294" r:id="rId9"/>
    <p:sldId id="556" r:id="rId10"/>
    <p:sldId id="572" r:id="rId11"/>
    <p:sldId id="454" r:id="rId12"/>
    <p:sldId id="557" r:id="rId13"/>
    <p:sldId id="451" r:id="rId14"/>
    <p:sldId id="558" r:id="rId15"/>
    <p:sldId id="575" r:id="rId16"/>
    <p:sldId id="576" r:id="rId17"/>
    <p:sldId id="601" r:id="rId18"/>
    <p:sldId id="559" r:id="rId19"/>
    <p:sldId id="560" r:id="rId20"/>
    <p:sldId id="561" r:id="rId21"/>
    <p:sldId id="578" r:id="rId22"/>
    <p:sldId id="579" r:id="rId23"/>
    <p:sldId id="328" r:id="rId24"/>
    <p:sldId id="329" r:id="rId25"/>
    <p:sldId id="336" r:id="rId26"/>
    <p:sldId id="337" r:id="rId27"/>
    <p:sldId id="332" r:id="rId28"/>
    <p:sldId id="338" r:id="rId29"/>
    <p:sldId id="339" r:id="rId30"/>
    <p:sldId id="333" r:id="rId31"/>
    <p:sldId id="334" r:id="rId32"/>
    <p:sldId id="335" r:id="rId33"/>
    <p:sldId id="341" r:id="rId34"/>
    <p:sldId id="340" r:id="rId35"/>
    <p:sldId id="342" r:id="rId36"/>
    <p:sldId id="562" r:id="rId37"/>
    <p:sldId id="521" r:id="rId38"/>
    <p:sldId id="522" r:id="rId39"/>
    <p:sldId id="523" r:id="rId40"/>
    <p:sldId id="525" r:id="rId41"/>
    <p:sldId id="526" r:id="rId42"/>
    <p:sldId id="527" r:id="rId43"/>
    <p:sldId id="528" r:id="rId44"/>
    <p:sldId id="529" r:id="rId45"/>
    <p:sldId id="530" r:id="rId46"/>
    <p:sldId id="531" r:id="rId47"/>
    <p:sldId id="622" r:id="rId48"/>
    <p:sldId id="534" r:id="rId49"/>
    <p:sldId id="535" r:id="rId50"/>
    <p:sldId id="536" r:id="rId51"/>
    <p:sldId id="623" r:id="rId52"/>
    <p:sldId id="580" r:id="rId53"/>
    <p:sldId id="538" r:id="rId54"/>
    <p:sldId id="544" r:id="rId55"/>
    <p:sldId id="563" r:id="rId56"/>
    <p:sldId id="614" r:id="rId57"/>
    <p:sldId id="616" r:id="rId58"/>
    <p:sldId id="509" r:id="rId59"/>
    <p:sldId id="581" r:id="rId60"/>
    <p:sldId id="510" r:id="rId61"/>
    <p:sldId id="512" r:id="rId62"/>
    <p:sldId id="627" r:id="rId63"/>
    <p:sldId id="516" r:id="rId64"/>
    <p:sldId id="604" r:id="rId65"/>
    <p:sldId id="545" r:id="rId66"/>
    <p:sldId id="546" r:id="rId67"/>
    <p:sldId id="547" r:id="rId68"/>
    <p:sldId id="548" r:id="rId69"/>
    <p:sldId id="552" r:id="rId70"/>
    <p:sldId id="553" r:id="rId71"/>
    <p:sldId id="565" r:id="rId72"/>
    <p:sldId id="606" r:id="rId73"/>
    <p:sldId id="628" r:id="rId74"/>
    <p:sldId id="624" r:id="rId75"/>
    <p:sldId id="583" r:id="rId76"/>
    <p:sldId id="584" r:id="rId77"/>
    <p:sldId id="549" r:id="rId78"/>
    <p:sldId id="567" r:id="rId79"/>
    <p:sldId id="621" r:id="rId80"/>
    <p:sldId id="620" r:id="rId81"/>
    <p:sldId id="596" r:id="rId82"/>
    <p:sldId id="586" r:id="rId83"/>
    <p:sldId id="555" r:id="rId84"/>
    <p:sldId id="602" r:id="rId85"/>
    <p:sldId id="568" r:id="rId86"/>
    <p:sldId id="611" r:id="rId87"/>
    <p:sldId id="610" r:id="rId88"/>
    <p:sldId id="617" r:id="rId89"/>
    <p:sldId id="625" r:id="rId90"/>
    <p:sldId id="629" r:id="rId91"/>
    <p:sldId id="470" r:id="rId92"/>
    <p:sldId id="630" r:id="rId93"/>
    <p:sldId id="550" r:id="rId94"/>
    <p:sldId id="612" r:id="rId95"/>
    <p:sldId id="613" r:id="rId96"/>
    <p:sldId id="615" r:id="rId97"/>
    <p:sldId id="619" r:id="rId98"/>
    <p:sldId id="618" r:id="rId99"/>
    <p:sldId id="631" r:id="rId100"/>
    <p:sldId id="592" r:id="rId101"/>
    <p:sldId id="411" r:id="rId102"/>
    <p:sldId id="626" r:id="rId103"/>
  </p:sldIdLst>
  <p:sldSz cx="9144000" cy="6858000" type="screen4x3"/>
  <p:notesSz cx="6797675" cy="9928225"/>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extLst>
    <p:ext uri="{EFAFB233-063F-42B5-8137-9DF3F51BA10A}">
      <p15:sldGuideLst xmlns:p15="http://schemas.microsoft.com/office/powerpoint/2012/main" xmlns="">
        <p15:guide id="1" orient="horz" pos="3935">
          <p15:clr>
            <a:srgbClr val="A4A3A4"/>
          </p15:clr>
        </p15:guide>
        <p15:guide id="2" orient="horz">
          <p15:clr>
            <a:srgbClr val="A4A3A4"/>
          </p15:clr>
        </p15:guide>
        <p15:guide id="3" orient="horz" pos="151">
          <p15:clr>
            <a:srgbClr val="A4A3A4"/>
          </p15:clr>
        </p15:guide>
        <p15:guide id="4" orient="horz" pos="1269">
          <p15:clr>
            <a:srgbClr val="A4A3A4"/>
          </p15:clr>
        </p15:guide>
        <p15:guide id="5" orient="horz" pos="1140">
          <p15:clr>
            <a:srgbClr val="A4A3A4"/>
          </p15:clr>
        </p15:guide>
        <p15:guide id="6" orient="horz" pos="1265">
          <p15:clr>
            <a:srgbClr val="A4A3A4"/>
          </p15:clr>
        </p15:guide>
        <p15:guide id="7" pos="288">
          <p15:clr>
            <a:srgbClr val="A4A3A4"/>
          </p15:clr>
        </p15:guide>
        <p15:guide id="8" pos="5029">
          <p15:clr>
            <a:srgbClr val="A4A3A4"/>
          </p15:clr>
        </p15:guide>
        <p15:guide id="9" pos="2860">
          <p15:clr>
            <a:srgbClr val="A4A3A4"/>
          </p15:clr>
        </p15:guide>
      </p15:sldGuideLst>
    </p:ext>
    <p:ext uri="{2D200454-40CA-4A62-9FC3-DE9A4176ACB9}">
      <p15:notesGuideLst xmlns:p15="http://schemas.microsoft.com/office/powerpoint/2012/main" xmlns="">
        <p15:guide id="1" orient="horz" pos="3127" userDrawn="1">
          <p15:clr>
            <a:srgbClr val="A4A3A4"/>
          </p15:clr>
        </p15:guide>
        <p15:guide id="2" pos="125" userDrawn="1">
          <p15:clr>
            <a:srgbClr val="A4A3A4"/>
          </p15:clr>
        </p15:guide>
        <p15:guide id="3" pos="414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 Leiter" initials="TL" lastIdx="6" clrIdx="0"/>
  <p:cmAuthor id="1" name="Alexander Holst" initials="giz" lastIdx="1" clrIdx="1"/>
  <p:cmAuthor id="2" name="cecile laborderie" initials="cl" lastIdx="52" clrIdx="2">
    <p:extLst/>
  </p:cmAuthor>
  <p:cmAuthor id="3" name="Alexander Holst" initials="AH" lastIdx="8" clrIdx="3"/>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6F0"/>
    <a:srgbClr val="FDEADA"/>
    <a:srgbClr val="AFD3E2"/>
    <a:srgbClr val="E7F3FB"/>
    <a:srgbClr val="FCCB77"/>
    <a:srgbClr val="3077B8"/>
    <a:srgbClr val="006F92"/>
    <a:srgbClr val="B30D84"/>
    <a:srgbClr val="6699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8" autoAdjust="0"/>
    <p:restoredTop sz="82016" autoAdjust="0"/>
  </p:normalViewPr>
  <p:slideViewPr>
    <p:cSldViewPr snapToGrid="0">
      <p:cViewPr>
        <p:scale>
          <a:sx n="100" d="100"/>
          <a:sy n="100" d="100"/>
        </p:scale>
        <p:origin x="-2154" y="60"/>
      </p:cViewPr>
      <p:guideLst>
        <p:guide orient="horz" pos="3935"/>
        <p:guide orient="horz"/>
        <p:guide orient="horz" pos="151"/>
        <p:guide orient="horz" pos="1269"/>
        <p:guide orient="horz" pos="1140"/>
        <p:guide orient="horz" pos="1265"/>
        <p:guide pos="288"/>
        <p:guide pos="5029"/>
        <p:guide pos="2860"/>
      </p:guideLst>
    </p:cSldViewPr>
  </p:slideViewPr>
  <p:outlineViewPr>
    <p:cViewPr>
      <p:scale>
        <a:sx n="33" d="100"/>
        <a:sy n="33" d="100"/>
      </p:scale>
      <p:origin x="0" y="2233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2526" y="72"/>
      </p:cViewPr>
      <p:guideLst>
        <p:guide orient="horz" pos="3127"/>
        <p:guide pos="125"/>
        <p:guide pos="4143"/>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presProps" Target="presProps.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commentAuthors" Target="commen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heme" Target="theme/theme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_rels/viewProps.xml.rels><?xml version="1.0" encoding="UTF-8" standalone="yes"?>
<Relationships xmlns="http://schemas.openxmlformats.org/package/2006/relationships"><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29.xml"/><Relationship Id="rId39" Type="http://schemas.openxmlformats.org/officeDocument/2006/relationships/slide" Target="slides/slide43.xml"/><Relationship Id="rId21" Type="http://schemas.openxmlformats.org/officeDocument/2006/relationships/slide" Target="slides/slide24.xml"/><Relationship Id="rId34" Type="http://schemas.openxmlformats.org/officeDocument/2006/relationships/slide" Target="slides/slide37.xml"/><Relationship Id="rId42" Type="http://schemas.openxmlformats.org/officeDocument/2006/relationships/slide" Target="slides/slide46.xml"/><Relationship Id="rId47" Type="http://schemas.openxmlformats.org/officeDocument/2006/relationships/slide" Target="slides/slide54.xml"/><Relationship Id="rId50" Type="http://schemas.openxmlformats.org/officeDocument/2006/relationships/slide" Target="slides/slide81.xml"/><Relationship Id="rId55" Type="http://schemas.openxmlformats.org/officeDocument/2006/relationships/slide" Target="slides/slide86.xml"/><Relationship Id="rId7" Type="http://schemas.openxmlformats.org/officeDocument/2006/relationships/slide" Target="slides/slide9.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8.xml"/><Relationship Id="rId33" Type="http://schemas.openxmlformats.org/officeDocument/2006/relationships/slide" Target="slides/slide36.xml"/><Relationship Id="rId38" Type="http://schemas.openxmlformats.org/officeDocument/2006/relationships/slide" Target="slides/slide41.xml"/><Relationship Id="rId46" Type="http://schemas.openxmlformats.org/officeDocument/2006/relationships/slide" Target="slides/slide52.xml"/><Relationship Id="rId59" Type="http://schemas.openxmlformats.org/officeDocument/2006/relationships/slide" Target="slides/slide97.xml"/><Relationship Id="rId2" Type="http://schemas.openxmlformats.org/officeDocument/2006/relationships/slide" Target="slides/slide2.xml"/><Relationship Id="rId16" Type="http://schemas.openxmlformats.org/officeDocument/2006/relationships/slide" Target="slides/slide19.xml"/><Relationship Id="rId20" Type="http://schemas.openxmlformats.org/officeDocument/2006/relationships/slide" Target="slides/slide23.xml"/><Relationship Id="rId29" Type="http://schemas.openxmlformats.org/officeDocument/2006/relationships/slide" Target="slides/slide32.xml"/><Relationship Id="rId41" Type="http://schemas.openxmlformats.org/officeDocument/2006/relationships/slide" Target="slides/slide45.xml"/><Relationship Id="rId54" Type="http://schemas.openxmlformats.org/officeDocument/2006/relationships/slide" Target="slides/slide85.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4.xml"/><Relationship Id="rId24" Type="http://schemas.openxmlformats.org/officeDocument/2006/relationships/slide" Target="slides/slide27.xml"/><Relationship Id="rId32" Type="http://schemas.openxmlformats.org/officeDocument/2006/relationships/slide" Target="slides/slide35.xml"/><Relationship Id="rId37" Type="http://schemas.openxmlformats.org/officeDocument/2006/relationships/slide" Target="slides/slide40.xml"/><Relationship Id="rId40" Type="http://schemas.openxmlformats.org/officeDocument/2006/relationships/slide" Target="slides/slide44.xml"/><Relationship Id="rId45" Type="http://schemas.openxmlformats.org/officeDocument/2006/relationships/slide" Target="slides/slide50.xml"/><Relationship Id="rId53" Type="http://schemas.openxmlformats.org/officeDocument/2006/relationships/slide" Target="slides/slide84.xml"/><Relationship Id="rId58" Type="http://schemas.openxmlformats.org/officeDocument/2006/relationships/slide" Target="slides/slide96.xml"/><Relationship Id="rId5" Type="http://schemas.openxmlformats.org/officeDocument/2006/relationships/slide" Target="slides/slide7.xml"/><Relationship Id="rId15" Type="http://schemas.openxmlformats.org/officeDocument/2006/relationships/slide" Target="slides/slide18.xml"/><Relationship Id="rId23" Type="http://schemas.openxmlformats.org/officeDocument/2006/relationships/slide" Target="slides/slide26.xml"/><Relationship Id="rId28" Type="http://schemas.openxmlformats.org/officeDocument/2006/relationships/slide" Target="slides/slide31.xml"/><Relationship Id="rId36" Type="http://schemas.openxmlformats.org/officeDocument/2006/relationships/slide" Target="slides/slide39.xml"/><Relationship Id="rId49" Type="http://schemas.openxmlformats.org/officeDocument/2006/relationships/slide" Target="slides/slide74.xml"/><Relationship Id="rId57" Type="http://schemas.openxmlformats.org/officeDocument/2006/relationships/slide" Target="slides/slide90.xml"/><Relationship Id="rId10" Type="http://schemas.openxmlformats.org/officeDocument/2006/relationships/slide" Target="slides/slide13.xml"/><Relationship Id="rId19" Type="http://schemas.openxmlformats.org/officeDocument/2006/relationships/slide" Target="slides/slide22.xml"/><Relationship Id="rId31" Type="http://schemas.openxmlformats.org/officeDocument/2006/relationships/slide" Target="slides/slide34.xml"/><Relationship Id="rId44" Type="http://schemas.openxmlformats.org/officeDocument/2006/relationships/slide" Target="slides/slide49.xml"/><Relationship Id="rId52" Type="http://schemas.openxmlformats.org/officeDocument/2006/relationships/slide" Target="slides/slide83.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7.xml"/><Relationship Id="rId22" Type="http://schemas.openxmlformats.org/officeDocument/2006/relationships/slide" Target="slides/slide25.xml"/><Relationship Id="rId27" Type="http://schemas.openxmlformats.org/officeDocument/2006/relationships/slide" Target="slides/slide30.xml"/><Relationship Id="rId30" Type="http://schemas.openxmlformats.org/officeDocument/2006/relationships/slide" Target="slides/slide33.xml"/><Relationship Id="rId35" Type="http://schemas.openxmlformats.org/officeDocument/2006/relationships/slide" Target="slides/slide38.xml"/><Relationship Id="rId43" Type="http://schemas.openxmlformats.org/officeDocument/2006/relationships/slide" Target="slides/slide48.xml"/><Relationship Id="rId48" Type="http://schemas.openxmlformats.org/officeDocument/2006/relationships/slide" Target="slides/slide67.xml"/><Relationship Id="rId56" Type="http://schemas.openxmlformats.org/officeDocument/2006/relationships/slide" Target="slides/slide87.xml"/><Relationship Id="rId8" Type="http://schemas.openxmlformats.org/officeDocument/2006/relationships/slide" Target="slides/slide10.xml"/><Relationship Id="rId51" Type="http://schemas.openxmlformats.org/officeDocument/2006/relationships/slide" Target="slides/slide82.xml"/><Relationship Id="rId3" Type="http://schemas.openxmlformats.org/officeDocument/2006/relationships/slide" Target="slides/slide3.xml"/></Relationships>
</file>

<file path=ppt/diagrams/_rels/data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diagrams/_rels/data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94A5-8505-4A5E-A6A9-91C60954039D}" type="doc">
      <dgm:prSet loTypeId="urn:microsoft.com/office/officeart/2005/8/layout/matrix1" loCatId="matrix" qsTypeId="urn:microsoft.com/office/officeart/2005/8/quickstyle/simple1" qsCatId="simple" csTypeId="urn:microsoft.com/office/officeart/2005/8/colors/accent0_1" csCatId="mainScheme" phldr="1"/>
      <dgm:spPr/>
      <dgm:t>
        <a:bodyPr/>
        <a:lstStyle/>
        <a:p>
          <a:endParaRPr lang="en-AU"/>
        </a:p>
      </dgm:t>
    </dgm:pt>
    <dgm:pt modelId="{96BCEBB9-15DE-42E2-B88F-6DE364824B46}">
      <dgm:prSet phldrT="[Text]" custT="1"/>
      <dgm:spPr>
        <a:blipFill dpi="0" rotWithShape="0">
          <a:blip xmlns:r="http://schemas.openxmlformats.org/officeDocument/2006/relationships" r:embed="rId1">
            <a:alphaModFix amt="50000"/>
          </a:blip>
          <a:srcRect/>
          <a:stretch>
            <a:fillRect/>
          </a:stretch>
        </a:blipFill>
        <a:ln>
          <a:noFill/>
        </a:ln>
      </dgm:spPr>
      <dgm:t>
        <a:bodyPr/>
        <a:lstStyle/>
        <a:p>
          <a:r>
            <a:rPr lang="de-DE" sz="2400" b="1"/>
            <a:t>Incertitude</a:t>
          </a:r>
        </a:p>
        <a:p>
          <a:r>
            <a:rPr lang="de-DE" sz="2400"/>
            <a:t>Sur les évolutions climatiques et socio-écomiques</a:t>
          </a:r>
          <a:endParaRPr lang="en-AU" sz="2400"/>
        </a:p>
      </dgm:t>
    </dgm:pt>
    <dgm:pt modelId="{B0F05541-5CE7-4432-AEDF-BB51B216BA7F}" type="parTrans" cxnId="{6FA85DB6-47C2-47FE-B30B-16F1167A5B24}">
      <dgm:prSet/>
      <dgm:spPr/>
      <dgm:t>
        <a:bodyPr/>
        <a:lstStyle/>
        <a:p>
          <a:endParaRPr lang="en-AU"/>
        </a:p>
      </dgm:t>
    </dgm:pt>
    <dgm:pt modelId="{649C221B-C7C6-4FDE-970C-3208FDB90AED}" type="sibTrans" cxnId="{6FA85DB6-47C2-47FE-B30B-16F1167A5B24}">
      <dgm:prSet/>
      <dgm:spPr/>
      <dgm:t>
        <a:bodyPr/>
        <a:lstStyle/>
        <a:p>
          <a:endParaRPr lang="en-AU"/>
        </a:p>
      </dgm:t>
    </dgm:pt>
    <dgm:pt modelId="{378087D1-4ACC-48E8-9335-E2F4C37222F3}">
      <dgm:prSet phldrT="[Text]" custT="1"/>
      <dgm:spPr>
        <a:noFill/>
        <a:ln>
          <a:noFill/>
        </a:ln>
      </dgm:spPr>
      <dgm:t>
        <a:bodyPr/>
        <a:lstStyle/>
        <a:p>
          <a:endParaRPr lang="de-DE" sz="2400" b="1"/>
        </a:p>
        <a:p>
          <a:r>
            <a:rPr lang="fr-FR" sz="2400" b="1" noProof="0"/>
            <a:t>Horizons temporels longs</a:t>
          </a:r>
          <a:endParaRPr lang="fr-FR" sz="2400" b="1" noProof="0" dirty="0"/>
        </a:p>
        <a:p>
          <a:r>
            <a:rPr lang="fr-FR" sz="2400" noProof="0" dirty="0"/>
            <a:t>Le succès </a:t>
          </a:r>
          <a:r>
            <a:rPr lang="fr-FR" sz="2400" noProof="0"/>
            <a:t>de l’adaptation n’est visible qu’à l’issue d’une </a:t>
          </a:r>
          <a:r>
            <a:rPr lang="fr-FR" sz="2400" noProof="0" dirty="0"/>
            <a:t>longue période</a:t>
          </a:r>
        </a:p>
      </dgm:t>
    </dgm:pt>
    <dgm:pt modelId="{91ECC754-70E9-4717-B219-CD747736ACEA}" type="parTrans" cxnId="{F7AAAB85-3227-4617-B831-0FB68F66870A}">
      <dgm:prSet/>
      <dgm:spPr/>
      <dgm:t>
        <a:bodyPr/>
        <a:lstStyle/>
        <a:p>
          <a:endParaRPr lang="en-AU"/>
        </a:p>
      </dgm:t>
    </dgm:pt>
    <dgm:pt modelId="{B659F9AC-72F4-41E5-AEF7-EA8CAE8ECFC2}" type="sibTrans" cxnId="{F7AAAB85-3227-4617-B831-0FB68F66870A}">
      <dgm:prSet/>
      <dgm:spPr/>
      <dgm:t>
        <a:bodyPr/>
        <a:lstStyle/>
        <a:p>
          <a:endParaRPr lang="en-AU"/>
        </a:p>
      </dgm:t>
    </dgm:pt>
    <dgm:pt modelId="{E4B6F7BE-7F03-4347-990E-7CDDF2DE914D}">
      <dgm:prSet phldrT="[Text]" custT="1"/>
      <dgm:spPr>
        <a:blipFill dpi="0" rotWithShape="0">
          <a:blip xmlns:r="http://schemas.openxmlformats.org/officeDocument/2006/relationships" r:embed="rId2">
            <a:alphaModFix amt="50000"/>
          </a:blip>
          <a:srcRect/>
          <a:stretch>
            <a:fillRect/>
          </a:stretch>
        </a:blipFill>
        <a:ln>
          <a:noFill/>
        </a:ln>
      </dgm:spPr>
      <dgm:t>
        <a:bodyPr/>
        <a:lstStyle/>
        <a:p>
          <a:r>
            <a:rPr lang="de-DE" sz="2400" b="1"/>
            <a:t>Complexité</a:t>
          </a:r>
        </a:p>
        <a:p>
          <a:r>
            <a:rPr lang="de-DE" sz="2400"/>
            <a:t>Enchevêtrement avec des facteurs de stress sociaux et économiques</a:t>
          </a:r>
          <a:endParaRPr lang="en-AU" sz="2400"/>
        </a:p>
      </dgm:t>
    </dgm:pt>
    <dgm:pt modelId="{5FF19907-DB32-4418-B03E-6BD41E59D4A4}" type="parTrans" cxnId="{5957A510-3A91-483C-A5AF-EC534F949564}">
      <dgm:prSet/>
      <dgm:spPr/>
      <dgm:t>
        <a:bodyPr/>
        <a:lstStyle/>
        <a:p>
          <a:endParaRPr lang="en-AU"/>
        </a:p>
      </dgm:t>
    </dgm:pt>
    <dgm:pt modelId="{D8C72666-800A-499D-B4E0-8C864C7FA516}" type="sibTrans" cxnId="{5957A510-3A91-483C-A5AF-EC534F949564}">
      <dgm:prSet/>
      <dgm:spPr/>
      <dgm:t>
        <a:bodyPr/>
        <a:lstStyle/>
        <a:p>
          <a:endParaRPr lang="en-AU"/>
        </a:p>
      </dgm:t>
    </dgm:pt>
    <dgm:pt modelId="{95488255-F0A3-499C-AB98-3D4223A5CEC0}">
      <dgm:prSet phldrT="[Text]"/>
      <dgm:spPr>
        <a:solidFill>
          <a:srgbClr val="F1F19D"/>
        </a:solidFill>
      </dgm:spPr>
      <dgm:t>
        <a:bodyPr/>
        <a:lstStyle/>
        <a:p>
          <a:r>
            <a:rPr lang="de-DE"/>
            <a:t>Context-dependent</a:t>
          </a:r>
        </a:p>
        <a:p>
          <a:r>
            <a:rPr lang="de-DE" b="1"/>
            <a:t>No universal indicator</a:t>
          </a:r>
          <a:endParaRPr lang="en-AU" b="1"/>
        </a:p>
      </dgm:t>
    </dgm:pt>
    <dgm:pt modelId="{A4101FC7-86CB-42C0-9E7C-22C47A62380D}" type="sibTrans" cxnId="{98BA4565-8B15-4964-8D60-36771054D2B1}">
      <dgm:prSet/>
      <dgm:spPr/>
      <dgm:t>
        <a:bodyPr/>
        <a:lstStyle/>
        <a:p>
          <a:endParaRPr lang="en-AU"/>
        </a:p>
      </dgm:t>
    </dgm:pt>
    <dgm:pt modelId="{EB0172C2-A554-4C2C-AC47-36317B9FC64A}" type="parTrans" cxnId="{98BA4565-8B15-4964-8D60-36771054D2B1}">
      <dgm:prSet/>
      <dgm:spPr/>
      <dgm:t>
        <a:bodyPr/>
        <a:lstStyle/>
        <a:p>
          <a:endParaRPr lang="en-AU"/>
        </a:p>
      </dgm:t>
    </dgm:pt>
    <dgm:pt modelId="{79E3B9AE-605C-42F3-8E58-AFD443847655}" type="pres">
      <dgm:prSet presAssocID="{2DEA94A5-8505-4A5E-A6A9-91C60954039D}" presName="diagram" presStyleCnt="0">
        <dgm:presLayoutVars>
          <dgm:chMax val="1"/>
          <dgm:dir/>
          <dgm:animLvl val="ctr"/>
          <dgm:resizeHandles val="exact"/>
        </dgm:presLayoutVars>
      </dgm:prSet>
      <dgm:spPr/>
      <dgm:t>
        <a:bodyPr/>
        <a:lstStyle/>
        <a:p>
          <a:endParaRPr lang="en-GB"/>
        </a:p>
      </dgm:t>
    </dgm:pt>
    <dgm:pt modelId="{47AE07B3-3B6C-49E0-BC6B-B90C2892CC23}" type="pres">
      <dgm:prSet presAssocID="{2DEA94A5-8505-4A5E-A6A9-91C60954039D}" presName="matrix" presStyleCnt="0"/>
      <dgm:spPr/>
    </dgm:pt>
    <dgm:pt modelId="{781C03E6-3EFC-46A8-A7F4-9C6E6BFF77D2}" type="pres">
      <dgm:prSet presAssocID="{2DEA94A5-8505-4A5E-A6A9-91C60954039D}" presName="tile1" presStyleLbl="node1" presStyleIdx="0" presStyleCnt="4"/>
      <dgm:spPr/>
      <dgm:t>
        <a:bodyPr/>
        <a:lstStyle/>
        <a:p>
          <a:endParaRPr lang="en-GB"/>
        </a:p>
      </dgm:t>
    </dgm:pt>
    <dgm:pt modelId="{F4A7A34A-4386-41CA-8CA9-4901DA755C2E}" type="pres">
      <dgm:prSet presAssocID="{2DEA94A5-8505-4A5E-A6A9-91C60954039D}" presName="tile1text" presStyleLbl="node1" presStyleIdx="0" presStyleCnt="4">
        <dgm:presLayoutVars>
          <dgm:chMax val="0"/>
          <dgm:chPref val="0"/>
          <dgm:bulletEnabled val="1"/>
        </dgm:presLayoutVars>
      </dgm:prSet>
      <dgm:spPr/>
      <dgm:t>
        <a:bodyPr/>
        <a:lstStyle/>
        <a:p>
          <a:endParaRPr lang="en-GB"/>
        </a:p>
      </dgm:t>
    </dgm:pt>
    <dgm:pt modelId="{E25A2EE5-C89B-49D8-82B7-246F5F34CD86}" type="pres">
      <dgm:prSet presAssocID="{2DEA94A5-8505-4A5E-A6A9-91C60954039D}" presName="tile2" presStyleLbl="node1" presStyleIdx="1" presStyleCnt="4"/>
      <dgm:spPr/>
      <dgm:t>
        <a:bodyPr/>
        <a:lstStyle/>
        <a:p>
          <a:endParaRPr lang="en-GB"/>
        </a:p>
      </dgm:t>
    </dgm:pt>
    <dgm:pt modelId="{2FCE1B33-9AFB-44A0-AEB7-27E65D3E613D}" type="pres">
      <dgm:prSet presAssocID="{2DEA94A5-8505-4A5E-A6A9-91C60954039D}" presName="tile2text" presStyleLbl="node1" presStyleIdx="1" presStyleCnt="4">
        <dgm:presLayoutVars>
          <dgm:chMax val="0"/>
          <dgm:chPref val="0"/>
          <dgm:bulletEnabled val="1"/>
        </dgm:presLayoutVars>
      </dgm:prSet>
      <dgm:spPr/>
      <dgm:t>
        <a:bodyPr/>
        <a:lstStyle/>
        <a:p>
          <a:endParaRPr lang="en-GB"/>
        </a:p>
      </dgm:t>
    </dgm:pt>
    <dgm:pt modelId="{3443BB55-9052-46A0-B637-458A14D9647B}" type="pres">
      <dgm:prSet presAssocID="{2DEA94A5-8505-4A5E-A6A9-91C60954039D}" presName="tile3" presStyleLbl="node1" presStyleIdx="2" presStyleCnt="4"/>
      <dgm:spPr/>
      <dgm:t>
        <a:bodyPr/>
        <a:lstStyle/>
        <a:p>
          <a:endParaRPr lang="en-GB"/>
        </a:p>
      </dgm:t>
    </dgm:pt>
    <dgm:pt modelId="{ADC1510E-AC17-4319-9054-9352537EA865}" type="pres">
      <dgm:prSet presAssocID="{2DEA94A5-8505-4A5E-A6A9-91C60954039D}" presName="tile3text" presStyleLbl="node1" presStyleIdx="2" presStyleCnt="4">
        <dgm:presLayoutVars>
          <dgm:chMax val="0"/>
          <dgm:chPref val="0"/>
          <dgm:bulletEnabled val="1"/>
        </dgm:presLayoutVars>
      </dgm:prSet>
      <dgm:spPr/>
      <dgm:t>
        <a:bodyPr/>
        <a:lstStyle/>
        <a:p>
          <a:endParaRPr lang="en-GB"/>
        </a:p>
      </dgm:t>
    </dgm:pt>
    <dgm:pt modelId="{0A590173-BE6C-41B8-9723-FA76E66BCCB2}" type="pres">
      <dgm:prSet presAssocID="{2DEA94A5-8505-4A5E-A6A9-91C60954039D}" presName="tile4" presStyleLbl="node1" presStyleIdx="3" presStyleCnt="4" custScaleX="17479" custScaleY="22971" custLinFactNeighborX="4011" custLinFactNeighborY="-5539"/>
      <dgm:spPr>
        <a:blipFill dpi="0" rotWithShape="0">
          <a:blip xmlns:r="http://schemas.openxmlformats.org/officeDocument/2006/relationships" r:embed="rId3">
            <a:alphaModFix amt="50000"/>
          </a:blip>
          <a:srcRect/>
          <a:stretch>
            <a:fillRect/>
          </a:stretch>
        </a:blipFill>
        <a:ln>
          <a:noFill/>
        </a:ln>
      </dgm:spPr>
    </dgm:pt>
    <dgm:pt modelId="{43518241-3E26-41F7-89FD-2237C5FF228F}" type="pres">
      <dgm:prSet presAssocID="{2DEA94A5-8505-4A5E-A6A9-91C60954039D}" presName="tile4text" presStyleLbl="node1" presStyleIdx="3" presStyleCnt="4">
        <dgm:presLayoutVars>
          <dgm:chMax val="0"/>
          <dgm:chPref val="0"/>
          <dgm:bulletEnabled val="1"/>
        </dgm:presLayoutVars>
      </dgm:prSet>
      <dgm:spPr/>
    </dgm:pt>
    <dgm:pt modelId="{2D4E8AB4-FD13-4CDA-BC16-6594D9D85753}" type="pres">
      <dgm:prSet presAssocID="{2DEA94A5-8505-4A5E-A6A9-91C60954039D}" presName="centerTile" presStyleLbl="fgShp" presStyleIdx="0" presStyleCnt="1">
        <dgm:presLayoutVars>
          <dgm:chMax val="0"/>
          <dgm:chPref val="0"/>
        </dgm:presLayoutVars>
      </dgm:prSet>
      <dgm:spPr/>
      <dgm:t>
        <a:bodyPr/>
        <a:lstStyle/>
        <a:p>
          <a:endParaRPr lang="en-GB"/>
        </a:p>
      </dgm:t>
    </dgm:pt>
  </dgm:ptLst>
  <dgm:cxnLst>
    <dgm:cxn modelId="{F7AAAB85-3227-4617-B831-0FB68F66870A}" srcId="{95488255-F0A3-499C-AB98-3D4223A5CEC0}" destId="{378087D1-4ACC-48E8-9335-E2F4C37222F3}" srcOrd="1" destOrd="0" parTransId="{91ECC754-70E9-4717-B219-CD747736ACEA}" sibTransId="{B659F9AC-72F4-41E5-AEF7-EA8CAE8ECFC2}"/>
    <dgm:cxn modelId="{2F76D370-2647-4D77-91B9-75BA74FD0B23}" type="presOf" srcId="{96BCEBB9-15DE-42E2-B88F-6DE364824B46}" destId="{781C03E6-3EFC-46A8-A7F4-9C6E6BFF77D2}" srcOrd="0" destOrd="0" presId="urn:microsoft.com/office/officeart/2005/8/layout/matrix1"/>
    <dgm:cxn modelId="{539D8965-180A-4965-8736-B85292363187}" type="presOf" srcId="{378087D1-4ACC-48E8-9335-E2F4C37222F3}" destId="{2FCE1B33-9AFB-44A0-AEB7-27E65D3E613D}" srcOrd="1" destOrd="0" presId="urn:microsoft.com/office/officeart/2005/8/layout/matrix1"/>
    <dgm:cxn modelId="{98BA4565-8B15-4964-8D60-36771054D2B1}" srcId="{2DEA94A5-8505-4A5E-A6A9-91C60954039D}" destId="{95488255-F0A3-499C-AB98-3D4223A5CEC0}" srcOrd="0" destOrd="0" parTransId="{EB0172C2-A554-4C2C-AC47-36317B9FC64A}" sibTransId="{A4101FC7-86CB-42C0-9E7C-22C47A62380D}"/>
    <dgm:cxn modelId="{5957A510-3A91-483C-A5AF-EC534F949564}" srcId="{95488255-F0A3-499C-AB98-3D4223A5CEC0}" destId="{E4B6F7BE-7F03-4347-990E-7CDDF2DE914D}" srcOrd="2" destOrd="0" parTransId="{5FF19907-DB32-4418-B03E-6BD41E59D4A4}" sibTransId="{D8C72666-800A-499D-B4E0-8C864C7FA516}"/>
    <dgm:cxn modelId="{08BC97B7-C6B8-43EC-835E-AF8A1DF772C4}" type="presOf" srcId="{E4B6F7BE-7F03-4347-990E-7CDDF2DE914D}" destId="{3443BB55-9052-46A0-B637-458A14D9647B}" srcOrd="0" destOrd="0" presId="urn:microsoft.com/office/officeart/2005/8/layout/matrix1"/>
    <dgm:cxn modelId="{D2A23147-0DF5-43D1-B6E1-8794D4697A60}" type="presOf" srcId="{2DEA94A5-8505-4A5E-A6A9-91C60954039D}" destId="{79E3B9AE-605C-42F3-8E58-AFD443847655}" srcOrd="0" destOrd="0" presId="urn:microsoft.com/office/officeart/2005/8/layout/matrix1"/>
    <dgm:cxn modelId="{82B1B771-EB27-4951-A1C0-34F5F63E93FF}" type="presOf" srcId="{E4B6F7BE-7F03-4347-990E-7CDDF2DE914D}" destId="{ADC1510E-AC17-4319-9054-9352537EA865}" srcOrd="1" destOrd="0" presId="urn:microsoft.com/office/officeart/2005/8/layout/matrix1"/>
    <dgm:cxn modelId="{8E756F95-E9D6-4988-ADC5-31E2B0EA78D0}" type="presOf" srcId="{378087D1-4ACC-48E8-9335-E2F4C37222F3}" destId="{E25A2EE5-C89B-49D8-82B7-246F5F34CD86}" srcOrd="0" destOrd="0" presId="urn:microsoft.com/office/officeart/2005/8/layout/matrix1"/>
    <dgm:cxn modelId="{0EF1D67D-9E34-4751-8203-AF184C82F070}" type="presOf" srcId="{95488255-F0A3-499C-AB98-3D4223A5CEC0}" destId="{2D4E8AB4-FD13-4CDA-BC16-6594D9D85753}" srcOrd="0" destOrd="0" presId="urn:microsoft.com/office/officeart/2005/8/layout/matrix1"/>
    <dgm:cxn modelId="{6FA85DB6-47C2-47FE-B30B-16F1167A5B24}" srcId="{95488255-F0A3-499C-AB98-3D4223A5CEC0}" destId="{96BCEBB9-15DE-42E2-B88F-6DE364824B46}" srcOrd="0" destOrd="0" parTransId="{B0F05541-5CE7-4432-AEDF-BB51B216BA7F}" sibTransId="{649C221B-C7C6-4FDE-970C-3208FDB90AED}"/>
    <dgm:cxn modelId="{7314A88F-286C-4EB5-99C3-F0584FFDC846}" type="presOf" srcId="{96BCEBB9-15DE-42E2-B88F-6DE364824B46}" destId="{F4A7A34A-4386-41CA-8CA9-4901DA755C2E}" srcOrd="1" destOrd="0" presId="urn:microsoft.com/office/officeart/2005/8/layout/matrix1"/>
    <dgm:cxn modelId="{BA715B36-F811-4F3F-A916-A01970883192}" type="presParOf" srcId="{79E3B9AE-605C-42F3-8E58-AFD443847655}" destId="{47AE07B3-3B6C-49E0-BC6B-B90C2892CC23}" srcOrd="0" destOrd="0" presId="urn:microsoft.com/office/officeart/2005/8/layout/matrix1"/>
    <dgm:cxn modelId="{6E13FB80-9C75-46D2-9362-3CC33D7EDB25}" type="presParOf" srcId="{47AE07B3-3B6C-49E0-BC6B-B90C2892CC23}" destId="{781C03E6-3EFC-46A8-A7F4-9C6E6BFF77D2}" srcOrd="0" destOrd="0" presId="urn:microsoft.com/office/officeart/2005/8/layout/matrix1"/>
    <dgm:cxn modelId="{275382FB-5717-45F8-907A-AE2CC395B8C9}" type="presParOf" srcId="{47AE07B3-3B6C-49E0-BC6B-B90C2892CC23}" destId="{F4A7A34A-4386-41CA-8CA9-4901DA755C2E}" srcOrd="1" destOrd="0" presId="urn:microsoft.com/office/officeart/2005/8/layout/matrix1"/>
    <dgm:cxn modelId="{46FA5279-E1A7-42B5-B1E5-B5FAE9D081EC}" type="presParOf" srcId="{47AE07B3-3B6C-49E0-BC6B-B90C2892CC23}" destId="{E25A2EE5-C89B-49D8-82B7-246F5F34CD86}" srcOrd="2" destOrd="0" presId="urn:microsoft.com/office/officeart/2005/8/layout/matrix1"/>
    <dgm:cxn modelId="{55E0406A-C86A-4EE0-B708-C60836F0756E}" type="presParOf" srcId="{47AE07B3-3B6C-49E0-BC6B-B90C2892CC23}" destId="{2FCE1B33-9AFB-44A0-AEB7-27E65D3E613D}" srcOrd="3" destOrd="0" presId="urn:microsoft.com/office/officeart/2005/8/layout/matrix1"/>
    <dgm:cxn modelId="{E7A5EC97-AD03-4E1D-BA04-201ED1082334}" type="presParOf" srcId="{47AE07B3-3B6C-49E0-BC6B-B90C2892CC23}" destId="{3443BB55-9052-46A0-B637-458A14D9647B}" srcOrd="4" destOrd="0" presId="urn:microsoft.com/office/officeart/2005/8/layout/matrix1"/>
    <dgm:cxn modelId="{EB27BB9C-D317-4210-84F6-98225900FA28}" type="presParOf" srcId="{47AE07B3-3B6C-49E0-BC6B-B90C2892CC23}" destId="{ADC1510E-AC17-4319-9054-9352537EA865}" srcOrd="5" destOrd="0" presId="urn:microsoft.com/office/officeart/2005/8/layout/matrix1"/>
    <dgm:cxn modelId="{4ECDA9E4-77BC-4E86-9BEB-FBE75AFC6A8F}" type="presParOf" srcId="{47AE07B3-3B6C-49E0-BC6B-B90C2892CC23}" destId="{0A590173-BE6C-41B8-9723-FA76E66BCCB2}" srcOrd="6" destOrd="0" presId="urn:microsoft.com/office/officeart/2005/8/layout/matrix1"/>
    <dgm:cxn modelId="{B92F18C0-4945-4745-A9BA-DBB365C917EA}" type="presParOf" srcId="{47AE07B3-3B6C-49E0-BC6B-B90C2892CC23}" destId="{43518241-3E26-41F7-89FD-2237C5FF228F}" srcOrd="7" destOrd="0" presId="urn:microsoft.com/office/officeart/2005/8/layout/matrix1"/>
    <dgm:cxn modelId="{2014AAAA-7A9C-44F4-9F6C-A93A0B912AB0}" type="presParOf" srcId="{79E3B9AE-605C-42F3-8E58-AFD443847655}" destId="{2D4E8AB4-FD13-4CDA-BC16-6594D9D8575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FD6202-ECA6-4141-9D03-D2BD1E75176F}" type="doc">
      <dgm:prSet loTypeId="urn:microsoft.com/office/officeart/2005/8/layout/pList2#1" loCatId="list" qsTypeId="urn:microsoft.com/office/officeart/2005/8/quickstyle/simple1" qsCatId="simple" csTypeId="urn:microsoft.com/office/officeart/2005/8/colors/accent0_3" csCatId="mainScheme" phldr="1"/>
      <dgm:spPr/>
    </dgm:pt>
    <dgm:pt modelId="{016BAE63-4B17-43BE-B8E5-C09A36CD73E0}">
      <dgm:prSet phldrT="[Text]" custT="1"/>
      <dgm:spPr/>
      <dgm:t>
        <a:bodyPr/>
        <a:lstStyle/>
        <a:p>
          <a:r>
            <a:rPr lang="en-US" sz="1800" b="1" i="1"/>
            <a:t>Niveau international :</a:t>
          </a:r>
        </a:p>
        <a:p>
          <a:endParaRPr lang="en-US" sz="1200" b="1" i="1"/>
        </a:p>
        <a:p>
          <a:r>
            <a:rPr lang="en-US" sz="1600" b="1" i="1"/>
            <a:t>Performance globale de l’ensemble des projets et des actions</a:t>
          </a:r>
        </a:p>
      </dgm:t>
    </dgm:pt>
    <dgm:pt modelId="{E092BD43-C730-4E5C-9425-D613BEFA875B}" type="parTrans" cxnId="{F50AA283-B55D-43A7-B9BB-C6F5F15694BD}">
      <dgm:prSet/>
      <dgm:spPr/>
      <dgm:t>
        <a:bodyPr/>
        <a:lstStyle/>
        <a:p>
          <a:endParaRPr lang="en-US"/>
        </a:p>
      </dgm:t>
    </dgm:pt>
    <dgm:pt modelId="{6CE5096D-AE46-449D-8161-E5BE8AD7CD1E}" type="sibTrans" cxnId="{F50AA283-B55D-43A7-B9BB-C6F5F15694BD}">
      <dgm:prSet/>
      <dgm:spPr/>
      <dgm:t>
        <a:bodyPr/>
        <a:lstStyle/>
        <a:p>
          <a:endParaRPr lang="en-US"/>
        </a:p>
      </dgm:t>
    </dgm:pt>
    <dgm:pt modelId="{4382157E-66DB-4D20-9432-76EB3C99A7F3}">
      <dgm:prSet phldrT="[Text]" custT="1"/>
      <dgm:spPr/>
      <dgm:t>
        <a:bodyPr/>
        <a:lstStyle/>
        <a:p>
          <a:r>
            <a:rPr lang="en-US" sz="1800" b="1" i="1"/>
            <a:t>Niveau national :</a:t>
          </a:r>
        </a:p>
        <a:p>
          <a:endParaRPr lang="en-US" sz="600" b="1" i="1"/>
        </a:p>
        <a:p>
          <a:endParaRPr lang="en-US" sz="400" b="1" i="1"/>
        </a:p>
        <a:p>
          <a:endParaRPr lang="en-US" sz="600" b="1" i="1"/>
        </a:p>
        <a:p>
          <a:r>
            <a:rPr lang="en-US" sz="1600" b="1" i="1"/>
            <a:t>Stratégies/plans d’adaptation nationaux ; secteurs</a:t>
          </a:r>
          <a:endParaRPr lang="en-US" sz="1600"/>
        </a:p>
      </dgm:t>
    </dgm:pt>
    <dgm:pt modelId="{50FF8BDC-311A-4ABD-9DF0-F473592E16E4}" type="parTrans" cxnId="{F1F45573-380B-4AEC-979C-3FC7E01F2C83}">
      <dgm:prSet/>
      <dgm:spPr/>
      <dgm:t>
        <a:bodyPr/>
        <a:lstStyle/>
        <a:p>
          <a:endParaRPr lang="en-US"/>
        </a:p>
      </dgm:t>
    </dgm:pt>
    <dgm:pt modelId="{88747E59-1E15-4E70-95B6-7ED1D230B476}" type="sibTrans" cxnId="{F1F45573-380B-4AEC-979C-3FC7E01F2C83}">
      <dgm:prSet/>
      <dgm:spPr/>
      <dgm:t>
        <a:bodyPr/>
        <a:lstStyle/>
        <a:p>
          <a:endParaRPr lang="en-US"/>
        </a:p>
      </dgm:t>
    </dgm:pt>
    <dgm:pt modelId="{BF97D95E-C5C6-46E6-82CF-77C59C1D3E42}">
      <dgm:prSet phldrT="[Text]" custT="1"/>
      <dgm:spPr/>
      <dgm:t>
        <a:bodyPr/>
        <a:lstStyle/>
        <a:p>
          <a:r>
            <a:rPr lang="en-US" sz="1800" b="1" i="1"/>
            <a:t>Niveau des projets :</a:t>
          </a:r>
        </a:p>
        <a:p>
          <a:endParaRPr lang="en-US" sz="1600" b="1" i="1"/>
        </a:p>
        <a:p>
          <a:r>
            <a:rPr lang="en-US" sz="1600" b="1" i="1"/>
            <a:t>Résultat des actions d’adaptation</a:t>
          </a:r>
          <a:endParaRPr lang="en-US" sz="1600"/>
        </a:p>
      </dgm:t>
    </dgm:pt>
    <dgm:pt modelId="{4FDBF770-E3D2-4A24-AD68-5358F32199D6}" type="parTrans" cxnId="{FC89C119-F90E-429F-BFF9-E21793050408}">
      <dgm:prSet/>
      <dgm:spPr/>
      <dgm:t>
        <a:bodyPr/>
        <a:lstStyle/>
        <a:p>
          <a:endParaRPr lang="en-US"/>
        </a:p>
      </dgm:t>
    </dgm:pt>
    <dgm:pt modelId="{FAC2DF59-FF3F-4D5F-ABF1-42087B3FA3D9}" type="sibTrans" cxnId="{FC89C119-F90E-429F-BFF9-E21793050408}">
      <dgm:prSet/>
      <dgm:spPr/>
      <dgm:t>
        <a:bodyPr/>
        <a:lstStyle/>
        <a:p>
          <a:endParaRPr lang="en-US"/>
        </a:p>
      </dgm:t>
    </dgm:pt>
    <dgm:pt modelId="{6C67DA9B-4AD6-4A84-898C-9A3843B7FCE8}" type="pres">
      <dgm:prSet presAssocID="{06FD6202-ECA6-4141-9D03-D2BD1E75176F}" presName="Name0" presStyleCnt="0">
        <dgm:presLayoutVars>
          <dgm:dir/>
          <dgm:resizeHandles val="exact"/>
        </dgm:presLayoutVars>
      </dgm:prSet>
      <dgm:spPr/>
    </dgm:pt>
    <dgm:pt modelId="{F8AFF650-991F-4660-9B8F-BC895B7EBF63}" type="pres">
      <dgm:prSet presAssocID="{06FD6202-ECA6-4141-9D03-D2BD1E75176F}" presName="bkgdShp" presStyleLbl="alignAccFollowNode1" presStyleIdx="0" presStyleCnt="1"/>
      <dgm:spPr/>
    </dgm:pt>
    <dgm:pt modelId="{249A4081-EA7B-477F-8133-F7D93E7A4827}" type="pres">
      <dgm:prSet presAssocID="{06FD6202-ECA6-4141-9D03-D2BD1E75176F}" presName="linComp" presStyleCnt="0"/>
      <dgm:spPr/>
    </dgm:pt>
    <dgm:pt modelId="{21C2A38B-C790-4F82-A288-CF461593C8A2}" type="pres">
      <dgm:prSet presAssocID="{016BAE63-4B17-43BE-B8E5-C09A36CD73E0}" presName="compNode" presStyleCnt="0"/>
      <dgm:spPr/>
    </dgm:pt>
    <dgm:pt modelId="{0FC300AF-CCF2-4093-A5B6-BF2F0033215C}" type="pres">
      <dgm:prSet presAssocID="{016BAE63-4B17-43BE-B8E5-C09A36CD73E0}" presName="node" presStyleLbl="node1" presStyleIdx="0" presStyleCnt="3" custLinFactX="100000" custLinFactNeighborX="120859" custLinFactNeighborY="0">
        <dgm:presLayoutVars>
          <dgm:bulletEnabled val="1"/>
        </dgm:presLayoutVars>
      </dgm:prSet>
      <dgm:spPr/>
      <dgm:t>
        <a:bodyPr/>
        <a:lstStyle/>
        <a:p>
          <a:endParaRPr lang="en-GB"/>
        </a:p>
      </dgm:t>
    </dgm:pt>
    <dgm:pt modelId="{74B5AB05-5EE7-4F16-84A2-BA40A3B4CED6}" type="pres">
      <dgm:prSet presAssocID="{016BAE63-4B17-43BE-B8E5-C09A36CD73E0}" presName="invisiNode" presStyleLbl="node1" presStyleIdx="0" presStyleCnt="3"/>
      <dgm:spPr/>
    </dgm:pt>
    <dgm:pt modelId="{7167441E-A36D-402C-8BC4-AD8CA9926B20}" type="pres">
      <dgm:prSet presAssocID="{016BAE63-4B17-43BE-B8E5-C09A36CD73E0}" presName="imagNode" presStyleLbl="fgImgPlace1" presStyleIdx="0" presStyleCnt="3" custScaleY="132104" custLinFactX="100000" custLinFactNeighborX="119456" custLinFactNeighborY="1847"/>
      <dgm:spPr>
        <a:blipFill rotWithShape="0">
          <a:blip xmlns:r="http://schemas.openxmlformats.org/officeDocument/2006/relationships" r:embed="rId1"/>
          <a:stretch>
            <a:fillRect/>
          </a:stretch>
        </a:blipFill>
      </dgm:spPr>
    </dgm:pt>
    <dgm:pt modelId="{BE6465DB-104C-41F7-A9E8-C01DAF3041FD}" type="pres">
      <dgm:prSet presAssocID="{6CE5096D-AE46-449D-8161-E5BE8AD7CD1E}" presName="sibTrans" presStyleLbl="sibTrans2D1" presStyleIdx="0" presStyleCnt="0"/>
      <dgm:spPr/>
      <dgm:t>
        <a:bodyPr/>
        <a:lstStyle/>
        <a:p>
          <a:endParaRPr lang="en-GB"/>
        </a:p>
      </dgm:t>
    </dgm:pt>
    <dgm:pt modelId="{2A2D1C1B-7312-4528-92FD-6987FBE37C27}" type="pres">
      <dgm:prSet presAssocID="{4382157E-66DB-4D20-9432-76EB3C99A7F3}" presName="compNode" presStyleCnt="0"/>
      <dgm:spPr/>
    </dgm:pt>
    <dgm:pt modelId="{7853423C-8168-4F4C-8D0A-1AF005825E69}" type="pres">
      <dgm:prSet presAssocID="{4382157E-66DB-4D20-9432-76EB3C99A7F3}" presName="node" presStyleLbl="node1" presStyleIdx="1" presStyleCnt="3">
        <dgm:presLayoutVars>
          <dgm:bulletEnabled val="1"/>
        </dgm:presLayoutVars>
      </dgm:prSet>
      <dgm:spPr/>
      <dgm:t>
        <a:bodyPr/>
        <a:lstStyle/>
        <a:p>
          <a:endParaRPr lang="en-GB"/>
        </a:p>
      </dgm:t>
    </dgm:pt>
    <dgm:pt modelId="{C9ACBD44-FB92-4E08-AFD2-007CFC296DF5}" type="pres">
      <dgm:prSet presAssocID="{4382157E-66DB-4D20-9432-76EB3C99A7F3}" presName="invisiNode" presStyleLbl="node1" presStyleIdx="1" presStyleCnt="3"/>
      <dgm:spPr/>
    </dgm:pt>
    <dgm:pt modelId="{EB0421DE-17B5-4E92-BE8D-3F20A79B788F}" type="pres">
      <dgm:prSet presAssocID="{4382157E-66DB-4D20-9432-76EB3C99A7F3}" presName="imagNode" presStyleLbl="fgImgPlace1" presStyleIdx="1" presStyleCnt="3" custScaleY="129933" custLinFactX="-12884" custLinFactNeighborX="-100000" custLinFactNeighborY="3695"/>
      <dgm:spPr>
        <a:blipFill rotWithShape="0">
          <a:blip xmlns:r="http://schemas.openxmlformats.org/officeDocument/2006/relationships" r:embed="rId2"/>
          <a:stretch>
            <a:fillRect/>
          </a:stretch>
        </a:blipFill>
      </dgm:spPr>
    </dgm:pt>
    <dgm:pt modelId="{486B913B-1312-4F6C-A9DA-3493566E787E}" type="pres">
      <dgm:prSet presAssocID="{88747E59-1E15-4E70-95B6-7ED1D230B476}" presName="sibTrans" presStyleLbl="sibTrans2D1" presStyleIdx="0" presStyleCnt="0"/>
      <dgm:spPr/>
      <dgm:t>
        <a:bodyPr/>
        <a:lstStyle/>
        <a:p>
          <a:endParaRPr lang="en-GB"/>
        </a:p>
      </dgm:t>
    </dgm:pt>
    <dgm:pt modelId="{487B4CEB-D5A7-4A78-A649-24BA6CBB7187}" type="pres">
      <dgm:prSet presAssocID="{BF97D95E-C5C6-46E6-82CF-77C59C1D3E42}" presName="compNode" presStyleCnt="0"/>
      <dgm:spPr/>
    </dgm:pt>
    <dgm:pt modelId="{94D09F22-A336-4547-99B0-992438B55346}" type="pres">
      <dgm:prSet presAssocID="{BF97D95E-C5C6-46E6-82CF-77C59C1D3E42}" presName="node" presStyleLbl="node1" presStyleIdx="2" presStyleCnt="3" custScaleX="96271" custLinFactX="-100000" custLinFactNeighborX="-123663" custLinFactNeighborY="554">
        <dgm:presLayoutVars>
          <dgm:bulletEnabled val="1"/>
        </dgm:presLayoutVars>
      </dgm:prSet>
      <dgm:spPr/>
      <dgm:t>
        <a:bodyPr/>
        <a:lstStyle/>
        <a:p>
          <a:endParaRPr lang="en-GB"/>
        </a:p>
      </dgm:t>
    </dgm:pt>
    <dgm:pt modelId="{47848174-58D3-4929-973F-17D7E4FFAC31}" type="pres">
      <dgm:prSet presAssocID="{BF97D95E-C5C6-46E6-82CF-77C59C1D3E42}" presName="invisiNode" presStyleLbl="node1" presStyleIdx="2" presStyleCnt="3"/>
      <dgm:spPr/>
    </dgm:pt>
    <dgm:pt modelId="{46DAF5BB-332E-420A-B2C4-7A0794DAAFB5}" type="pres">
      <dgm:prSet presAssocID="{BF97D95E-C5C6-46E6-82CF-77C59C1D3E42}" presName="imagNode" presStyleLbl="fgImgPlace1" presStyleIdx="2" presStyleCnt="3" custScaleY="129933" custLinFactX="-9554" custLinFactNeighborX="-100000" custLinFactNeighborY="3250"/>
      <dgm:spPr>
        <a:blipFill rotWithShape="1">
          <a:blip xmlns:r="http://schemas.openxmlformats.org/officeDocument/2006/relationships" r:embed="rId3"/>
          <a:stretch>
            <a:fillRect/>
          </a:stretch>
        </a:blipFill>
      </dgm:spPr>
    </dgm:pt>
  </dgm:ptLst>
  <dgm:cxnLst>
    <dgm:cxn modelId="{22B399FC-330D-4499-B642-FE5C4795C659}" type="presOf" srcId="{4382157E-66DB-4D20-9432-76EB3C99A7F3}" destId="{7853423C-8168-4F4C-8D0A-1AF005825E69}" srcOrd="0" destOrd="0" presId="urn:microsoft.com/office/officeart/2005/8/layout/pList2#1"/>
    <dgm:cxn modelId="{4BEE9EBA-1ED2-45A6-8454-A513C7355116}" type="presOf" srcId="{BF97D95E-C5C6-46E6-82CF-77C59C1D3E42}" destId="{94D09F22-A336-4547-99B0-992438B55346}" srcOrd="0" destOrd="0" presId="urn:microsoft.com/office/officeart/2005/8/layout/pList2#1"/>
    <dgm:cxn modelId="{DAF2CC4F-5592-424D-9C27-310F8559958E}" type="presOf" srcId="{6CE5096D-AE46-449D-8161-E5BE8AD7CD1E}" destId="{BE6465DB-104C-41F7-A9E8-C01DAF3041FD}" srcOrd="0" destOrd="0" presId="urn:microsoft.com/office/officeart/2005/8/layout/pList2#1"/>
    <dgm:cxn modelId="{9D860360-98C2-4DDB-8D5D-E364BFA31400}" type="presOf" srcId="{016BAE63-4B17-43BE-B8E5-C09A36CD73E0}" destId="{0FC300AF-CCF2-4093-A5B6-BF2F0033215C}" srcOrd="0" destOrd="0" presId="urn:microsoft.com/office/officeart/2005/8/layout/pList2#1"/>
    <dgm:cxn modelId="{FC89C119-F90E-429F-BFF9-E21793050408}" srcId="{06FD6202-ECA6-4141-9D03-D2BD1E75176F}" destId="{BF97D95E-C5C6-46E6-82CF-77C59C1D3E42}" srcOrd="2" destOrd="0" parTransId="{4FDBF770-E3D2-4A24-AD68-5358F32199D6}" sibTransId="{FAC2DF59-FF3F-4D5F-ABF1-42087B3FA3D9}"/>
    <dgm:cxn modelId="{D0752A8C-8EBA-4CA0-8ACA-83A04E5A64C8}" type="presOf" srcId="{88747E59-1E15-4E70-95B6-7ED1D230B476}" destId="{486B913B-1312-4F6C-A9DA-3493566E787E}" srcOrd="0" destOrd="0" presId="urn:microsoft.com/office/officeart/2005/8/layout/pList2#1"/>
    <dgm:cxn modelId="{45F05B8E-EFD8-4DAE-8762-4AD8351E228C}" type="presOf" srcId="{06FD6202-ECA6-4141-9D03-D2BD1E75176F}" destId="{6C67DA9B-4AD6-4A84-898C-9A3843B7FCE8}" srcOrd="0" destOrd="0" presId="urn:microsoft.com/office/officeart/2005/8/layout/pList2#1"/>
    <dgm:cxn modelId="{F1F45573-380B-4AEC-979C-3FC7E01F2C83}" srcId="{06FD6202-ECA6-4141-9D03-D2BD1E75176F}" destId="{4382157E-66DB-4D20-9432-76EB3C99A7F3}" srcOrd="1" destOrd="0" parTransId="{50FF8BDC-311A-4ABD-9DF0-F473592E16E4}" sibTransId="{88747E59-1E15-4E70-95B6-7ED1D230B476}"/>
    <dgm:cxn modelId="{F50AA283-B55D-43A7-B9BB-C6F5F15694BD}" srcId="{06FD6202-ECA6-4141-9D03-D2BD1E75176F}" destId="{016BAE63-4B17-43BE-B8E5-C09A36CD73E0}" srcOrd="0" destOrd="0" parTransId="{E092BD43-C730-4E5C-9425-D613BEFA875B}" sibTransId="{6CE5096D-AE46-449D-8161-E5BE8AD7CD1E}"/>
    <dgm:cxn modelId="{A786CCBC-1AC7-4840-B684-B247B6E9997F}" type="presParOf" srcId="{6C67DA9B-4AD6-4A84-898C-9A3843B7FCE8}" destId="{F8AFF650-991F-4660-9B8F-BC895B7EBF63}" srcOrd="0" destOrd="0" presId="urn:microsoft.com/office/officeart/2005/8/layout/pList2#1"/>
    <dgm:cxn modelId="{C99E1F71-FD8F-4B01-AF42-BE38EAA0BD97}" type="presParOf" srcId="{6C67DA9B-4AD6-4A84-898C-9A3843B7FCE8}" destId="{249A4081-EA7B-477F-8133-F7D93E7A4827}" srcOrd="1" destOrd="0" presId="urn:microsoft.com/office/officeart/2005/8/layout/pList2#1"/>
    <dgm:cxn modelId="{F9449DC5-C2C1-4901-BE89-AC73A012A492}" type="presParOf" srcId="{249A4081-EA7B-477F-8133-F7D93E7A4827}" destId="{21C2A38B-C790-4F82-A288-CF461593C8A2}" srcOrd="0" destOrd="0" presId="urn:microsoft.com/office/officeart/2005/8/layout/pList2#1"/>
    <dgm:cxn modelId="{F301F491-4F67-49DC-9EFF-487622B8D8EA}" type="presParOf" srcId="{21C2A38B-C790-4F82-A288-CF461593C8A2}" destId="{0FC300AF-CCF2-4093-A5B6-BF2F0033215C}" srcOrd="0" destOrd="0" presId="urn:microsoft.com/office/officeart/2005/8/layout/pList2#1"/>
    <dgm:cxn modelId="{CD29CDA4-DB2B-4094-AAC2-26F67A3637D7}" type="presParOf" srcId="{21C2A38B-C790-4F82-A288-CF461593C8A2}" destId="{74B5AB05-5EE7-4F16-84A2-BA40A3B4CED6}" srcOrd="1" destOrd="0" presId="urn:microsoft.com/office/officeart/2005/8/layout/pList2#1"/>
    <dgm:cxn modelId="{857EFEF8-C41E-4C3F-949D-4A353647F153}" type="presParOf" srcId="{21C2A38B-C790-4F82-A288-CF461593C8A2}" destId="{7167441E-A36D-402C-8BC4-AD8CA9926B20}" srcOrd="2" destOrd="0" presId="urn:microsoft.com/office/officeart/2005/8/layout/pList2#1"/>
    <dgm:cxn modelId="{A7817E21-597B-421B-A589-9211AA55B811}" type="presParOf" srcId="{249A4081-EA7B-477F-8133-F7D93E7A4827}" destId="{BE6465DB-104C-41F7-A9E8-C01DAF3041FD}" srcOrd="1" destOrd="0" presId="urn:microsoft.com/office/officeart/2005/8/layout/pList2#1"/>
    <dgm:cxn modelId="{D95B4A19-F534-4872-8926-8C59FB03C51A}" type="presParOf" srcId="{249A4081-EA7B-477F-8133-F7D93E7A4827}" destId="{2A2D1C1B-7312-4528-92FD-6987FBE37C27}" srcOrd="2" destOrd="0" presId="urn:microsoft.com/office/officeart/2005/8/layout/pList2#1"/>
    <dgm:cxn modelId="{D923D1C2-F42D-41A8-857B-E42BF43C4AB8}" type="presParOf" srcId="{2A2D1C1B-7312-4528-92FD-6987FBE37C27}" destId="{7853423C-8168-4F4C-8D0A-1AF005825E69}" srcOrd="0" destOrd="0" presId="urn:microsoft.com/office/officeart/2005/8/layout/pList2#1"/>
    <dgm:cxn modelId="{8F9BAF2F-2548-454C-8973-0A7C793F1295}" type="presParOf" srcId="{2A2D1C1B-7312-4528-92FD-6987FBE37C27}" destId="{C9ACBD44-FB92-4E08-AFD2-007CFC296DF5}" srcOrd="1" destOrd="0" presId="urn:microsoft.com/office/officeart/2005/8/layout/pList2#1"/>
    <dgm:cxn modelId="{9EF033E4-8F72-4B4E-B72E-223066B2EFFF}" type="presParOf" srcId="{2A2D1C1B-7312-4528-92FD-6987FBE37C27}" destId="{EB0421DE-17B5-4E92-BE8D-3F20A79B788F}" srcOrd="2" destOrd="0" presId="urn:microsoft.com/office/officeart/2005/8/layout/pList2#1"/>
    <dgm:cxn modelId="{EFBD1F89-9BDA-40F6-8F81-FF5A9B0CF605}" type="presParOf" srcId="{249A4081-EA7B-477F-8133-F7D93E7A4827}" destId="{486B913B-1312-4F6C-A9DA-3493566E787E}" srcOrd="3" destOrd="0" presId="urn:microsoft.com/office/officeart/2005/8/layout/pList2#1"/>
    <dgm:cxn modelId="{93DA2641-A53A-4F58-A77C-15A677FAB18F}" type="presParOf" srcId="{249A4081-EA7B-477F-8133-F7D93E7A4827}" destId="{487B4CEB-D5A7-4A78-A649-24BA6CBB7187}" srcOrd="4" destOrd="0" presId="urn:microsoft.com/office/officeart/2005/8/layout/pList2#1"/>
    <dgm:cxn modelId="{E4DA27F1-286F-4756-88A8-721D94BD2E5F}" type="presParOf" srcId="{487B4CEB-D5A7-4A78-A649-24BA6CBB7187}" destId="{94D09F22-A336-4547-99B0-992438B55346}" srcOrd="0" destOrd="0" presId="urn:microsoft.com/office/officeart/2005/8/layout/pList2#1"/>
    <dgm:cxn modelId="{44262DA6-6320-44A2-9AFB-ACFB51DCAA7B}" type="presParOf" srcId="{487B4CEB-D5A7-4A78-A649-24BA6CBB7187}" destId="{47848174-58D3-4929-973F-17D7E4FFAC31}" srcOrd="1" destOrd="0" presId="urn:microsoft.com/office/officeart/2005/8/layout/pList2#1"/>
    <dgm:cxn modelId="{D178620C-582C-44CC-82C8-8BBCF9B7DB7C}" type="presParOf" srcId="{487B4CEB-D5A7-4A78-A649-24BA6CBB7187}" destId="{46DAF5BB-332E-420A-B2C4-7A0794DAAFB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60C21C-1609-4FEA-9D45-B59B3D98D5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EF244D47-C9E4-4F4B-9CD3-5F7939AC34B2}">
      <dgm:prSet phldrT="[Text]" custT="1"/>
      <dgm:spPr/>
      <dgm:t>
        <a:bodyPr/>
        <a:lstStyle/>
        <a:p>
          <a:r>
            <a:rPr lang="en-GB" sz="1600" b="1">
              <a:latin typeface="Arial" pitchFamily="34" charset="0"/>
              <a:cs typeface="Arial" pitchFamily="34" charset="0"/>
            </a:rPr>
            <a:t>Administrations au</a:t>
          </a:r>
        </a:p>
        <a:p>
          <a:r>
            <a:rPr lang="en-GB" sz="1600" b="1">
              <a:latin typeface="Arial" pitchFamily="34" charset="0"/>
              <a:cs typeface="Arial" pitchFamily="34" charset="0"/>
            </a:rPr>
            <a:t> niveau sous-national</a:t>
          </a:r>
          <a:endParaRPr lang="de-DE" sz="1600" b="1">
            <a:latin typeface="Arial" pitchFamily="34" charset="0"/>
            <a:cs typeface="Arial" pitchFamily="34" charset="0"/>
          </a:endParaRPr>
        </a:p>
      </dgm:t>
    </dgm:pt>
    <dgm:pt modelId="{7C1C389D-ECFC-41FF-B483-685E502D385C}" type="parTrans" cxnId="{CB0443D0-C775-4722-BD63-BA28025303AD}">
      <dgm:prSet/>
      <dgm:spPr/>
      <dgm:t>
        <a:bodyPr/>
        <a:lstStyle/>
        <a:p>
          <a:endParaRPr lang="de-DE"/>
        </a:p>
      </dgm:t>
    </dgm:pt>
    <dgm:pt modelId="{2A1A6444-70BF-4C4D-A558-B49608A9C073}" type="sibTrans" cxnId="{CB0443D0-C775-4722-BD63-BA28025303AD}">
      <dgm:prSet/>
      <dgm:spPr/>
      <dgm:t>
        <a:bodyPr/>
        <a:lstStyle/>
        <a:p>
          <a:endParaRPr lang="de-DE"/>
        </a:p>
      </dgm:t>
    </dgm:pt>
    <dgm:pt modelId="{4CC368FC-80B4-4896-9A3C-83690330BBCF}">
      <dgm:prSet phldrT="[Text]"/>
      <dgm:spPr/>
      <dgm:t>
        <a:bodyPr/>
        <a:lstStyle/>
        <a:p>
          <a:pPr indent="-144000"/>
          <a:r>
            <a:rPr lang="en-GB">
              <a:latin typeface="Arial" pitchFamily="34" charset="0"/>
              <a:cs typeface="Arial" pitchFamily="34" charset="0"/>
            </a:rPr>
            <a:t>Ministères sectoriels</a:t>
          </a:r>
          <a:endParaRPr lang="de-DE">
            <a:latin typeface="Arial" pitchFamily="34" charset="0"/>
            <a:cs typeface="Arial" pitchFamily="34" charset="0"/>
          </a:endParaRPr>
        </a:p>
      </dgm:t>
    </dgm:pt>
    <dgm:pt modelId="{4FFBFDB7-D1F2-437A-A2AA-DDDC52016F85}" type="parTrans" cxnId="{EDF39305-9728-4224-9BFA-2693D39937B7}">
      <dgm:prSet/>
      <dgm:spPr/>
      <dgm:t>
        <a:bodyPr/>
        <a:lstStyle/>
        <a:p>
          <a:endParaRPr lang="de-DE"/>
        </a:p>
      </dgm:t>
    </dgm:pt>
    <dgm:pt modelId="{83A31B1D-0997-4442-84BF-74AD78D13F53}" type="sibTrans" cxnId="{EDF39305-9728-4224-9BFA-2693D39937B7}">
      <dgm:prSet/>
      <dgm:spPr/>
      <dgm:t>
        <a:bodyPr/>
        <a:lstStyle/>
        <a:p>
          <a:endParaRPr lang="de-DE"/>
        </a:p>
      </dgm:t>
    </dgm:pt>
    <dgm:pt modelId="{175A3CC8-07B5-4DE3-9746-262DBA8AEADD}">
      <dgm:prSet phldrT="[Text]" custT="1"/>
      <dgm:spPr/>
      <dgm:t>
        <a:bodyPr/>
        <a:lstStyle/>
        <a:p>
          <a:r>
            <a:rPr lang="en-GB" sz="1600" b="1">
              <a:latin typeface="Arial" pitchFamily="34" charset="0"/>
              <a:cs typeface="Arial" pitchFamily="34" charset="0"/>
            </a:rPr>
            <a:t>Projets, programmes, responsables de l’exécution</a:t>
          </a:r>
        </a:p>
      </dgm:t>
    </dgm:pt>
    <dgm:pt modelId="{FECB8708-258D-4788-A8E0-D7C22C7DF997}" type="parTrans" cxnId="{E52CB3C0-51C0-42FE-886E-E5632C6AA802}">
      <dgm:prSet/>
      <dgm:spPr/>
      <dgm:t>
        <a:bodyPr/>
        <a:lstStyle/>
        <a:p>
          <a:endParaRPr lang="de-DE"/>
        </a:p>
      </dgm:t>
    </dgm:pt>
    <dgm:pt modelId="{F3C0D59F-9E3D-477D-BC93-1E7E802976DE}" type="sibTrans" cxnId="{E52CB3C0-51C0-42FE-886E-E5632C6AA802}">
      <dgm:prSet/>
      <dgm:spPr/>
      <dgm:t>
        <a:bodyPr/>
        <a:lstStyle/>
        <a:p>
          <a:endParaRPr lang="de-DE"/>
        </a:p>
      </dgm:t>
    </dgm:pt>
    <dgm:pt modelId="{F632E15B-9A20-40E0-8632-66C9A8AEB762}">
      <dgm:prSet phldrT="[Text]"/>
      <dgm:spPr/>
      <dgm:t>
        <a:bodyPr/>
        <a:lstStyle/>
        <a:p>
          <a:pPr marL="57150" indent="-144000"/>
          <a:r>
            <a:rPr lang="de-DE">
              <a:latin typeface="Arial" pitchFamily="34" charset="0"/>
              <a:cs typeface="Arial" pitchFamily="34" charset="0"/>
            </a:rPr>
            <a:t>Agences d‘exécution des projets, ONG</a:t>
          </a:r>
        </a:p>
      </dgm:t>
    </dgm:pt>
    <dgm:pt modelId="{9519F1BD-7416-40AF-9C42-B67622CD6F4D}" type="parTrans" cxnId="{6C3E1996-1D6C-48FC-B540-28476BA450D9}">
      <dgm:prSet/>
      <dgm:spPr/>
      <dgm:t>
        <a:bodyPr/>
        <a:lstStyle/>
        <a:p>
          <a:endParaRPr lang="de-DE"/>
        </a:p>
      </dgm:t>
    </dgm:pt>
    <dgm:pt modelId="{FCC184F3-E27C-4B99-A0F2-607CFDFFA1B0}" type="sibTrans" cxnId="{6C3E1996-1D6C-48FC-B540-28476BA450D9}">
      <dgm:prSet/>
      <dgm:spPr/>
      <dgm:t>
        <a:bodyPr/>
        <a:lstStyle/>
        <a:p>
          <a:endParaRPr lang="de-DE"/>
        </a:p>
      </dgm:t>
    </dgm:pt>
    <dgm:pt modelId="{DB8331DF-B447-458B-B00B-7E92A256CF9B}">
      <dgm:prSet phldrT="[Text]"/>
      <dgm:spPr/>
      <dgm:t>
        <a:bodyPr/>
        <a:lstStyle/>
        <a:p>
          <a:pPr marL="57150" indent="-144000"/>
          <a:r>
            <a:rPr lang="de-DE">
              <a:latin typeface="Arial" pitchFamily="34" charset="0"/>
              <a:cs typeface="Arial" pitchFamily="34" charset="0"/>
            </a:rPr>
            <a:t>Gestionnaires de portefeuilles</a:t>
          </a:r>
        </a:p>
      </dgm:t>
    </dgm:pt>
    <dgm:pt modelId="{6CDB9AEB-9C4D-4686-814E-96D211D2DCCD}" type="parTrans" cxnId="{DA7009F5-9043-47F4-B37E-A2A5D274610A}">
      <dgm:prSet/>
      <dgm:spPr/>
      <dgm:t>
        <a:bodyPr/>
        <a:lstStyle/>
        <a:p>
          <a:endParaRPr lang="de-DE"/>
        </a:p>
      </dgm:t>
    </dgm:pt>
    <dgm:pt modelId="{BD09F4B9-1EC8-4564-A828-31D6CA653601}" type="sibTrans" cxnId="{DA7009F5-9043-47F4-B37E-A2A5D274610A}">
      <dgm:prSet/>
      <dgm:spPr/>
      <dgm:t>
        <a:bodyPr/>
        <a:lstStyle/>
        <a:p>
          <a:endParaRPr lang="de-DE"/>
        </a:p>
      </dgm:t>
    </dgm:pt>
    <dgm:pt modelId="{7A6F9C46-F55B-494D-B8DC-A6BF6FE5C512}">
      <dgm:prSet phldrT="[Text]" custT="1"/>
      <dgm:spPr/>
      <dgm:t>
        <a:bodyPr/>
        <a:lstStyle/>
        <a:p>
          <a:r>
            <a:rPr lang="en-GB" sz="1600" b="1">
              <a:latin typeface="Arial" pitchFamily="34" charset="0"/>
              <a:cs typeface="Arial" pitchFamily="34" charset="0"/>
            </a:rPr>
            <a:t>Organisations internationales et de recherche</a:t>
          </a:r>
        </a:p>
      </dgm:t>
    </dgm:pt>
    <dgm:pt modelId="{CCC5204A-0EA0-4D96-8EF3-A9A61EF5D264}" type="parTrans" cxnId="{92D9AC60-C180-4D66-BD80-C786C1AED9E6}">
      <dgm:prSet/>
      <dgm:spPr/>
      <dgm:t>
        <a:bodyPr/>
        <a:lstStyle/>
        <a:p>
          <a:endParaRPr lang="de-DE"/>
        </a:p>
      </dgm:t>
    </dgm:pt>
    <dgm:pt modelId="{C1EE1011-D7D2-4E2D-BAF4-ABCF0DF7FD58}" type="sibTrans" cxnId="{92D9AC60-C180-4D66-BD80-C786C1AED9E6}">
      <dgm:prSet/>
      <dgm:spPr/>
      <dgm:t>
        <a:bodyPr/>
        <a:lstStyle/>
        <a:p>
          <a:endParaRPr lang="de-DE"/>
        </a:p>
      </dgm:t>
    </dgm:pt>
    <dgm:pt modelId="{A6C0A099-51D3-497C-BE82-87950DCB2064}">
      <dgm:prSet phldrT="[Text]"/>
      <dgm:spPr/>
      <dgm:t>
        <a:bodyPr/>
        <a:lstStyle/>
        <a:p>
          <a:pPr indent="-144000"/>
          <a:r>
            <a:rPr lang="de-DE">
              <a:latin typeface="Arial" pitchFamily="34" charset="0"/>
              <a:cs typeface="Arial" pitchFamily="34" charset="0"/>
            </a:rPr>
            <a:t>Bailleurs de fonds</a:t>
          </a:r>
        </a:p>
      </dgm:t>
    </dgm:pt>
    <dgm:pt modelId="{B64F3B05-B9A5-496C-8B3D-F0CDAB4CFA40}" type="parTrans" cxnId="{A2E2B47B-47D6-49A6-A1B9-26BE58B78B77}">
      <dgm:prSet/>
      <dgm:spPr/>
      <dgm:t>
        <a:bodyPr/>
        <a:lstStyle/>
        <a:p>
          <a:endParaRPr lang="de-DE"/>
        </a:p>
      </dgm:t>
    </dgm:pt>
    <dgm:pt modelId="{6FA69DF4-8E08-4D9D-B4A4-49B8ED7EC1B2}" type="sibTrans" cxnId="{A2E2B47B-47D6-49A6-A1B9-26BE58B78B77}">
      <dgm:prSet/>
      <dgm:spPr/>
      <dgm:t>
        <a:bodyPr/>
        <a:lstStyle/>
        <a:p>
          <a:endParaRPr lang="de-DE"/>
        </a:p>
      </dgm:t>
    </dgm:pt>
    <dgm:pt modelId="{08D6D179-DBA9-4F86-B966-2303F20F4C16}">
      <dgm:prSet phldrT="[Text]"/>
      <dgm:spPr/>
      <dgm:t>
        <a:bodyPr/>
        <a:lstStyle/>
        <a:p>
          <a:pPr indent="-144000"/>
          <a:r>
            <a:rPr lang="de-DE">
              <a:latin typeface="Arial" pitchFamily="34" charset="0"/>
              <a:cs typeface="Arial" pitchFamily="34" charset="0"/>
            </a:rPr>
            <a:t>Fonds mondiaux</a:t>
          </a:r>
        </a:p>
      </dgm:t>
    </dgm:pt>
    <dgm:pt modelId="{ADF51437-D156-4D44-82AE-582B0065416D}" type="parTrans" cxnId="{36359A62-76BC-4082-BEBE-676FFF0E6513}">
      <dgm:prSet/>
      <dgm:spPr/>
      <dgm:t>
        <a:bodyPr/>
        <a:lstStyle/>
        <a:p>
          <a:endParaRPr lang="de-DE"/>
        </a:p>
      </dgm:t>
    </dgm:pt>
    <dgm:pt modelId="{FB0105EF-16A0-466E-B6DC-975E5BBDCFB5}" type="sibTrans" cxnId="{36359A62-76BC-4082-BEBE-676FFF0E6513}">
      <dgm:prSet/>
      <dgm:spPr/>
      <dgm:t>
        <a:bodyPr/>
        <a:lstStyle/>
        <a:p>
          <a:endParaRPr lang="de-DE"/>
        </a:p>
      </dgm:t>
    </dgm:pt>
    <dgm:pt modelId="{8A191F71-8883-4ACA-AF94-0599ADE09966}">
      <dgm:prSet phldrT="[Text]"/>
      <dgm:spPr/>
      <dgm:t>
        <a:bodyPr/>
        <a:lstStyle/>
        <a:p>
          <a:pPr indent="-144000"/>
          <a:r>
            <a:rPr lang="de-DE">
              <a:latin typeface="Arial" pitchFamily="34" charset="0"/>
              <a:cs typeface="Arial" pitchFamily="34" charset="0"/>
            </a:rPr>
            <a:t>Administrations territoriales (collectivités locales) à différents niveaux</a:t>
          </a:r>
        </a:p>
      </dgm:t>
    </dgm:pt>
    <dgm:pt modelId="{E34496D6-6EEE-474E-8A9D-FF8039F03313}" type="parTrans" cxnId="{C7F3D2B0-8AA2-4405-BFB3-251FCA4F5E9F}">
      <dgm:prSet/>
      <dgm:spPr/>
      <dgm:t>
        <a:bodyPr/>
        <a:lstStyle/>
        <a:p>
          <a:endParaRPr lang="de-DE"/>
        </a:p>
      </dgm:t>
    </dgm:pt>
    <dgm:pt modelId="{91F50111-53BB-4CB8-A8F7-24BA9FDEB9F3}" type="sibTrans" cxnId="{C7F3D2B0-8AA2-4405-BFB3-251FCA4F5E9F}">
      <dgm:prSet/>
      <dgm:spPr/>
      <dgm:t>
        <a:bodyPr/>
        <a:lstStyle/>
        <a:p>
          <a:endParaRPr lang="de-DE"/>
        </a:p>
      </dgm:t>
    </dgm:pt>
    <dgm:pt modelId="{40F85410-5671-4F6A-909D-8B9489302174}">
      <dgm:prSet phldrT="[Text]"/>
      <dgm:spPr/>
      <dgm:t>
        <a:bodyPr/>
        <a:lstStyle/>
        <a:p>
          <a:pPr indent="-144000"/>
          <a:r>
            <a:rPr lang="en-GB">
              <a:latin typeface="Arial" pitchFamily="34" charset="0"/>
              <a:cs typeface="Arial" pitchFamily="34" charset="0"/>
            </a:rPr>
            <a:t>Ministères en charge de la coordination et décideurs politiques</a:t>
          </a:r>
          <a:endParaRPr lang="de-DE">
            <a:latin typeface="Arial" pitchFamily="34" charset="0"/>
            <a:cs typeface="Arial" pitchFamily="34" charset="0"/>
          </a:endParaRPr>
        </a:p>
      </dgm:t>
    </dgm:pt>
    <dgm:pt modelId="{95292287-D39F-4602-BC67-899D4149998C}" type="parTrans" cxnId="{9F8DE444-40F7-4E78-A901-4863BFCE8115}">
      <dgm:prSet/>
      <dgm:spPr/>
      <dgm:t>
        <a:bodyPr/>
        <a:lstStyle/>
        <a:p>
          <a:endParaRPr lang="de-DE"/>
        </a:p>
      </dgm:t>
    </dgm:pt>
    <dgm:pt modelId="{05D7D5AF-05E6-4731-8B7D-F6174ED16614}" type="sibTrans" cxnId="{9F8DE444-40F7-4E78-A901-4863BFCE8115}">
      <dgm:prSet/>
      <dgm:spPr/>
      <dgm:t>
        <a:bodyPr/>
        <a:lstStyle/>
        <a:p>
          <a:endParaRPr lang="de-DE"/>
        </a:p>
      </dgm:t>
    </dgm:pt>
    <dgm:pt modelId="{BC6AAC4E-0B71-4BB9-9C55-E1BE74CBB0E5}">
      <dgm:prSet phldrT="[Text]"/>
      <dgm:spPr/>
      <dgm:t>
        <a:bodyPr/>
        <a:lstStyle/>
        <a:p>
          <a:pPr marL="144000" indent="-144000"/>
          <a:r>
            <a:rPr lang="de-DE">
              <a:latin typeface="Arial" pitchFamily="34" charset="0"/>
              <a:cs typeface="Arial" pitchFamily="34" charset="0"/>
            </a:rPr>
            <a:t>Organisations en charge de la gestion des infromations et du savoir </a:t>
          </a:r>
        </a:p>
      </dgm:t>
    </dgm:pt>
    <dgm:pt modelId="{182A800C-151D-426B-AE28-479E7F2F6F69}" type="parTrans" cxnId="{69AAC354-0A2B-4CDD-A398-17EA44AE2E82}">
      <dgm:prSet/>
      <dgm:spPr/>
      <dgm:t>
        <a:bodyPr/>
        <a:lstStyle/>
        <a:p>
          <a:endParaRPr lang="de-DE"/>
        </a:p>
      </dgm:t>
    </dgm:pt>
    <dgm:pt modelId="{1F21ACC5-ED11-467A-827B-65EAAAAFFFE8}" type="sibTrans" cxnId="{69AAC354-0A2B-4CDD-A398-17EA44AE2E82}">
      <dgm:prSet/>
      <dgm:spPr/>
      <dgm:t>
        <a:bodyPr/>
        <a:lstStyle/>
        <a:p>
          <a:endParaRPr lang="de-DE"/>
        </a:p>
      </dgm:t>
    </dgm:pt>
    <dgm:pt modelId="{A23543CC-2FD8-4ACA-ACFE-02CE1D314142}">
      <dgm:prSet phldrT="[Text]"/>
      <dgm:spPr/>
      <dgm:t>
        <a:bodyPr/>
        <a:lstStyle/>
        <a:p>
          <a:pPr indent="-144000"/>
          <a:r>
            <a:rPr lang="de-DE">
              <a:latin typeface="Arial" pitchFamily="34" charset="0"/>
              <a:cs typeface="Arial" pitchFamily="34" charset="0"/>
            </a:rPr>
            <a:t>Université et chercheurs</a:t>
          </a:r>
        </a:p>
      </dgm:t>
    </dgm:pt>
    <dgm:pt modelId="{03F0721E-C65F-49E5-9C05-FE34865D55BB}" type="parTrans" cxnId="{9FECE2AF-ADA3-4119-9A9C-D56E5ECE3CD8}">
      <dgm:prSet/>
      <dgm:spPr/>
      <dgm:t>
        <a:bodyPr/>
        <a:lstStyle/>
        <a:p>
          <a:endParaRPr lang="de-DE"/>
        </a:p>
      </dgm:t>
    </dgm:pt>
    <dgm:pt modelId="{C0431C03-5BC2-4EF9-9EFE-9ECFDB99574D}" type="sibTrans" cxnId="{9FECE2AF-ADA3-4119-9A9C-D56E5ECE3CD8}">
      <dgm:prSet/>
      <dgm:spPr/>
      <dgm:t>
        <a:bodyPr/>
        <a:lstStyle/>
        <a:p>
          <a:endParaRPr lang="de-DE"/>
        </a:p>
      </dgm:t>
    </dgm:pt>
    <dgm:pt modelId="{99365551-A3DA-4E21-9D8F-2473802BBDF2}" type="pres">
      <dgm:prSet presAssocID="{B760C21C-1609-4FEA-9D45-B59B3D98D55D}" presName="Name0" presStyleCnt="0">
        <dgm:presLayoutVars>
          <dgm:dir/>
          <dgm:animLvl val="lvl"/>
          <dgm:resizeHandles val="exact"/>
        </dgm:presLayoutVars>
      </dgm:prSet>
      <dgm:spPr/>
      <dgm:t>
        <a:bodyPr/>
        <a:lstStyle/>
        <a:p>
          <a:endParaRPr lang="en-GB"/>
        </a:p>
      </dgm:t>
    </dgm:pt>
    <dgm:pt modelId="{9A21E0C7-47C3-484E-80DB-38825715F8F4}" type="pres">
      <dgm:prSet presAssocID="{EF244D47-C9E4-4F4B-9CD3-5F7939AC34B2}" presName="linNode" presStyleCnt="0"/>
      <dgm:spPr/>
    </dgm:pt>
    <dgm:pt modelId="{CCD70CEA-D0E3-4D87-A434-C0813A99B610}" type="pres">
      <dgm:prSet presAssocID="{EF244D47-C9E4-4F4B-9CD3-5F7939AC34B2}" presName="parentText" presStyleLbl="node1" presStyleIdx="0" presStyleCnt="3" custLinFactNeighborX="-567" custLinFactNeighborY="-1006">
        <dgm:presLayoutVars>
          <dgm:chMax val="1"/>
          <dgm:bulletEnabled val="1"/>
        </dgm:presLayoutVars>
      </dgm:prSet>
      <dgm:spPr/>
      <dgm:t>
        <a:bodyPr/>
        <a:lstStyle/>
        <a:p>
          <a:endParaRPr lang="en-GB"/>
        </a:p>
      </dgm:t>
    </dgm:pt>
    <dgm:pt modelId="{7F0EC903-4958-45FF-8058-308C3761525A}" type="pres">
      <dgm:prSet presAssocID="{EF244D47-C9E4-4F4B-9CD3-5F7939AC34B2}" presName="descendantText" presStyleLbl="alignAccFollowNode1" presStyleIdx="0" presStyleCnt="3">
        <dgm:presLayoutVars>
          <dgm:bulletEnabled val="1"/>
        </dgm:presLayoutVars>
      </dgm:prSet>
      <dgm:spPr/>
      <dgm:t>
        <a:bodyPr/>
        <a:lstStyle/>
        <a:p>
          <a:endParaRPr lang="en-GB"/>
        </a:p>
      </dgm:t>
    </dgm:pt>
    <dgm:pt modelId="{14E10AF0-F440-4C47-8F86-32B8D757B52F}" type="pres">
      <dgm:prSet presAssocID="{2A1A6444-70BF-4C4D-A558-B49608A9C073}" presName="sp" presStyleCnt="0"/>
      <dgm:spPr/>
    </dgm:pt>
    <dgm:pt modelId="{E2872F1C-C935-4927-8889-38D80F01151E}" type="pres">
      <dgm:prSet presAssocID="{175A3CC8-07B5-4DE3-9746-262DBA8AEADD}" presName="linNode" presStyleCnt="0"/>
      <dgm:spPr/>
    </dgm:pt>
    <dgm:pt modelId="{696AEDFB-54E2-44E1-9DF3-A79BC75A2F8A}" type="pres">
      <dgm:prSet presAssocID="{175A3CC8-07B5-4DE3-9746-262DBA8AEADD}" presName="parentText" presStyleLbl="node1" presStyleIdx="1" presStyleCnt="3">
        <dgm:presLayoutVars>
          <dgm:chMax val="1"/>
          <dgm:bulletEnabled val="1"/>
        </dgm:presLayoutVars>
      </dgm:prSet>
      <dgm:spPr/>
      <dgm:t>
        <a:bodyPr/>
        <a:lstStyle/>
        <a:p>
          <a:endParaRPr lang="en-GB"/>
        </a:p>
      </dgm:t>
    </dgm:pt>
    <dgm:pt modelId="{95D5610D-A853-448F-A22D-756DE22BEC4D}" type="pres">
      <dgm:prSet presAssocID="{175A3CC8-07B5-4DE3-9746-262DBA8AEADD}" presName="descendantText" presStyleLbl="alignAccFollowNode1" presStyleIdx="1" presStyleCnt="3">
        <dgm:presLayoutVars>
          <dgm:bulletEnabled val="1"/>
        </dgm:presLayoutVars>
      </dgm:prSet>
      <dgm:spPr/>
      <dgm:t>
        <a:bodyPr/>
        <a:lstStyle/>
        <a:p>
          <a:endParaRPr lang="en-GB"/>
        </a:p>
      </dgm:t>
    </dgm:pt>
    <dgm:pt modelId="{0D4B1439-4FAF-4629-B0F5-CC366D637782}" type="pres">
      <dgm:prSet presAssocID="{F3C0D59F-9E3D-477D-BC93-1E7E802976DE}" presName="sp" presStyleCnt="0"/>
      <dgm:spPr/>
    </dgm:pt>
    <dgm:pt modelId="{FA11A341-29F9-48F6-9A5E-74AD1FDFDD79}" type="pres">
      <dgm:prSet presAssocID="{7A6F9C46-F55B-494D-B8DC-A6BF6FE5C512}" presName="linNode" presStyleCnt="0"/>
      <dgm:spPr/>
    </dgm:pt>
    <dgm:pt modelId="{C9B3FB5D-C23F-49D1-8E6F-32EE575C0F1E}" type="pres">
      <dgm:prSet presAssocID="{7A6F9C46-F55B-494D-B8DC-A6BF6FE5C512}" presName="parentText" presStyleLbl="node1" presStyleIdx="2" presStyleCnt="3">
        <dgm:presLayoutVars>
          <dgm:chMax val="1"/>
          <dgm:bulletEnabled val="1"/>
        </dgm:presLayoutVars>
      </dgm:prSet>
      <dgm:spPr/>
      <dgm:t>
        <a:bodyPr/>
        <a:lstStyle/>
        <a:p>
          <a:endParaRPr lang="en-GB"/>
        </a:p>
      </dgm:t>
    </dgm:pt>
    <dgm:pt modelId="{9E774639-AB61-4277-94A7-721F412DB0E8}" type="pres">
      <dgm:prSet presAssocID="{7A6F9C46-F55B-494D-B8DC-A6BF6FE5C512}" presName="descendantText" presStyleLbl="alignAccFollowNode1" presStyleIdx="2" presStyleCnt="3">
        <dgm:presLayoutVars>
          <dgm:bulletEnabled val="1"/>
        </dgm:presLayoutVars>
      </dgm:prSet>
      <dgm:spPr/>
      <dgm:t>
        <a:bodyPr/>
        <a:lstStyle/>
        <a:p>
          <a:endParaRPr lang="en-GB"/>
        </a:p>
      </dgm:t>
    </dgm:pt>
  </dgm:ptLst>
  <dgm:cxnLst>
    <dgm:cxn modelId="{36359A62-76BC-4082-BEBE-676FFF0E6513}" srcId="{7A6F9C46-F55B-494D-B8DC-A6BF6FE5C512}" destId="{08D6D179-DBA9-4F86-B966-2303F20F4C16}" srcOrd="1" destOrd="0" parTransId="{ADF51437-D156-4D44-82AE-582B0065416D}" sibTransId="{FB0105EF-16A0-466E-B6DC-975E5BBDCFB5}"/>
    <dgm:cxn modelId="{6C3E1996-1D6C-48FC-B540-28476BA450D9}" srcId="{175A3CC8-07B5-4DE3-9746-262DBA8AEADD}" destId="{F632E15B-9A20-40E0-8632-66C9A8AEB762}" srcOrd="0" destOrd="0" parTransId="{9519F1BD-7416-40AF-9C42-B67622CD6F4D}" sibTransId="{FCC184F3-E27C-4B99-A0F2-607CFDFFA1B0}"/>
    <dgm:cxn modelId="{57E5073A-3161-48E4-81CD-D65483D53DA5}" type="presOf" srcId="{DB8331DF-B447-458B-B00B-7E92A256CF9B}" destId="{95D5610D-A853-448F-A22D-756DE22BEC4D}" srcOrd="0" destOrd="1" presId="urn:microsoft.com/office/officeart/2005/8/layout/vList5"/>
    <dgm:cxn modelId="{DA7009F5-9043-47F4-B37E-A2A5D274610A}" srcId="{175A3CC8-07B5-4DE3-9746-262DBA8AEADD}" destId="{DB8331DF-B447-458B-B00B-7E92A256CF9B}" srcOrd="1" destOrd="0" parTransId="{6CDB9AEB-9C4D-4686-814E-96D211D2DCCD}" sibTransId="{BD09F4B9-1EC8-4564-A828-31D6CA653601}"/>
    <dgm:cxn modelId="{69AAC354-0A2B-4CDD-A398-17EA44AE2E82}" srcId="{175A3CC8-07B5-4DE3-9746-262DBA8AEADD}" destId="{BC6AAC4E-0B71-4BB9-9C55-E1BE74CBB0E5}" srcOrd="2" destOrd="0" parTransId="{182A800C-151D-426B-AE28-479E7F2F6F69}" sibTransId="{1F21ACC5-ED11-467A-827B-65EAAAAFFFE8}"/>
    <dgm:cxn modelId="{99173B62-485F-43AE-A452-ED4346EACEF8}" type="presOf" srcId="{BC6AAC4E-0B71-4BB9-9C55-E1BE74CBB0E5}" destId="{95D5610D-A853-448F-A22D-756DE22BEC4D}" srcOrd="0" destOrd="2" presId="urn:microsoft.com/office/officeart/2005/8/layout/vList5"/>
    <dgm:cxn modelId="{4F81A3ED-5B45-4AE5-8EC6-0E7E0A792E7F}" type="presOf" srcId="{A6C0A099-51D3-497C-BE82-87950DCB2064}" destId="{9E774639-AB61-4277-94A7-721F412DB0E8}" srcOrd="0" destOrd="0" presId="urn:microsoft.com/office/officeart/2005/8/layout/vList5"/>
    <dgm:cxn modelId="{92D9AC60-C180-4D66-BD80-C786C1AED9E6}" srcId="{B760C21C-1609-4FEA-9D45-B59B3D98D55D}" destId="{7A6F9C46-F55B-494D-B8DC-A6BF6FE5C512}" srcOrd="2" destOrd="0" parTransId="{CCC5204A-0EA0-4D96-8EF3-A9A61EF5D264}" sibTransId="{C1EE1011-D7D2-4E2D-BAF4-ABCF0DF7FD58}"/>
    <dgm:cxn modelId="{FA111FF3-60D7-4CDB-9720-0C38BCCAFF4B}" type="presOf" srcId="{175A3CC8-07B5-4DE3-9746-262DBA8AEADD}" destId="{696AEDFB-54E2-44E1-9DF3-A79BC75A2F8A}" srcOrd="0" destOrd="0" presId="urn:microsoft.com/office/officeart/2005/8/layout/vList5"/>
    <dgm:cxn modelId="{CB0443D0-C775-4722-BD63-BA28025303AD}" srcId="{B760C21C-1609-4FEA-9D45-B59B3D98D55D}" destId="{EF244D47-C9E4-4F4B-9CD3-5F7939AC34B2}" srcOrd="0" destOrd="0" parTransId="{7C1C389D-ECFC-41FF-B483-685E502D385C}" sibTransId="{2A1A6444-70BF-4C4D-A558-B49608A9C073}"/>
    <dgm:cxn modelId="{0170D3FE-0806-4F69-8F89-2099444F87A3}" type="presOf" srcId="{A23543CC-2FD8-4ACA-ACFE-02CE1D314142}" destId="{9E774639-AB61-4277-94A7-721F412DB0E8}" srcOrd="0" destOrd="2" presId="urn:microsoft.com/office/officeart/2005/8/layout/vList5"/>
    <dgm:cxn modelId="{A2E2B47B-47D6-49A6-A1B9-26BE58B78B77}" srcId="{7A6F9C46-F55B-494D-B8DC-A6BF6FE5C512}" destId="{A6C0A099-51D3-497C-BE82-87950DCB2064}" srcOrd="0" destOrd="0" parTransId="{B64F3B05-B9A5-496C-8B3D-F0CDAB4CFA40}" sibTransId="{6FA69DF4-8E08-4D9D-B4A4-49B8ED7EC1B2}"/>
    <dgm:cxn modelId="{F93F0A93-CBAA-4F4F-937F-525ED1180D44}" type="presOf" srcId="{EF244D47-C9E4-4F4B-9CD3-5F7939AC34B2}" destId="{CCD70CEA-D0E3-4D87-A434-C0813A99B610}" srcOrd="0" destOrd="0" presId="urn:microsoft.com/office/officeart/2005/8/layout/vList5"/>
    <dgm:cxn modelId="{9F8DE444-40F7-4E78-A901-4863BFCE8115}" srcId="{EF244D47-C9E4-4F4B-9CD3-5F7939AC34B2}" destId="{40F85410-5671-4F6A-909D-8B9489302174}" srcOrd="0" destOrd="0" parTransId="{95292287-D39F-4602-BC67-899D4149998C}" sibTransId="{05D7D5AF-05E6-4731-8B7D-F6174ED16614}"/>
    <dgm:cxn modelId="{B9073957-C029-47E3-A012-3CC7F8135989}" type="presOf" srcId="{40F85410-5671-4F6A-909D-8B9489302174}" destId="{7F0EC903-4958-45FF-8058-308C3761525A}" srcOrd="0" destOrd="0" presId="urn:microsoft.com/office/officeart/2005/8/layout/vList5"/>
    <dgm:cxn modelId="{E52CB3C0-51C0-42FE-886E-E5632C6AA802}" srcId="{B760C21C-1609-4FEA-9D45-B59B3D98D55D}" destId="{175A3CC8-07B5-4DE3-9746-262DBA8AEADD}" srcOrd="1" destOrd="0" parTransId="{FECB8708-258D-4788-A8E0-D7C22C7DF997}" sibTransId="{F3C0D59F-9E3D-477D-BC93-1E7E802976DE}"/>
    <dgm:cxn modelId="{4A32653F-4523-45EE-B622-3219C2AE094B}" type="presOf" srcId="{8A191F71-8883-4ACA-AF94-0599ADE09966}" destId="{7F0EC903-4958-45FF-8058-308C3761525A}" srcOrd="0" destOrd="2" presId="urn:microsoft.com/office/officeart/2005/8/layout/vList5"/>
    <dgm:cxn modelId="{EDF39305-9728-4224-9BFA-2693D39937B7}" srcId="{EF244D47-C9E4-4F4B-9CD3-5F7939AC34B2}" destId="{4CC368FC-80B4-4896-9A3C-83690330BBCF}" srcOrd="1" destOrd="0" parTransId="{4FFBFDB7-D1F2-437A-A2AA-DDDC52016F85}" sibTransId="{83A31B1D-0997-4442-84BF-74AD78D13F53}"/>
    <dgm:cxn modelId="{3C5BC344-F57C-40FA-B96C-0BC5F3DF0DB2}" type="presOf" srcId="{4CC368FC-80B4-4896-9A3C-83690330BBCF}" destId="{7F0EC903-4958-45FF-8058-308C3761525A}" srcOrd="0" destOrd="1" presId="urn:microsoft.com/office/officeart/2005/8/layout/vList5"/>
    <dgm:cxn modelId="{57AC98DD-4C92-44A6-A931-7D7BB0416718}" type="presOf" srcId="{B760C21C-1609-4FEA-9D45-B59B3D98D55D}" destId="{99365551-A3DA-4E21-9D8F-2473802BBDF2}" srcOrd="0" destOrd="0" presId="urn:microsoft.com/office/officeart/2005/8/layout/vList5"/>
    <dgm:cxn modelId="{8B66DE9B-10C0-4601-8C1B-BD02DCFA5A74}" type="presOf" srcId="{F632E15B-9A20-40E0-8632-66C9A8AEB762}" destId="{95D5610D-A853-448F-A22D-756DE22BEC4D}" srcOrd="0" destOrd="0" presId="urn:microsoft.com/office/officeart/2005/8/layout/vList5"/>
    <dgm:cxn modelId="{C7F3D2B0-8AA2-4405-BFB3-251FCA4F5E9F}" srcId="{EF244D47-C9E4-4F4B-9CD3-5F7939AC34B2}" destId="{8A191F71-8883-4ACA-AF94-0599ADE09966}" srcOrd="2" destOrd="0" parTransId="{E34496D6-6EEE-474E-8A9D-FF8039F03313}" sibTransId="{91F50111-53BB-4CB8-A8F7-24BA9FDEB9F3}"/>
    <dgm:cxn modelId="{FDA90F2A-D8EE-46C4-AA23-576FF443B22A}" type="presOf" srcId="{08D6D179-DBA9-4F86-B966-2303F20F4C16}" destId="{9E774639-AB61-4277-94A7-721F412DB0E8}" srcOrd="0" destOrd="1" presId="urn:microsoft.com/office/officeart/2005/8/layout/vList5"/>
    <dgm:cxn modelId="{9FECE2AF-ADA3-4119-9A9C-D56E5ECE3CD8}" srcId="{7A6F9C46-F55B-494D-B8DC-A6BF6FE5C512}" destId="{A23543CC-2FD8-4ACA-ACFE-02CE1D314142}" srcOrd="2" destOrd="0" parTransId="{03F0721E-C65F-49E5-9C05-FE34865D55BB}" sibTransId="{C0431C03-5BC2-4EF9-9EFE-9ECFDB99574D}"/>
    <dgm:cxn modelId="{1BCBC766-16BF-47C1-BFCE-1EE2FD387BAD}" type="presOf" srcId="{7A6F9C46-F55B-494D-B8DC-A6BF6FE5C512}" destId="{C9B3FB5D-C23F-49D1-8E6F-32EE575C0F1E}" srcOrd="0" destOrd="0" presId="urn:microsoft.com/office/officeart/2005/8/layout/vList5"/>
    <dgm:cxn modelId="{8150F706-B427-4794-96CA-9075D33E22E6}" type="presParOf" srcId="{99365551-A3DA-4E21-9D8F-2473802BBDF2}" destId="{9A21E0C7-47C3-484E-80DB-38825715F8F4}" srcOrd="0" destOrd="0" presId="urn:microsoft.com/office/officeart/2005/8/layout/vList5"/>
    <dgm:cxn modelId="{9B966577-271A-41B0-9C04-53AA7E6184DC}" type="presParOf" srcId="{9A21E0C7-47C3-484E-80DB-38825715F8F4}" destId="{CCD70CEA-D0E3-4D87-A434-C0813A99B610}" srcOrd="0" destOrd="0" presId="urn:microsoft.com/office/officeart/2005/8/layout/vList5"/>
    <dgm:cxn modelId="{1EB154AC-77C6-45A5-B6DC-C27F8B2F7170}" type="presParOf" srcId="{9A21E0C7-47C3-484E-80DB-38825715F8F4}" destId="{7F0EC903-4958-45FF-8058-308C3761525A}" srcOrd="1" destOrd="0" presId="urn:microsoft.com/office/officeart/2005/8/layout/vList5"/>
    <dgm:cxn modelId="{CA4CD8F0-012C-4706-997C-30A241F58F22}" type="presParOf" srcId="{99365551-A3DA-4E21-9D8F-2473802BBDF2}" destId="{14E10AF0-F440-4C47-8F86-32B8D757B52F}" srcOrd="1" destOrd="0" presId="urn:microsoft.com/office/officeart/2005/8/layout/vList5"/>
    <dgm:cxn modelId="{743C093D-5949-4E59-B3DD-D516B5260D1D}" type="presParOf" srcId="{99365551-A3DA-4E21-9D8F-2473802BBDF2}" destId="{E2872F1C-C935-4927-8889-38D80F01151E}" srcOrd="2" destOrd="0" presId="urn:microsoft.com/office/officeart/2005/8/layout/vList5"/>
    <dgm:cxn modelId="{05DE3BC6-91A7-4E18-B016-1698AD713C8F}" type="presParOf" srcId="{E2872F1C-C935-4927-8889-38D80F01151E}" destId="{696AEDFB-54E2-44E1-9DF3-A79BC75A2F8A}" srcOrd="0" destOrd="0" presId="urn:microsoft.com/office/officeart/2005/8/layout/vList5"/>
    <dgm:cxn modelId="{6E2E45D8-6B44-4964-901F-0BA8EB1F70C9}" type="presParOf" srcId="{E2872F1C-C935-4927-8889-38D80F01151E}" destId="{95D5610D-A853-448F-A22D-756DE22BEC4D}" srcOrd="1" destOrd="0" presId="urn:microsoft.com/office/officeart/2005/8/layout/vList5"/>
    <dgm:cxn modelId="{73ED5268-1371-44FD-992B-8053DFB823DA}" type="presParOf" srcId="{99365551-A3DA-4E21-9D8F-2473802BBDF2}" destId="{0D4B1439-4FAF-4629-B0F5-CC366D637782}" srcOrd="3" destOrd="0" presId="urn:microsoft.com/office/officeart/2005/8/layout/vList5"/>
    <dgm:cxn modelId="{9F0DF15E-1185-400D-8CD6-41D0E599A02D}" type="presParOf" srcId="{99365551-A3DA-4E21-9D8F-2473802BBDF2}" destId="{FA11A341-29F9-48F6-9A5E-74AD1FDFDD79}" srcOrd="4" destOrd="0" presId="urn:microsoft.com/office/officeart/2005/8/layout/vList5"/>
    <dgm:cxn modelId="{7F5E65E2-5E9C-467B-B658-F194C4FD8DB2}" type="presParOf" srcId="{FA11A341-29F9-48F6-9A5E-74AD1FDFDD79}" destId="{C9B3FB5D-C23F-49D1-8E6F-32EE575C0F1E}" srcOrd="0" destOrd="0" presId="urn:microsoft.com/office/officeart/2005/8/layout/vList5"/>
    <dgm:cxn modelId="{8264E60B-E590-4032-B153-77D8CC0504F6}" type="presParOf" srcId="{FA11A341-29F9-48F6-9A5E-74AD1FDFDD79}" destId="{9E774639-AB61-4277-94A7-721F412DB0E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C03E6-3EFC-46A8-A7F4-9C6E6BFF77D2}">
      <dsp:nvSpPr>
        <dsp:cNvPr id="0" name=""/>
        <dsp:cNvSpPr/>
      </dsp:nvSpPr>
      <dsp:spPr>
        <a:xfrm rot="16200000">
          <a:off x="916052" y="-916052"/>
          <a:ext cx="2539478" cy="4371584"/>
        </a:xfrm>
        <a:prstGeom prst="round1Rect">
          <a:avLst/>
        </a:prstGeom>
        <a:blipFill dpi="0" rotWithShape="0">
          <a:blip xmlns:r="http://schemas.openxmlformats.org/officeDocument/2006/relationships" r:embed="rId1">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a:t>Incertitude</a:t>
          </a:r>
        </a:p>
        <a:p>
          <a:pPr lvl="0" algn="ctr" defTabSz="1066800">
            <a:lnSpc>
              <a:spcPct val="90000"/>
            </a:lnSpc>
            <a:spcBef>
              <a:spcPct val="0"/>
            </a:spcBef>
            <a:spcAft>
              <a:spcPct val="35000"/>
            </a:spcAft>
          </a:pPr>
          <a:r>
            <a:rPr lang="de-DE" sz="2400" kern="1200"/>
            <a:t>Sur les évolutions climatiques et socio-écomiques</a:t>
          </a:r>
          <a:endParaRPr lang="en-AU" sz="2400" kern="1200"/>
        </a:p>
      </dsp:txBody>
      <dsp:txXfrm rot="5400000">
        <a:off x="-1" y="1"/>
        <a:ext cx="4371584" cy="1904608"/>
      </dsp:txXfrm>
    </dsp:sp>
    <dsp:sp modelId="{E25A2EE5-C89B-49D8-82B7-246F5F34CD86}">
      <dsp:nvSpPr>
        <dsp:cNvPr id="0" name=""/>
        <dsp:cNvSpPr/>
      </dsp:nvSpPr>
      <dsp:spPr>
        <a:xfrm>
          <a:off x="4371584" y="0"/>
          <a:ext cx="4371584" cy="2539478"/>
        </a:xfrm>
        <a:prstGeom prst="round1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de-DE" sz="2400" b="1" kern="1200"/>
        </a:p>
        <a:p>
          <a:pPr lvl="0" algn="ctr" defTabSz="1066800">
            <a:lnSpc>
              <a:spcPct val="90000"/>
            </a:lnSpc>
            <a:spcBef>
              <a:spcPct val="0"/>
            </a:spcBef>
            <a:spcAft>
              <a:spcPct val="35000"/>
            </a:spcAft>
          </a:pPr>
          <a:r>
            <a:rPr lang="fr-FR" sz="2400" b="1" kern="1200" noProof="0"/>
            <a:t>Horizons temporels longs</a:t>
          </a:r>
          <a:endParaRPr lang="fr-FR" sz="2400" b="1" kern="1200" noProof="0" dirty="0"/>
        </a:p>
        <a:p>
          <a:pPr lvl="0" algn="ctr" defTabSz="1066800">
            <a:lnSpc>
              <a:spcPct val="90000"/>
            </a:lnSpc>
            <a:spcBef>
              <a:spcPct val="0"/>
            </a:spcBef>
            <a:spcAft>
              <a:spcPct val="35000"/>
            </a:spcAft>
          </a:pPr>
          <a:r>
            <a:rPr lang="fr-FR" sz="2400" kern="1200" noProof="0" dirty="0"/>
            <a:t>Le succès </a:t>
          </a:r>
          <a:r>
            <a:rPr lang="fr-FR" sz="2400" kern="1200" noProof="0"/>
            <a:t>de l’adaptation n’est visible qu’à l’issue d’une </a:t>
          </a:r>
          <a:r>
            <a:rPr lang="fr-FR" sz="2400" kern="1200" noProof="0" dirty="0"/>
            <a:t>longue période</a:t>
          </a:r>
        </a:p>
      </dsp:txBody>
      <dsp:txXfrm>
        <a:off x="4371584" y="0"/>
        <a:ext cx="4371584" cy="1904608"/>
      </dsp:txXfrm>
    </dsp:sp>
    <dsp:sp modelId="{3443BB55-9052-46A0-B637-458A14D9647B}">
      <dsp:nvSpPr>
        <dsp:cNvPr id="0" name=""/>
        <dsp:cNvSpPr/>
      </dsp:nvSpPr>
      <dsp:spPr>
        <a:xfrm rot="10800000">
          <a:off x="0" y="2539478"/>
          <a:ext cx="4371584" cy="2539478"/>
        </a:xfrm>
        <a:prstGeom prst="round1Rect">
          <a:avLst/>
        </a:prstGeom>
        <a:blipFill dpi="0" rotWithShape="0">
          <a:blip xmlns:r="http://schemas.openxmlformats.org/officeDocument/2006/relationships" r:embed="rId2">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a:t>Complexité</a:t>
          </a:r>
        </a:p>
        <a:p>
          <a:pPr lvl="0" algn="ctr" defTabSz="1066800">
            <a:lnSpc>
              <a:spcPct val="90000"/>
            </a:lnSpc>
            <a:spcBef>
              <a:spcPct val="0"/>
            </a:spcBef>
            <a:spcAft>
              <a:spcPct val="35000"/>
            </a:spcAft>
          </a:pPr>
          <a:r>
            <a:rPr lang="de-DE" sz="2400" kern="1200"/>
            <a:t>Enchevêtrement avec des facteurs de stress sociaux et économiques</a:t>
          </a:r>
          <a:endParaRPr lang="en-AU" sz="2400" kern="1200"/>
        </a:p>
      </dsp:txBody>
      <dsp:txXfrm rot="10800000">
        <a:off x="0" y="3174347"/>
        <a:ext cx="4371584" cy="1904608"/>
      </dsp:txXfrm>
    </dsp:sp>
    <dsp:sp modelId="{0A590173-BE6C-41B8-9723-FA76E66BCCB2}">
      <dsp:nvSpPr>
        <dsp:cNvPr id="0" name=""/>
        <dsp:cNvSpPr/>
      </dsp:nvSpPr>
      <dsp:spPr>
        <a:xfrm rot="5400000">
          <a:off x="6441048" y="3286500"/>
          <a:ext cx="583343" cy="764109"/>
        </a:xfrm>
        <a:prstGeom prst="round1Rect">
          <a:avLst/>
        </a:prstGeom>
        <a:blipFill dpi="0" rotWithShape="0">
          <a:blip xmlns:r="http://schemas.openxmlformats.org/officeDocument/2006/relationships" r:embed="rId3">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4E8AB4-FD13-4CDA-BC16-6594D9D85753}">
      <dsp:nvSpPr>
        <dsp:cNvPr id="0" name=""/>
        <dsp:cNvSpPr/>
      </dsp:nvSpPr>
      <dsp:spPr>
        <a:xfrm>
          <a:off x="3060108" y="1904608"/>
          <a:ext cx="2622950" cy="1269739"/>
        </a:xfrm>
        <a:prstGeom prst="roundRect">
          <a:avLst/>
        </a:prstGeom>
        <a:solidFill>
          <a:srgbClr val="F1F1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a:t>Context-dependent</a:t>
          </a:r>
        </a:p>
        <a:p>
          <a:pPr lvl="0" algn="ctr" defTabSz="933450">
            <a:lnSpc>
              <a:spcPct val="90000"/>
            </a:lnSpc>
            <a:spcBef>
              <a:spcPct val="0"/>
            </a:spcBef>
            <a:spcAft>
              <a:spcPct val="35000"/>
            </a:spcAft>
          </a:pPr>
          <a:r>
            <a:rPr lang="de-DE" sz="2100" b="1" kern="1200"/>
            <a:t>No universal indicator</a:t>
          </a:r>
          <a:endParaRPr lang="en-AU" sz="2100" b="1" kern="1200"/>
        </a:p>
      </dsp:txBody>
      <dsp:txXfrm>
        <a:off x="3122092" y="1966592"/>
        <a:ext cx="2498982" cy="1145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5659" cy="496016"/>
          </a:xfrm>
          <a:prstGeom prst="rect">
            <a:avLst/>
          </a:prstGeom>
          <a:noFill/>
          <a:ln w="9525">
            <a:noFill/>
            <a:miter lim="800000"/>
            <a:headEnd/>
            <a:tailEnd/>
          </a:ln>
          <a:effectLst/>
        </p:spPr>
        <p:txBody>
          <a:bodyPr vert="horz" wrap="square" lIns="91010" tIns="45505" rIns="91010" bIns="45505" numCol="1" anchor="t" anchorCtr="0" compatLnSpc="1">
            <a:prstTxWarp prst="textNoShape">
              <a:avLst/>
            </a:prstTxWarp>
          </a:bodyPr>
          <a:lstStyle>
            <a:lvl1pPr eaLnBrk="0" hangingPunct="0">
              <a:defRPr sz="1200" b="0">
                <a:solidFill>
                  <a:schemeClr val="tx1"/>
                </a:solidFill>
                <a:latin typeface="Times"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52016" y="0"/>
            <a:ext cx="2945659" cy="496016"/>
          </a:xfrm>
          <a:prstGeom prst="rect">
            <a:avLst/>
          </a:prstGeom>
          <a:noFill/>
          <a:ln w="9525">
            <a:noFill/>
            <a:miter lim="800000"/>
            <a:headEnd/>
            <a:tailEnd/>
          </a:ln>
          <a:effectLst/>
        </p:spPr>
        <p:txBody>
          <a:bodyPr vert="horz" wrap="square" lIns="91010" tIns="45505" rIns="91010" bIns="45505" numCol="1" anchor="t" anchorCtr="0" compatLnSpc="1">
            <a:prstTxWarp prst="textNoShape">
              <a:avLst/>
            </a:prstTxWarp>
          </a:bodyPr>
          <a:lstStyle>
            <a:lvl1pPr algn="r" eaLnBrk="0" hangingPunct="0">
              <a:defRPr sz="1200" b="0">
                <a:solidFill>
                  <a:schemeClr val="tx1"/>
                </a:solidFill>
                <a:latin typeface="Times"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32209"/>
            <a:ext cx="2945659" cy="496016"/>
          </a:xfrm>
          <a:prstGeom prst="rect">
            <a:avLst/>
          </a:prstGeom>
          <a:noFill/>
          <a:ln w="9525">
            <a:noFill/>
            <a:miter lim="800000"/>
            <a:headEnd/>
            <a:tailEnd/>
          </a:ln>
          <a:effectLst/>
        </p:spPr>
        <p:txBody>
          <a:bodyPr vert="horz" wrap="square" lIns="91010" tIns="45505" rIns="91010" bIns="45505" numCol="1" anchor="b" anchorCtr="0" compatLnSpc="1">
            <a:prstTxWarp prst="textNoShape">
              <a:avLst/>
            </a:prstTxWarp>
          </a:bodyPr>
          <a:lstStyle>
            <a:lvl1pPr eaLnBrk="0" hangingPunct="0">
              <a:defRPr sz="1200" b="0">
                <a:solidFill>
                  <a:schemeClr val="tx1"/>
                </a:solidFill>
                <a:latin typeface="Times"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52016" y="9432209"/>
            <a:ext cx="2945659" cy="496016"/>
          </a:xfrm>
          <a:prstGeom prst="rect">
            <a:avLst/>
          </a:prstGeom>
          <a:noFill/>
          <a:ln w="9525">
            <a:noFill/>
            <a:miter lim="800000"/>
            <a:headEnd/>
            <a:tailEnd/>
          </a:ln>
          <a:effectLst/>
        </p:spPr>
        <p:txBody>
          <a:bodyPr vert="horz" wrap="square" lIns="91010" tIns="45505" rIns="91010" bIns="45505" numCol="1" anchor="b" anchorCtr="0" compatLnSpc="1">
            <a:prstTxWarp prst="textNoShape">
              <a:avLst/>
            </a:prstTxWarp>
          </a:bodyPr>
          <a:lstStyle>
            <a:lvl1pPr algn="r" eaLnBrk="0" hangingPunct="0">
              <a:defRPr sz="1200" b="0">
                <a:solidFill>
                  <a:schemeClr val="tx1"/>
                </a:solidFill>
                <a:latin typeface="Times" charset="0"/>
                <a:cs typeface="+mn-cs"/>
              </a:defRPr>
            </a:lvl1pPr>
          </a:lstStyle>
          <a:p>
            <a:pPr>
              <a:defRPr/>
            </a:pPr>
            <a:fld id="{A9C954C2-AA12-4C1C-9903-03EE25F61151}" type="slidenum">
              <a:rPr lang="de-DE"/>
              <a:pPr>
                <a:defRPr/>
              </a:pPr>
              <a:t>‹#›</a:t>
            </a:fld>
            <a:endParaRPr lang="de-DE"/>
          </a:p>
        </p:txBody>
      </p:sp>
    </p:spTree>
    <p:extLst>
      <p:ext uri="{BB962C8B-B14F-4D97-AF65-F5344CB8AC3E}">
        <p14:creationId xmlns:p14="http://schemas.microsoft.com/office/powerpoint/2010/main" val="1903159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bwMode="auto">
          <a:xfrm>
            <a:off x="0" y="9688933"/>
            <a:ext cx="6797675" cy="229784"/>
          </a:xfrm>
          <a:prstGeom prst="rect">
            <a:avLst/>
          </a:prstGeom>
          <a:solidFill>
            <a:srgbClr val="669900"/>
          </a:solidFill>
          <a:ln w="9525">
            <a:noFill/>
            <a:miter lim="800000"/>
            <a:headEnd/>
            <a:tailEnd/>
          </a:ln>
          <a:effectLst/>
        </p:spPr>
        <p:txBody>
          <a:bodyPr vert="horz" wrap="square" lIns="91010" tIns="45505" rIns="91010" bIns="45505" numCol="1" anchor="b" anchorCtr="0" compatLnSpc="1">
            <a:prstTxWarp prst="textNoShape">
              <a:avLst/>
            </a:prstTxWarp>
          </a:bodyPr>
          <a:lstStyle>
            <a:lvl1pPr algn="r" eaLnBrk="0" hangingPunct="0">
              <a:defRPr lang="de-DE" sz="1000" b="1" kern="1200">
                <a:solidFill>
                  <a:schemeClr val="bg1"/>
                </a:solidFill>
                <a:latin typeface="Arial" pitchFamily="34" charset="0"/>
                <a:ea typeface="+mn-ea"/>
                <a:cs typeface="Arial" pitchFamily="34" charset="0"/>
              </a:defRPr>
            </a:lvl1pPr>
          </a:lstStyle>
          <a:p>
            <a:pPr>
              <a:defRPr/>
            </a:pPr>
            <a:fld id="{2392093E-ED4D-43D9-9435-4ADC46252F16}" type="slidenum">
              <a:rPr/>
              <a:pPr>
                <a:defRPr/>
              </a:pPr>
              <a:t>‹#›</a:t>
            </a:fld>
            <a:endParaRPr/>
          </a:p>
        </p:txBody>
      </p:sp>
      <p:sp>
        <p:nvSpPr>
          <p:cNvPr id="8194" name="Rectangle 2"/>
          <p:cNvSpPr>
            <a:spLocks noGrp="1" noChangeArrowheads="1"/>
          </p:cNvSpPr>
          <p:nvPr>
            <p:ph type="hdr" sz="quarter"/>
          </p:nvPr>
        </p:nvSpPr>
        <p:spPr bwMode="auto">
          <a:xfrm>
            <a:off x="0" y="1"/>
            <a:ext cx="2945659" cy="263062"/>
          </a:xfrm>
          <a:prstGeom prst="rect">
            <a:avLst/>
          </a:prstGeom>
          <a:noFill/>
          <a:ln w="9525">
            <a:noFill/>
            <a:miter lim="800000"/>
            <a:headEnd/>
            <a:tailEnd/>
          </a:ln>
          <a:effectLst/>
        </p:spPr>
        <p:txBody>
          <a:bodyPr vert="horz" wrap="square" lIns="91010" tIns="45505" rIns="91010" bIns="45505" numCol="1" anchor="t" anchorCtr="0" compatLnSpc="1">
            <a:prstTxWarp prst="textNoShape">
              <a:avLst/>
            </a:prstTxWarp>
          </a:bodyPr>
          <a:lstStyle>
            <a:lvl1pPr eaLnBrk="0" hangingPunct="0">
              <a:defRPr sz="1000" b="1">
                <a:solidFill>
                  <a:schemeClr val="tx1"/>
                </a:solidFill>
                <a:latin typeface="Arial" pitchFamily="34" charset="0"/>
                <a:cs typeface="Arial" pitchFamily="34" charset="0"/>
              </a:defRPr>
            </a:lvl1pPr>
          </a:lstStyle>
          <a:p>
            <a:pPr>
              <a:defRPr/>
            </a:pPr>
            <a:endParaRPr lang="de-DE"/>
          </a:p>
        </p:txBody>
      </p:sp>
      <p:sp>
        <p:nvSpPr>
          <p:cNvPr id="8195" name="Rectangle 3"/>
          <p:cNvSpPr>
            <a:spLocks noGrp="1" noChangeArrowheads="1"/>
          </p:cNvSpPr>
          <p:nvPr>
            <p:ph type="dt" idx="1"/>
          </p:nvPr>
        </p:nvSpPr>
        <p:spPr bwMode="auto">
          <a:xfrm>
            <a:off x="3852016" y="1"/>
            <a:ext cx="2945659" cy="263062"/>
          </a:xfrm>
          <a:prstGeom prst="rect">
            <a:avLst/>
          </a:prstGeom>
          <a:noFill/>
          <a:ln w="9525">
            <a:noFill/>
            <a:miter lim="800000"/>
            <a:headEnd/>
            <a:tailEnd/>
          </a:ln>
          <a:effectLst/>
        </p:spPr>
        <p:txBody>
          <a:bodyPr vert="horz" wrap="square" lIns="91010" tIns="45505" rIns="91010" bIns="45505" numCol="1" anchor="t" anchorCtr="0" compatLnSpc="1">
            <a:prstTxWarp prst="textNoShape">
              <a:avLst/>
            </a:prstTxWarp>
          </a:bodyPr>
          <a:lstStyle>
            <a:lvl1pPr algn="r" eaLnBrk="0" hangingPunct="0">
              <a:defRPr sz="1000" b="1">
                <a:solidFill>
                  <a:schemeClr val="tx1"/>
                </a:solidFill>
                <a:latin typeface="Arial" pitchFamily="34" charset="0"/>
                <a:cs typeface="Arial" pitchFamily="34" charset="0"/>
              </a:defRPr>
            </a:lvl1pPr>
          </a:lstStyle>
          <a:p>
            <a:pPr>
              <a:defRPr/>
            </a:pPr>
            <a:endParaRPr lang="de-DE"/>
          </a:p>
        </p:txBody>
      </p:sp>
      <p:sp>
        <p:nvSpPr>
          <p:cNvPr id="172037" name="Rectangle 4"/>
          <p:cNvSpPr>
            <a:spLocks noGrp="1" noRot="1" noChangeAspect="1" noChangeArrowheads="1" noTextEdit="1"/>
          </p:cNvSpPr>
          <p:nvPr>
            <p:ph type="sldImg" idx="2"/>
          </p:nvPr>
        </p:nvSpPr>
        <p:spPr bwMode="auto">
          <a:xfrm>
            <a:off x="522288" y="312738"/>
            <a:ext cx="5718175" cy="4289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210854" y="4716105"/>
            <a:ext cx="6357085" cy="4936380"/>
          </a:xfrm>
          <a:prstGeom prst="rect">
            <a:avLst/>
          </a:prstGeom>
          <a:noFill/>
          <a:ln w="9525">
            <a:noFill/>
            <a:miter lim="800000"/>
            <a:headEnd/>
            <a:tailEnd/>
          </a:ln>
          <a:effectLst/>
        </p:spPr>
        <p:txBody>
          <a:bodyPr vert="horz" wrap="square" lIns="91010" tIns="45505" rIns="91010" bIns="45505" numCol="1" anchor="t" anchorCtr="0" compatLnSpc="1">
            <a:prstTxWarp prst="textNoShape">
              <a:avLst/>
            </a:prstTxWarp>
          </a:bodyPr>
          <a:lstStyle/>
          <a:p>
            <a:pPr lvl="0"/>
            <a:r>
              <a:rPr lang="de-DE" noProof="0" dirty="0"/>
              <a:t>Klicken Sie, um die Formate des Vorlagentextes zu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Rectangle 6"/>
          <p:cNvSpPr>
            <a:spLocks noGrp="1" noChangeArrowheads="1"/>
          </p:cNvSpPr>
          <p:nvPr>
            <p:ph type="ftr" sz="quarter" idx="4"/>
          </p:nvPr>
        </p:nvSpPr>
        <p:spPr bwMode="auto">
          <a:xfrm>
            <a:off x="0" y="9688933"/>
            <a:ext cx="6089584" cy="229784"/>
          </a:xfrm>
          <a:prstGeom prst="rect">
            <a:avLst/>
          </a:prstGeom>
          <a:solidFill>
            <a:srgbClr val="669900"/>
          </a:solidFill>
          <a:ln w="9525">
            <a:noFill/>
            <a:miter lim="800000"/>
            <a:headEnd/>
            <a:tailEnd/>
          </a:ln>
          <a:effectLst/>
        </p:spPr>
        <p:txBody>
          <a:bodyPr vert="horz" wrap="square" lIns="91010" tIns="45505" rIns="91010" bIns="45505" numCol="1" anchor="b" anchorCtr="0" compatLnSpc="1">
            <a:prstTxWarp prst="textNoShape">
              <a:avLst/>
            </a:prstTxWarp>
          </a:bodyPr>
          <a:lstStyle>
            <a:lvl1pPr eaLnBrk="0" hangingPunct="0">
              <a:defRPr lang="de-DE" sz="1000" b="1" kern="1200">
                <a:solidFill>
                  <a:schemeClr val="bg1"/>
                </a:solidFill>
                <a:latin typeface="Arial" pitchFamily="34" charset="0"/>
                <a:ea typeface="+mn-ea"/>
                <a:cs typeface="Arial" pitchFamily="34" charset="0"/>
              </a:defRPr>
            </a:lvl1pPr>
          </a:lstStyle>
          <a:p>
            <a:pPr>
              <a:defRPr/>
            </a:pPr>
            <a:endParaRPr/>
          </a:p>
        </p:txBody>
      </p:sp>
    </p:spTree>
    <p:extLst>
      <p:ext uri="{BB962C8B-B14F-4D97-AF65-F5344CB8AC3E}">
        <p14:creationId xmlns:p14="http://schemas.microsoft.com/office/powerpoint/2010/main" val="146009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1"/>
        </a:solidFill>
        <a:latin typeface="Arial" pitchFamily="34" charset="0"/>
        <a:ea typeface="+mn-ea"/>
        <a:cs typeface="Arial" pitchFamily="34" charset="0"/>
      </a:defRPr>
    </a:lvl1pPr>
    <a:lvl2pPr marL="180975" indent="-180975" algn="l" rtl="0" eaLnBrk="0" fontAlgn="base" hangingPunct="0">
      <a:spcBef>
        <a:spcPct val="30000"/>
      </a:spcBef>
      <a:spcAft>
        <a:spcPct val="0"/>
      </a:spcAft>
      <a:buClr>
        <a:srgbClr val="669900"/>
      </a:buClr>
      <a:buFont typeface="Wingdings" pitchFamily="2" charset="2"/>
      <a:buChar char="§"/>
      <a:defRPr sz="1200" kern="1200">
        <a:solidFill>
          <a:schemeClr val="tx1"/>
        </a:solidFill>
        <a:latin typeface="Arial" pitchFamily="34" charset="0"/>
        <a:ea typeface="Adobe Fangsong Std R" pitchFamily="18" charset="-128"/>
        <a:cs typeface="Arial" pitchFamily="34" charset="0"/>
      </a:defRPr>
    </a:lvl2pPr>
    <a:lvl3pPr marL="266700" indent="-90488" algn="l" rtl="0" eaLnBrk="0" fontAlgn="base" hangingPunct="0">
      <a:spcBef>
        <a:spcPct val="30000"/>
      </a:spcBef>
      <a:spcAft>
        <a:spcPct val="0"/>
      </a:spcAft>
      <a:buClr>
        <a:srgbClr val="669900"/>
      </a:buClr>
      <a:buFont typeface="Wingdings" pitchFamily="2" charset="2"/>
      <a:buChar char="§"/>
      <a:defRPr sz="1000" kern="1200">
        <a:solidFill>
          <a:schemeClr val="tx1"/>
        </a:solidFill>
        <a:latin typeface="Arial" pitchFamily="34" charset="0"/>
        <a:ea typeface="Adobe Fangsong Std R" pitchFamily="18" charset="-128"/>
        <a:cs typeface="Arial" charset="0"/>
      </a:defRPr>
    </a:lvl3pPr>
    <a:lvl4pPr marL="447675" indent="-90488" algn="l" rtl="0" eaLnBrk="0" fontAlgn="base" hangingPunct="0">
      <a:spcBef>
        <a:spcPct val="30000"/>
      </a:spcBef>
      <a:spcAft>
        <a:spcPct val="0"/>
      </a:spcAft>
      <a:buClr>
        <a:srgbClr val="669900"/>
      </a:buClr>
      <a:buFont typeface="Wingdings" pitchFamily="2" charset="2"/>
      <a:buChar char="§"/>
      <a:defRPr sz="800" kern="1200">
        <a:solidFill>
          <a:schemeClr val="tx1"/>
        </a:solidFill>
        <a:latin typeface="Arial" pitchFamily="34" charset="0"/>
        <a:ea typeface="Adobe Fangsong Std R" pitchFamily="18" charset="-128"/>
        <a:cs typeface="Arial" charset="0"/>
      </a:defRPr>
    </a:lvl4pPr>
    <a:lvl5pPr marL="719138" indent="-95250" algn="l" rtl="0" eaLnBrk="0" fontAlgn="base" hangingPunct="0">
      <a:spcBef>
        <a:spcPct val="30000"/>
      </a:spcBef>
      <a:spcAft>
        <a:spcPct val="0"/>
      </a:spcAft>
      <a:buClr>
        <a:srgbClr val="669900"/>
      </a:buClr>
      <a:buFont typeface="Wingdings" pitchFamily="2" charset="2"/>
      <a:buChar char="§"/>
      <a:defRPr sz="800" b="1" kern="1200">
        <a:solidFill>
          <a:srgbClr val="669900"/>
        </a:solidFill>
        <a:latin typeface="Arial" pitchFamily="34" charset="0"/>
        <a:ea typeface="Adobe Fangsong Std R" pitchFamily="18" charset="-128"/>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dirty="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schemeClr val="bg1"/>
                </a:solidFill>
              </a:rPr>
              <a:pPr/>
              <a:t>1</a:t>
            </a:fld>
            <a:endParaRPr sz="1000" dirty="0">
              <a:solidFill>
                <a:schemeClr val="bg1"/>
              </a:solidFill>
            </a:endParaRPr>
          </a:p>
        </p:txBody>
      </p:sp>
      <p:sp>
        <p:nvSpPr>
          <p:cNvPr id="173060"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22288" y="312738"/>
            <a:ext cx="5718175" cy="4289425"/>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Times" pitchFamily="18" charset="0"/>
                <a:cs typeface="Arial" charset="0"/>
              </a:rPr>
              <a:t>La </a:t>
            </a:r>
            <a:r>
              <a:rPr lang="en-US" b="0" err="1">
                <a:latin typeface="Times" pitchFamily="18" charset="0"/>
                <a:cs typeface="Arial" charset="0"/>
              </a:rPr>
              <a:t>présentation</a:t>
            </a:r>
            <a:r>
              <a:rPr lang="en-US" b="0">
                <a:latin typeface="Times" pitchFamily="18" charset="0"/>
                <a:cs typeface="Arial" charset="0"/>
              </a:rPr>
              <a:t> </a:t>
            </a:r>
            <a:r>
              <a:rPr lang="en-US" b="0" err="1">
                <a:latin typeface="Times" pitchFamily="18" charset="0"/>
                <a:cs typeface="Arial" charset="0"/>
              </a:rPr>
              <a:t>détaillée</a:t>
            </a:r>
            <a:r>
              <a:rPr lang="en-US" b="0">
                <a:latin typeface="Times" pitchFamily="18" charset="0"/>
                <a:cs typeface="Arial" charset="0"/>
              </a:rPr>
              <a:t> des modules et des sessions se </a:t>
            </a:r>
            <a:r>
              <a:rPr lang="en-US" b="0" err="1">
                <a:latin typeface="Times" pitchFamily="18" charset="0"/>
                <a:cs typeface="Arial" charset="0"/>
              </a:rPr>
              <a:t>trouve</a:t>
            </a:r>
            <a:r>
              <a:rPr lang="en-US" b="0">
                <a:latin typeface="Times" pitchFamily="18" charset="0"/>
                <a:cs typeface="Arial" charset="0"/>
              </a:rPr>
              <a:t> </a:t>
            </a:r>
            <a:r>
              <a:rPr lang="en-US" b="0" err="1">
                <a:latin typeface="Times" pitchFamily="18" charset="0"/>
                <a:cs typeface="Arial" charset="0"/>
              </a:rPr>
              <a:t>dans</a:t>
            </a:r>
            <a:r>
              <a:rPr lang="en-US" b="0">
                <a:latin typeface="Times" pitchFamily="18" charset="0"/>
                <a:cs typeface="Arial" charset="0"/>
              </a:rPr>
              <a:t> le Manuel du formateur.</a:t>
            </a: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a:solidFill>
                  <a:schemeClr val="bg1"/>
                </a:solidFill>
              </a:rPr>
              <a:pPr/>
              <a:t>10</a:t>
            </a:fld>
            <a:endParaRPr sz="1000">
              <a:solidFill>
                <a:schemeClr val="bg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22288" y="312738"/>
            <a:ext cx="5718175" cy="4289425"/>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err="1">
                <a:latin typeface="Times" pitchFamily="18" charset="0"/>
                <a:cs typeface="Arial" charset="0"/>
              </a:rPr>
              <a:t>Ces</a:t>
            </a:r>
            <a:r>
              <a:rPr lang="en-US" b="0">
                <a:latin typeface="Times" pitchFamily="18" charset="0"/>
                <a:cs typeface="Arial" charset="0"/>
              </a:rPr>
              <a:t> documents </a:t>
            </a:r>
            <a:r>
              <a:rPr lang="en-US" b="0" err="1">
                <a:latin typeface="Times" pitchFamily="18" charset="0"/>
                <a:cs typeface="Arial" charset="0"/>
              </a:rPr>
              <a:t>sont</a:t>
            </a:r>
            <a:r>
              <a:rPr lang="en-US" b="0">
                <a:latin typeface="Times" pitchFamily="18" charset="0"/>
                <a:cs typeface="Arial" charset="0"/>
              </a:rPr>
              <a:t> </a:t>
            </a:r>
            <a:r>
              <a:rPr lang="en-US" b="0" err="1">
                <a:latin typeface="Times" pitchFamily="18" charset="0"/>
                <a:cs typeface="Arial" charset="0"/>
              </a:rPr>
              <a:t>publiés</a:t>
            </a:r>
            <a:r>
              <a:rPr lang="en-US" b="0">
                <a:latin typeface="Times" pitchFamily="18" charset="0"/>
                <a:cs typeface="Arial" charset="0"/>
              </a:rPr>
              <a:t> </a:t>
            </a:r>
            <a:r>
              <a:rPr lang="en-US" b="0" err="1">
                <a:latin typeface="Times" pitchFamily="18" charset="0"/>
                <a:cs typeface="Arial" charset="0"/>
              </a:rPr>
              <a:t>en</a:t>
            </a:r>
            <a:r>
              <a:rPr lang="en-US" b="0">
                <a:latin typeface="Times" pitchFamily="18" charset="0"/>
                <a:cs typeface="Arial" charset="0"/>
              </a:rPr>
              <a:t> </a:t>
            </a:r>
            <a:r>
              <a:rPr lang="en-US" b="0" err="1">
                <a:latin typeface="Times" pitchFamily="18" charset="0"/>
                <a:cs typeface="Arial" charset="0"/>
              </a:rPr>
              <a:t>français</a:t>
            </a:r>
            <a:r>
              <a:rPr lang="en-US" b="0">
                <a:latin typeface="Times" pitchFamily="18" charset="0"/>
                <a:cs typeface="Arial" charset="0"/>
              </a:rPr>
              <a:t> et </a:t>
            </a:r>
            <a:r>
              <a:rPr lang="en-US" b="0" err="1">
                <a:latin typeface="Times" pitchFamily="18" charset="0"/>
                <a:cs typeface="Arial" charset="0"/>
              </a:rPr>
              <a:t>sont</a:t>
            </a:r>
            <a:r>
              <a:rPr lang="en-US" b="0">
                <a:latin typeface="Times" pitchFamily="18" charset="0"/>
                <a:cs typeface="Arial" charset="0"/>
              </a:rPr>
              <a:t> téléchargeables</a:t>
            </a:r>
            <a:r>
              <a:rPr lang="en-US" b="0" baseline="0">
                <a:latin typeface="Times" pitchFamily="18" charset="0"/>
                <a:cs typeface="Arial" charset="0"/>
              </a:rPr>
              <a:t> </a:t>
            </a:r>
            <a:r>
              <a:rPr lang="en-US" b="0">
                <a:latin typeface="Times" pitchFamily="18" charset="0"/>
                <a:cs typeface="Arial" charset="0"/>
              </a:rPr>
              <a:t>sur </a:t>
            </a:r>
            <a:r>
              <a:rPr lang="en-US" b="0" baseline="0">
                <a:latin typeface="Times" pitchFamily="18" charset="0"/>
                <a:cs typeface="Arial" charset="0"/>
              </a:rPr>
              <a:t>AdaptationCommunity.net </a:t>
            </a:r>
            <a:r>
              <a:rPr lang="en-US" b="0" baseline="0" err="1">
                <a:latin typeface="Times" pitchFamily="18" charset="0"/>
                <a:cs typeface="Arial" charset="0"/>
              </a:rPr>
              <a:t>dans</a:t>
            </a:r>
            <a:r>
              <a:rPr lang="en-US" b="0" baseline="0">
                <a:latin typeface="Times" pitchFamily="18" charset="0"/>
                <a:cs typeface="Arial" charset="0"/>
              </a:rPr>
              <a:t> la </a:t>
            </a:r>
            <a:r>
              <a:rPr lang="en-US" b="0" baseline="0" err="1">
                <a:latin typeface="Times" pitchFamily="18" charset="0"/>
                <a:cs typeface="Arial" charset="0"/>
              </a:rPr>
              <a:t>rubrique</a:t>
            </a:r>
            <a:r>
              <a:rPr lang="en-US" b="0" baseline="0">
                <a:latin typeface="Times" pitchFamily="18" charset="0"/>
                <a:cs typeface="Arial" charset="0"/>
              </a:rPr>
              <a:t> Monitoring and Evaluation (</a:t>
            </a:r>
            <a:r>
              <a:rPr lang="en-US" b="0" baseline="0" err="1">
                <a:latin typeface="Times" pitchFamily="18" charset="0"/>
                <a:cs typeface="Arial" charset="0"/>
              </a:rPr>
              <a:t>Suivi</a:t>
            </a:r>
            <a:r>
              <a:rPr lang="en-US" b="0" baseline="0">
                <a:latin typeface="Times" pitchFamily="18" charset="0"/>
                <a:cs typeface="Arial" charset="0"/>
              </a:rPr>
              <a:t> et </a:t>
            </a:r>
            <a:r>
              <a:rPr lang="en-US" b="0" baseline="0" err="1">
                <a:latin typeface="Times" pitchFamily="18" charset="0"/>
                <a:cs typeface="Arial" charset="0"/>
              </a:rPr>
              <a:t>évaluation</a:t>
            </a:r>
            <a:r>
              <a:rPr lang="en-US" b="0" baseline="0">
                <a:latin typeface="Times" pitchFamily="18" charset="0"/>
                <a:cs typeface="Arial" charset="0"/>
              </a:rPr>
              <a:t>). </a:t>
            </a:r>
            <a:endParaRPr lang="en-US" b="0">
              <a:latin typeface="Times" pitchFamily="18" charset="0"/>
              <a:cs typeface="Arial" charset="0"/>
            </a:endParaRP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a:solidFill>
                  <a:schemeClr val="bg1"/>
                </a:solidFill>
              </a:rPr>
              <a:pPr/>
              <a:t>11</a:t>
            </a:fld>
            <a:endParaRPr sz="1000">
              <a:solidFill>
                <a:schemeClr val="bg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12</a:t>
            </a:fld>
            <a:endParaRPr lang="fr-FR"/>
          </a:p>
        </p:txBody>
      </p:sp>
    </p:spTree>
    <p:extLst>
      <p:ext uri="{BB962C8B-B14F-4D97-AF65-F5344CB8AC3E}">
        <p14:creationId xmlns:p14="http://schemas.microsoft.com/office/powerpoint/2010/main" val="30217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schemeClr val="bg1"/>
                </a:solidFill>
              </a:rPr>
              <a:pPr/>
              <a:t>13</a:t>
            </a:fld>
            <a:endParaRPr sz="1000">
              <a:solidFill>
                <a:schemeClr val="bg1"/>
              </a:solidFill>
            </a:endParaRPr>
          </a:p>
        </p:txBody>
      </p:sp>
      <p:sp>
        <p:nvSpPr>
          <p:cNvPr id="173060"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22288" y="312738"/>
            <a:ext cx="5718175" cy="4289425"/>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Times" pitchFamily="18" charset="0"/>
                <a:cs typeface="Arial" charset="0"/>
              </a:rPr>
              <a:t>La </a:t>
            </a:r>
            <a:r>
              <a:rPr lang="en-US" b="0" err="1">
                <a:latin typeface="Times" pitchFamily="18" charset="0"/>
                <a:cs typeface="Arial" charset="0"/>
              </a:rPr>
              <a:t>présentation</a:t>
            </a:r>
            <a:r>
              <a:rPr lang="en-US" b="0">
                <a:latin typeface="Times" pitchFamily="18" charset="0"/>
                <a:cs typeface="Arial" charset="0"/>
              </a:rPr>
              <a:t> </a:t>
            </a:r>
            <a:r>
              <a:rPr lang="en-US" b="0" err="1">
                <a:latin typeface="Times" pitchFamily="18" charset="0"/>
                <a:cs typeface="Arial" charset="0"/>
              </a:rPr>
              <a:t>détaillée</a:t>
            </a:r>
            <a:r>
              <a:rPr lang="en-US" b="0">
                <a:latin typeface="Times" pitchFamily="18" charset="0"/>
                <a:cs typeface="Arial" charset="0"/>
              </a:rPr>
              <a:t> des modules et des sessions se </a:t>
            </a:r>
            <a:r>
              <a:rPr lang="en-US" b="0" err="1">
                <a:latin typeface="Times" pitchFamily="18" charset="0"/>
                <a:cs typeface="Arial" charset="0"/>
              </a:rPr>
              <a:t>trouve</a:t>
            </a:r>
            <a:r>
              <a:rPr lang="en-US" b="0">
                <a:latin typeface="Times" pitchFamily="18" charset="0"/>
                <a:cs typeface="Arial" charset="0"/>
              </a:rPr>
              <a:t> </a:t>
            </a:r>
            <a:r>
              <a:rPr lang="en-US" b="0" err="1">
                <a:latin typeface="Times" pitchFamily="18" charset="0"/>
                <a:cs typeface="Arial" charset="0"/>
              </a:rPr>
              <a:t>dans</a:t>
            </a:r>
            <a:r>
              <a:rPr lang="en-US" b="0">
                <a:latin typeface="Times" pitchFamily="18" charset="0"/>
                <a:cs typeface="Arial" charset="0"/>
              </a:rPr>
              <a:t> le Manuel du formateur.</a:t>
            </a:r>
          </a:p>
          <a:p>
            <a:endParaRPr lang="en-US" b="0">
              <a:latin typeface="Times" pitchFamily="18" charset="0"/>
              <a:cs typeface="Arial" charset="0"/>
            </a:endParaRP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a:solidFill>
                  <a:schemeClr val="bg1"/>
                </a:solidFill>
              </a:rPr>
              <a:pPr/>
              <a:t>14</a:t>
            </a:fld>
            <a:endParaRPr sz="1000">
              <a:solidFill>
                <a:schemeClr val="bg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schemeClr val="bg1"/>
                </a:solidFill>
              </a:rPr>
              <a:pPr/>
              <a:t>15</a:t>
            </a:fld>
            <a:endParaRPr sz="1000">
              <a:solidFill>
                <a:schemeClr val="bg1"/>
              </a:solidFill>
            </a:endParaRPr>
          </a:p>
        </p:txBody>
      </p:sp>
      <p:sp>
        <p:nvSpPr>
          <p:cNvPr id="173060"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16</a:t>
            </a:fld>
            <a:endParaRPr sz="1000">
              <a:solidFill>
                <a:prstClr val="white"/>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17</a:t>
            </a:fld>
            <a:endParaRPr sz="1000">
              <a:solidFill>
                <a:prstClr val="white"/>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a:latin typeface="Arial" charset="0"/>
                <a:cs typeface="Arial" charset="0"/>
              </a:rPr>
              <a:t>Rapport de la Banque </a:t>
            </a:r>
            <a:r>
              <a:rPr lang="en-GB" b="0" err="1">
                <a:latin typeface="Arial" charset="0"/>
                <a:cs typeface="Arial" charset="0"/>
              </a:rPr>
              <a:t>Mondiale</a:t>
            </a:r>
            <a:r>
              <a:rPr lang="en-GB" b="0">
                <a:latin typeface="Arial" charset="0"/>
                <a:cs typeface="Arial" charset="0"/>
              </a:rPr>
              <a:t> </a:t>
            </a:r>
            <a:r>
              <a:rPr lang="en-GB" b="0" err="1">
                <a:latin typeface="Arial" charset="0"/>
                <a:cs typeface="Arial" charset="0"/>
              </a:rPr>
              <a:t>intitulé</a:t>
            </a:r>
            <a:r>
              <a:rPr lang="en-GB" b="0">
                <a:latin typeface="Arial" charset="0"/>
                <a:cs typeface="Arial" charset="0"/>
              </a:rPr>
              <a:t> “Baissons la chaleur” (</a:t>
            </a:r>
            <a:r>
              <a:rPr lang="en-GB" b="0" err="1">
                <a:latin typeface="Arial" charset="0"/>
                <a:cs typeface="Arial" charset="0"/>
              </a:rPr>
              <a:t>en</a:t>
            </a:r>
            <a:r>
              <a:rPr lang="en-GB" b="0">
                <a:latin typeface="Arial" charset="0"/>
                <a:cs typeface="Arial" charset="0"/>
              </a:rPr>
              <a:t> </a:t>
            </a:r>
            <a:r>
              <a:rPr lang="en-GB" b="0" err="1">
                <a:latin typeface="Arial" charset="0"/>
                <a:cs typeface="Arial" charset="0"/>
              </a:rPr>
              <a:t>français</a:t>
            </a:r>
            <a:r>
              <a:rPr lang="en-GB" b="0">
                <a:latin typeface="Arial" charset="0"/>
                <a:cs typeface="Arial" charset="0"/>
              </a:rPr>
              <a:t>): </a:t>
            </a:r>
          </a:p>
          <a:p>
            <a:r>
              <a:rPr lang="fr-FR" b="0"/>
              <a:t>http://documents.worldbank.org/curated/en/666371468159328715/Baissons-la-chaleur-pourquoi-il-faut-absolument-eviter-une-elevation-de-4-C-de-la-temperature-de-la-planete-resume-analytique</a:t>
            </a:r>
          </a:p>
          <a:p>
            <a:r>
              <a:rPr lang="en-GB" b="0" baseline="0">
                <a:latin typeface="Arial" charset="0"/>
                <a:cs typeface="Arial" charset="0"/>
              </a:rPr>
              <a:t>Rapport sur les impacts </a:t>
            </a:r>
            <a:r>
              <a:rPr lang="en-GB" b="0" baseline="0" err="1">
                <a:latin typeface="Arial" charset="0"/>
                <a:cs typeface="Arial" charset="0"/>
              </a:rPr>
              <a:t>régionaux</a:t>
            </a:r>
            <a:r>
              <a:rPr lang="en-GB" b="0" baseline="0">
                <a:latin typeface="Arial" charset="0"/>
                <a:cs typeface="Arial" charset="0"/>
              </a:rPr>
              <a:t> (</a:t>
            </a:r>
            <a:r>
              <a:rPr lang="en-GB" b="0" baseline="0" err="1">
                <a:latin typeface="Arial" charset="0"/>
                <a:cs typeface="Arial" charset="0"/>
              </a:rPr>
              <a:t>en</a:t>
            </a:r>
            <a:r>
              <a:rPr lang="en-GB" b="0" baseline="0">
                <a:latin typeface="Arial" charset="0"/>
                <a:cs typeface="Arial" charset="0"/>
              </a:rPr>
              <a:t> </a:t>
            </a:r>
            <a:r>
              <a:rPr lang="en-GB" b="0" baseline="0" err="1">
                <a:latin typeface="Arial" charset="0"/>
                <a:cs typeface="Arial" charset="0"/>
              </a:rPr>
              <a:t>anglais</a:t>
            </a:r>
            <a:r>
              <a:rPr lang="en-GB" b="0" baseline="0">
                <a:latin typeface="Arial" charset="0"/>
                <a:cs typeface="Arial" charset="0"/>
              </a:rPr>
              <a:t>, résumé </a:t>
            </a:r>
            <a:r>
              <a:rPr lang="en-GB" b="0" baseline="0" err="1">
                <a:latin typeface="Arial" charset="0"/>
                <a:cs typeface="Arial" charset="0"/>
              </a:rPr>
              <a:t>disponible</a:t>
            </a:r>
            <a:r>
              <a:rPr lang="en-GB" b="0" baseline="0">
                <a:latin typeface="Arial" charset="0"/>
                <a:cs typeface="Arial" charset="0"/>
              </a:rPr>
              <a:t> </a:t>
            </a:r>
            <a:r>
              <a:rPr lang="en-GB" b="0" baseline="0" err="1">
                <a:latin typeface="Arial" charset="0"/>
                <a:cs typeface="Arial" charset="0"/>
              </a:rPr>
              <a:t>en</a:t>
            </a:r>
            <a:r>
              <a:rPr lang="en-GB" b="0" baseline="0">
                <a:latin typeface="Arial" charset="0"/>
                <a:cs typeface="Arial" charset="0"/>
              </a:rPr>
              <a:t> </a:t>
            </a:r>
            <a:r>
              <a:rPr lang="en-GB" b="0" baseline="0" err="1">
                <a:latin typeface="Arial" charset="0"/>
                <a:cs typeface="Arial" charset="0"/>
              </a:rPr>
              <a:t>français</a:t>
            </a:r>
            <a:r>
              <a:rPr lang="en-GB" b="0" baseline="0">
                <a:latin typeface="Arial" charset="0"/>
                <a:cs typeface="Arial" charset="0"/>
              </a:rPr>
              <a:t>) : http://www.worldbank.org/en/topic/climatechange/publication/turn-down-the-heat-climate-extremes-regional-impacts-resilience</a:t>
            </a:r>
            <a:endParaRPr lang="en-GB" b="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522288" y="312738"/>
            <a:ext cx="5718175" cy="4289425"/>
          </a:xfrm>
          <a:ln/>
        </p:spPr>
      </p:sp>
      <p:sp>
        <p:nvSpPr>
          <p:cNvPr id="3" name="Notes Placeholder 2"/>
          <p:cNvSpPr>
            <a:spLocks noGrp="1"/>
          </p:cNvSpPr>
          <p:nvPr>
            <p:ph type="body" idx="1"/>
          </p:nvPr>
        </p:nvSpPr>
        <p:spPr/>
        <p:txBody>
          <a:bodyPr>
            <a:normAutofit/>
          </a:bodyPr>
          <a:lstStyle/>
          <a:p>
            <a:pPr marL="452866" indent="-452866" defTabSz="905734">
              <a:lnSpc>
                <a:spcPct val="90000"/>
              </a:lnSpc>
              <a:spcBef>
                <a:spcPct val="50000"/>
              </a:spcBef>
              <a:defRPr/>
            </a:pPr>
            <a:r>
              <a:rPr lang="fr-FR" b="0" noProof="0" dirty="0">
                <a:latin typeface="Arial" pitchFamily="34" charset="0"/>
                <a:cs typeface="Arial" pitchFamily="34" charset="0"/>
              </a:rPr>
              <a:t>Puce n° 3 : +0.3°C est la valeur limite inférieure de la fourchette probable du scénario RCP2.6; +4.8°C est la limite supérieure de la fourchette probable du scénario RCP8.5</a:t>
            </a:r>
          </a:p>
          <a:p>
            <a:pPr marL="452866" indent="-452866" defTabSz="905734">
              <a:lnSpc>
                <a:spcPct val="90000"/>
              </a:lnSpc>
              <a:spcBef>
                <a:spcPct val="50000"/>
              </a:spcBef>
              <a:defRPr/>
            </a:pPr>
            <a:r>
              <a:rPr lang="fr-FR" b="0" noProof="0" dirty="0">
                <a:latin typeface="Arial" pitchFamily="34" charset="0"/>
                <a:cs typeface="Arial" pitchFamily="34" charset="0"/>
              </a:rPr>
              <a:t>Puce n°4 : +26 to +55 est la </a:t>
            </a:r>
            <a:r>
              <a:rPr lang="fr-FR" b="0" noProof="0">
                <a:latin typeface="Arial" pitchFamily="34" charset="0"/>
                <a:cs typeface="Arial" pitchFamily="34" charset="0"/>
              </a:rPr>
              <a:t>fourchette de variation probable du RCP2.6 - </a:t>
            </a:r>
            <a:r>
              <a:rPr lang="fr-FR" b="0" noProof="0" dirty="0">
                <a:latin typeface="Arial" pitchFamily="34" charset="0"/>
                <a:cs typeface="Arial" pitchFamily="34" charset="0"/>
              </a:rPr>
              <a:t>+82</a:t>
            </a:r>
            <a:r>
              <a:rPr lang="fr-FR" b="0" baseline="0" noProof="0" dirty="0">
                <a:latin typeface="Arial" pitchFamily="34" charset="0"/>
                <a:cs typeface="Arial" pitchFamily="34" charset="0"/>
              </a:rPr>
              <a:t> est la limite supérieure du RCP8.5</a:t>
            </a:r>
            <a:r>
              <a:rPr lang="fr-FR" b="0" noProof="0" dirty="0">
                <a:latin typeface="Arial" pitchFamily="34" charset="0"/>
                <a:cs typeface="Arial" pitchFamily="34" charset="0"/>
              </a:rPr>
              <a:t>; 180 cm selon http://dx.doi.org/10.1088/1748-9326/9/10/104008</a:t>
            </a:r>
          </a:p>
          <a:p>
            <a:pPr marL="455051" indent="-455051">
              <a:lnSpc>
                <a:spcPct val="90000"/>
              </a:lnSpc>
              <a:spcBef>
                <a:spcPct val="50000"/>
              </a:spcBef>
              <a:defRPr/>
            </a:pPr>
            <a:endParaRPr lang="en-US" b="0" dirty="0"/>
          </a:p>
        </p:txBody>
      </p:sp>
      <p:sp>
        <p:nvSpPr>
          <p:cNvPr id="18227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45994F8E-2F56-4E72-A8E5-076F4A3E1E92}" type="slidenum">
              <a:rPr sz="1000">
                <a:solidFill>
                  <a:schemeClr val="bg1"/>
                </a:solidFill>
              </a:rPr>
              <a:pPr/>
              <a:t>18</a:t>
            </a:fld>
            <a:endParaRPr sz="1000" dirty="0">
              <a:solidFill>
                <a:schemeClr val="bg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522288" y="312738"/>
            <a:ext cx="5718175" cy="4289425"/>
          </a:xfrm>
          <a:ln/>
        </p:spPr>
      </p:sp>
      <p:sp>
        <p:nvSpPr>
          <p:cNvPr id="3" name="Notes Placeholder 2"/>
          <p:cNvSpPr>
            <a:spLocks noGrp="1"/>
          </p:cNvSpPr>
          <p:nvPr>
            <p:ph type="body" idx="1"/>
          </p:nvPr>
        </p:nvSpPr>
        <p:spPr/>
        <p:txBody>
          <a:bodyPr>
            <a:normAutofit/>
          </a:bodyPr>
          <a:lstStyle/>
          <a:p>
            <a:pPr>
              <a:defRPr/>
            </a:pPr>
            <a:endParaRPr lang="en-US" b="0" dirty="0"/>
          </a:p>
          <a:p>
            <a:pPr>
              <a:defRPr/>
            </a:pPr>
            <a:r>
              <a:rPr lang="fr-FR" b="0" baseline="0" noProof="0"/>
              <a:t>Message clé </a:t>
            </a:r>
            <a:r>
              <a:rPr lang="fr-FR" b="0" baseline="0" noProof="0" dirty="0"/>
              <a:t>: nous ne sommes pas en mesure de prédire précisément les évolutions futures du CC mais nous devons établir des projections sur la base de différents scénarios</a:t>
            </a:r>
            <a:r>
              <a:rPr lang="fr-FR" b="0" dirty="0"/>
              <a:t>. </a:t>
            </a:r>
            <a:r>
              <a:rPr lang="fr-FR" b="0"/>
              <a:t>Les scénarios sont </a:t>
            </a:r>
            <a:r>
              <a:rPr lang="fr-FR" b="0" dirty="0"/>
              <a:t>des projections sur l'avenir. Ils reflètent différents niveaux d'émissions émis par l'activité humaine.</a:t>
            </a:r>
          </a:p>
        </p:txBody>
      </p:sp>
      <p:sp>
        <p:nvSpPr>
          <p:cNvPr id="183300"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57C824A1-4744-47FE-A0E2-42B1B9DF818C}" type="slidenum">
              <a:rPr sz="1000">
                <a:solidFill>
                  <a:schemeClr val="bg1"/>
                </a:solidFill>
              </a:rPr>
              <a:pPr/>
              <a:t>19</a:t>
            </a:fld>
            <a:endParaRPr sz="1000" dirty="0">
              <a:solidFill>
                <a:schemeClr val="bg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80A8DEC7-2BA8-463F-AAFC-AA3A15BD2C67}" type="slidenum">
              <a:rPr sz="1000">
                <a:solidFill>
                  <a:schemeClr val="bg1"/>
                </a:solidFill>
              </a:rPr>
              <a:pPr/>
              <a:t>2</a:t>
            </a:fld>
            <a:endParaRPr sz="1000">
              <a:solidFill>
                <a:schemeClr val="bg1"/>
              </a:solidFill>
            </a:endParaRPr>
          </a:p>
        </p:txBody>
      </p:sp>
      <p:sp>
        <p:nvSpPr>
          <p:cNvPr id="174083" name="Folienbildplatzhalter 5"/>
          <p:cNvSpPr>
            <a:spLocks noGrp="1" noRot="1" noChangeAspect="1" noTextEdit="1"/>
          </p:cNvSpPr>
          <p:nvPr>
            <p:ph type="sldImg"/>
          </p:nvPr>
        </p:nvSpPr>
        <p:spPr>
          <a:xfrm>
            <a:off x="522288" y="312738"/>
            <a:ext cx="5718175" cy="4289425"/>
          </a:xfrm>
          <a:ln/>
        </p:spPr>
      </p:sp>
      <p:sp>
        <p:nvSpPr>
          <p:cNvPr id="1740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xfrm>
            <a:off x="522288" y="312738"/>
            <a:ext cx="5718175" cy="4289425"/>
          </a:xfrm>
          <a:ln/>
        </p:spPr>
      </p:sp>
      <p:sp>
        <p:nvSpPr>
          <p:cNvPr id="3" name="Notizenplatzhalter 2"/>
          <p:cNvSpPr>
            <a:spLocks noGrp="1"/>
          </p:cNvSpPr>
          <p:nvPr>
            <p:ph type="body" idx="1"/>
          </p:nvPr>
        </p:nvSpPr>
        <p:spPr/>
        <p:txBody>
          <a:bodyPr>
            <a:normAutofit/>
          </a:bodyPr>
          <a:lstStyle/>
          <a:p>
            <a:pPr defTabSz="955608">
              <a:spcBef>
                <a:spcPct val="20000"/>
              </a:spcBef>
              <a:defRPr/>
            </a:pPr>
            <a:r>
              <a:rPr lang="de-DE" b="0" err="1">
                <a:solidFill>
                  <a:schemeClr val="tx1">
                    <a:lumMod val="95000"/>
                    <a:lumOff val="5000"/>
                  </a:schemeClr>
                </a:solidFill>
              </a:rPr>
              <a:t>Souce</a:t>
            </a:r>
            <a:r>
              <a:rPr lang="de-DE" b="0">
                <a:solidFill>
                  <a:schemeClr val="tx1">
                    <a:lumMod val="95000"/>
                    <a:lumOff val="5000"/>
                  </a:schemeClr>
                </a:solidFill>
              </a:rPr>
              <a:t> de </a:t>
            </a:r>
            <a:r>
              <a:rPr lang="de-DE" b="0" err="1">
                <a:solidFill>
                  <a:schemeClr val="tx1">
                    <a:lumMod val="95000"/>
                    <a:lumOff val="5000"/>
                  </a:schemeClr>
                </a:solidFill>
              </a:rPr>
              <a:t>l‘image</a:t>
            </a:r>
            <a:r>
              <a:rPr lang="de-DE" b="0">
                <a:solidFill>
                  <a:schemeClr val="tx1">
                    <a:lumMod val="95000"/>
                    <a:lumOff val="5000"/>
                  </a:schemeClr>
                </a:solidFill>
              </a:rPr>
              <a:t> : présentation de </a:t>
            </a:r>
            <a:r>
              <a:rPr lang="de-DE" b="0" err="1">
                <a:solidFill>
                  <a:schemeClr val="tx1">
                    <a:lumMod val="95000"/>
                    <a:lumOff val="5000"/>
                  </a:schemeClr>
                </a:solidFill>
              </a:rPr>
              <a:t>Mojib</a:t>
            </a:r>
            <a:r>
              <a:rPr lang="de-DE" b="0">
                <a:solidFill>
                  <a:schemeClr val="tx1">
                    <a:lumMod val="95000"/>
                    <a:lumOff val="5000"/>
                  </a:schemeClr>
                </a:solidFill>
              </a:rPr>
              <a:t> Latif/ </a:t>
            </a:r>
            <a:r>
              <a:rPr lang="de-DE" b="0" err="1">
                <a:solidFill>
                  <a:schemeClr val="tx1">
                    <a:lumMod val="95000"/>
                    <a:lumOff val="5000"/>
                  </a:schemeClr>
                </a:solidFill>
              </a:rPr>
              <a:t>Conférence</a:t>
            </a:r>
            <a:r>
              <a:rPr lang="de-DE" b="0">
                <a:solidFill>
                  <a:schemeClr val="tx1">
                    <a:lumMod val="95000"/>
                    <a:lumOff val="5000"/>
                  </a:schemeClr>
                </a:solidFill>
              </a:rPr>
              <a:t> d‘Hamburg (adapté au francais)</a:t>
            </a:r>
          </a:p>
          <a:p>
            <a:pPr defTabSz="955608">
              <a:spcBef>
                <a:spcPct val="20000"/>
              </a:spcBef>
              <a:defRPr/>
            </a:pPr>
            <a:endParaRPr lang="de-DE" b="0">
              <a:solidFill>
                <a:schemeClr val="tx1">
                  <a:lumMod val="95000"/>
                  <a:lumOff val="5000"/>
                </a:schemeClr>
              </a:solidFill>
            </a:endParaRPr>
          </a:p>
          <a:p>
            <a:pPr defTabSz="955608">
              <a:spcBef>
                <a:spcPct val="20000"/>
              </a:spcBef>
              <a:defRPr/>
            </a:pPr>
            <a:r>
              <a:rPr lang="de-DE" b="0">
                <a:solidFill>
                  <a:schemeClr val="tx1">
                    <a:lumMod val="95000"/>
                    <a:lumOff val="5000"/>
                  </a:schemeClr>
                </a:solidFill>
              </a:rPr>
              <a:t>Message </a:t>
            </a:r>
            <a:r>
              <a:rPr lang="fr-FR" b="0" baseline="0" noProof="0"/>
              <a:t>clé</a:t>
            </a:r>
            <a:r>
              <a:rPr lang="de-DE" b="0">
                <a:solidFill>
                  <a:schemeClr val="tx1">
                    <a:lumMod val="95000"/>
                    <a:lumOff val="5000"/>
                  </a:schemeClr>
                </a:solidFill>
              </a:rPr>
              <a:t> : </a:t>
            </a:r>
            <a:r>
              <a:rPr lang="fr-FR" b="0">
                <a:solidFill>
                  <a:schemeClr val="tx1">
                    <a:lumMod val="95000"/>
                    <a:lumOff val="5000"/>
                  </a:schemeClr>
                </a:solidFill>
              </a:rPr>
              <a:t>l</a:t>
            </a:r>
            <a:r>
              <a:rPr lang="fr-FR" b="0"/>
              <a:t>e rayonnement thermique est fortement influencé par la concentration de GES. Cette influence est à la base de l'effet de serre.</a:t>
            </a:r>
            <a:endParaRPr lang="de-DE" b="0">
              <a:solidFill>
                <a:schemeClr val="tx1">
                  <a:lumMod val="95000"/>
                  <a:lumOff val="5000"/>
                </a:schemeClr>
              </a:solidFill>
            </a:endParaRPr>
          </a:p>
        </p:txBody>
      </p:sp>
      <p:sp>
        <p:nvSpPr>
          <p:cNvPr id="18432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15E2288F-0A2F-4A62-BCE5-A24DB1E85B92}" type="slidenum">
              <a:rPr sz="1000">
                <a:solidFill>
                  <a:srgbClr val="000000"/>
                </a:solidFill>
              </a:rPr>
              <a:pPr/>
              <a:t>20</a:t>
            </a:fld>
            <a:endParaRPr sz="100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522288" y="312738"/>
            <a:ext cx="5718175" cy="4289425"/>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t>Message </a:t>
            </a:r>
            <a:r>
              <a:rPr lang="fr-FR" b="0" baseline="0" noProof="0"/>
              <a:t>clé</a:t>
            </a:r>
            <a:r>
              <a:rPr lang="en-US" b="0"/>
              <a:t> :</a:t>
            </a:r>
          </a:p>
          <a:p>
            <a:r>
              <a:rPr lang="fr-FR" b="0"/>
              <a:t>Plus le niveau d'émissions de gaz à effet de serre est élevé, plus l'ampleur des changements climatiques est importante et plus les impacts seront forts.</a:t>
            </a:r>
          </a:p>
          <a:p>
            <a:endParaRPr lang="en-US" b="0">
              <a:latin typeface="Times" pitchFamily="18" charset="0"/>
              <a:cs typeface="Arial" charset="0"/>
            </a:endParaRPr>
          </a:p>
        </p:txBody>
      </p:sp>
      <p:sp>
        <p:nvSpPr>
          <p:cNvPr id="18534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44F6D5C0-D947-452F-80D2-EA2F2F793C36}" type="slidenum">
              <a:rPr sz="1000">
                <a:solidFill>
                  <a:schemeClr val="bg1"/>
                </a:solidFill>
              </a:rPr>
              <a:pPr/>
              <a:t>21</a:t>
            </a:fld>
            <a:endParaRPr sz="1000">
              <a:solidFill>
                <a:schemeClr val="bg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522288" y="312738"/>
            <a:ext cx="5718175" cy="4289425"/>
          </a:xfrm>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Times" pitchFamily="18" charset="0"/>
                <a:cs typeface="Arial" charset="0"/>
              </a:rPr>
              <a:t>L’évolution du </a:t>
            </a:r>
            <a:r>
              <a:rPr lang="en-US" b="0" err="1">
                <a:latin typeface="Times" pitchFamily="18" charset="0"/>
                <a:cs typeface="Arial" charset="0"/>
              </a:rPr>
              <a:t>développement</a:t>
            </a:r>
            <a:r>
              <a:rPr lang="en-US" b="0">
                <a:latin typeface="Times" pitchFamily="18" charset="0"/>
                <a:cs typeface="Arial" charset="0"/>
              </a:rPr>
              <a:t> – </a:t>
            </a:r>
            <a:r>
              <a:rPr lang="en-US" b="0" err="1">
                <a:latin typeface="Times" pitchFamily="18" charset="0"/>
                <a:cs typeface="Arial" charset="0"/>
              </a:rPr>
              <a:t>comme</a:t>
            </a:r>
            <a:r>
              <a:rPr lang="en-US" b="0">
                <a:latin typeface="Times" pitchFamily="18" charset="0"/>
                <a:cs typeface="Arial" charset="0"/>
              </a:rPr>
              <a:t> le </a:t>
            </a:r>
            <a:r>
              <a:rPr lang="en-US" b="0" err="1">
                <a:latin typeface="Times" pitchFamily="18" charset="0"/>
                <a:cs typeface="Arial" charset="0"/>
              </a:rPr>
              <a:t>montre</a:t>
            </a:r>
            <a:r>
              <a:rPr lang="en-US" b="0">
                <a:latin typeface="Times" pitchFamily="18" charset="0"/>
                <a:cs typeface="Arial" charset="0"/>
              </a:rPr>
              <a:t> le schéma ci-dessus– </a:t>
            </a:r>
            <a:r>
              <a:rPr lang="en-US" b="0" err="1">
                <a:latin typeface="Times" pitchFamily="18" charset="0"/>
                <a:cs typeface="Arial" charset="0"/>
              </a:rPr>
              <a:t>peut</a:t>
            </a:r>
            <a:r>
              <a:rPr lang="en-US" b="0">
                <a:latin typeface="Times" pitchFamily="18" charset="0"/>
                <a:cs typeface="Arial" charset="0"/>
              </a:rPr>
              <a:t> </a:t>
            </a:r>
            <a:r>
              <a:rPr lang="en-US" b="0" err="1">
                <a:latin typeface="Times" pitchFamily="18" charset="0"/>
                <a:cs typeface="Arial" charset="0"/>
              </a:rPr>
              <a:t>être</a:t>
            </a:r>
            <a:r>
              <a:rPr lang="en-US" b="0">
                <a:latin typeface="Times" pitchFamily="18" charset="0"/>
                <a:cs typeface="Arial" charset="0"/>
              </a:rPr>
              <a:t> </a:t>
            </a:r>
            <a:r>
              <a:rPr lang="en-US" b="0" err="1">
                <a:latin typeface="Times" pitchFamily="18" charset="0"/>
                <a:cs typeface="Arial" charset="0"/>
              </a:rPr>
              <a:t>mise</a:t>
            </a:r>
            <a:r>
              <a:rPr lang="en-US" b="0">
                <a:latin typeface="Times" pitchFamily="18" charset="0"/>
                <a:cs typeface="Arial" charset="0"/>
              </a:rPr>
              <a:t> </a:t>
            </a:r>
            <a:r>
              <a:rPr lang="en-US" b="0" err="1">
                <a:latin typeface="Times" pitchFamily="18" charset="0"/>
                <a:cs typeface="Arial" charset="0"/>
              </a:rPr>
              <a:t>en</a:t>
            </a:r>
            <a:r>
              <a:rPr lang="en-US" b="0">
                <a:latin typeface="Times" pitchFamily="18" charset="0"/>
                <a:cs typeface="Arial" charset="0"/>
              </a:rPr>
              <a:t> danger de </a:t>
            </a:r>
            <a:r>
              <a:rPr lang="en-US" b="0" err="1">
                <a:latin typeface="Times" pitchFamily="18" charset="0"/>
                <a:cs typeface="Arial" charset="0"/>
              </a:rPr>
              <a:t>façon</a:t>
            </a:r>
            <a:r>
              <a:rPr lang="en-US" b="0">
                <a:latin typeface="Times" pitchFamily="18" charset="0"/>
                <a:cs typeface="Arial" charset="0"/>
              </a:rPr>
              <a:t> </a:t>
            </a:r>
            <a:r>
              <a:rPr lang="en-US" b="0" err="1">
                <a:latin typeface="Times" pitchFamily="18" charset="0"/>
                <a:cs typeface="Arial" charset="0"/>
              </a:rPr>
              <a:t>importante</a:t>
            </a:r>
            <a:r>
              <a:rPr lang="en-US" b="0">
                <a:latin typeface="Times" pitchFamily="18" charset="0"/>
                <a:cs typeface="Arial" charset="0"/>
              </a:rPr>
              <a:t> par le CC. Le </a:t>
            </a:r>
            <a:r>
              <a:rPr lang="en-US" b="0" err="1">
                <a:latin typeface="Times" pitchFamily="18" charset="0"/>
                <a:cs typeface="Arial" charset="0"/>
              </a:rPr>
              <a:t>Népal</a:t>
            </a:r>
            <a:r>
              <a:rPr lang="en-US" b="0">
                <a:latin typeface="Times" pitchFamily="18" charset="0"/>
                <a:cs typeface="Arial" charset="0"/>
              </a:rPr>
              <a:t> </a:t>
            </a:r>
            <a:r>
              <a:rPr lang="en-US" b="0" err="1">
                <a:latin typeface="Times" pitchFamily="18" charset="0"/>
                <a:cs typeface="Arial" charset="0"/>
              </a:rPr>
              <a:t>représente</a:t>
            </a:r>
            <a:r>
              <a:rPr lang="en-US" b="0">
                <a:latin typeface="Times" pitchFamily="18" charset="0"/>
                <a:cs typeface="Arial" charset="0"/>
              </a:rPr>
              <a:t> un </a:t>
            </a:r>
            <a:r>
              <a:rPr lang="en-US" b="0" err="1">
                <a:latin typeface="Times" pitchFamily="18" charset="0"/>
                <a:cs typeface="Arial" charset="0"/>
              </a:rPr>
              <a:t>cas</a:t>
            </a:r>
            <a:r>
              <a:rPr lang="en-US" b="0">
                <a:latin typeface="Times" pitchFamily="18" charset="0"/>
                <a:cs typeface="Arial" charset="0"/>
              </a:rPr>
              <a:t> extreme (60% de </a:t>
            </a:r>
            <a:r>
              <a:rPr lang="en-US" b="0" err="1">
                <a:latin typeface="Times" pitchFamily="18" charset="0"/>
                <a:cs typeface="Arial" charset="0"/>
              </a:rPr>
              <a:t>mise</a:t>
            </a:r>
            <a:r>
              <a:rPr lang="en-US" b="0">
                <a:latin typeface="Times" pitchFamily="18" charset="0"/>
                <a:cs typeface="Arial" charset="0"/>
              </a:rPr>
              <a:t> </a:t>
            </a:r>
            <a:r>
              <a:rPr lang="en-US" b="0" err="1">
                <a:latin typeface="Times" pitchFamily="18" charset="0"/>
                <a:cs typeface="Arial" charset="0"/>
              </a:rPr>
              <a:t>en</a:t>
            </a:r>
            <a:r>
              <a:rPr lang="en-US" b="0">
                <a:latin typeface="Times" pitchFamily="18" charset="0"/>
                <a:cs typeface="Arial" charset="0"/>
              </a:rPr>
              <a:t> danger)</a:t>
            </a:r>
          </a:p>
          <a:p>
            <a:endParaRPr lang="en-US" b="0">
              <a:latin typeface="Times" pitchFamily="18" charset="0"/>
              <a:cs typeface="Arial" charset="0"/>
            </a:endParaRPr>
          </a:p>
          <a:p>
            <a:r>
              <a:rPr lang="en-US" b="0">
                <a:latin typeface="Times" pitchFamily="18" charset="0"/>
                <a:cs typeface="Arial" charset="0"/>
              </a:rPr>
              <a:t>CAD = </a:t>
            </a:r>
            <a:r>
              <a:rPr lang="en-US" b="0" err="1">
                <a:latin typeface="Times" pitchFamily="18" charset="0"/>
                <a:cs typeface="Arial" charset="0"/>
              </a:rPr>
              <a:t>Comité</a:t>
            </a:r>
            <a:r>
              <a:rPr lang="en-US" b="0">
                <a:latin typeface="Times" pitchFamily="18" charset="0"/>
                <a:cs typeface="Arial" charset="0"/>
              </a:rPr>
              <a:t> </a:t>
            </a:r>
            <a:r>
              <a:rPr lang="en-US" b="0" err="1">
                <a:latin typeface="Times" pitchFamily="18" charset="0"/>
                <a:cs typeface="Arial" charset="0"/>
              </a:rPr>
              <a:t>d’Aide</a:t>
            </a:r>
            <a:r>
              <a:rPr lang="en-US" b="0">
                <a:latin typeface="Times" pitchFamily="18" charset="0"/>
                <a:cs typeface="Arial" charset="0"/>
              </a:rPr>
              <a:t> au </a:t>
            </a:r>
            <a:r>
              <a:rPr lang="en-US" b="0" err="1">
                <a:latin typeface="Times" pitchFamily="18" charset="0"/>
                <a:cs typeface="Arial" charset="0"/>
              </a:rPr>
              <a:t>Développement</a:t>
            </a:r>
            <a:r>
              <a:rPr lang="en-US" b="0">
                <a:latin typeface="Times" pitchFamily="18" charset="0"/>
                <a:cs typeface="Arial" charset="0"/>
              </a:rPr>
              <a:t> (DAC </a:t>
            </a:r>
            <a:r>
              <a:rPr lang="en-US" b="0" err="1">
                <a:latin typeface="Times" pitchFamily="18" charset="0"/>
                <a:cs typeface="Arial" charset="0"/>
              </a:rPr>
              <a:t>en</a:t>
            </a:r>
            <a:r>
              <a:rPr lang="en-US" b="0">
                <a:latin typeface="Times" pitchFamily="18" charset="0"/>
                <a:cs typeface="Arial" charset="0"/>
              </a:rPr>
              <a:t> </a:t>
            </a:r>
            <a:r>
              <a:rPr lang="en-US" b="0" err="1">
                <a:latin typeface="Times" pitchFamily="18" charset="0"/>
                <a:cs typeface="Arial" charset="0"/>
              </a:rPr>
              <a:t>anglais</a:t>
            </a:r>
            <a:r>
              <a:rPr lang="en-US" b="0">
                <a:latin typeface="Times" pitchFamily="18" charset="0"/>
                <a:cs typeface="Arial" charset="0"/>
              </a:rPr>
              <a:t>)</a:t>
            </a:r>
          </a:p>
          <a:p>
            <a:r>
              <a:rPr lang="en-US" b="0">
                <a:latin typeface="Times" pitchFamily="18" charset="0"/>
                <a:cs typeface="Arial" charset="0"/>
              </a:rPr>
              <a:t>APD = Aide </a:t>
            </a:r>
            <a:r>
              <a:rPr lang="en-US" b="0" err="1">
                <a:latin typeface="Times" pitchFamily="18" charset="0"/>
                <a:cs typeface="Arial" charset="0"/>
              </a:rPr>
              <a:t>publique</a:t>
            </a:r>
            <a:r>
              <a:rPr lang="en-US" b="0">
                <a:latin typeface="Times" pitchFamily="18" charset="0"/>
                <a:cs typeface="Arial" charset="0"/>
              </a:rPr>
              <a:t> au </a:t>
            </a:r>
            <a:r>
              <a:rPr lang="en-US" b="0" err="1">
                <a:latin typeface="Times" pitchFamily="18" charset="0"/>
                <a:cs typeface="Arial" charset="0"/>
              </a:rPr>
              <a:t>développement</a:t>
            </a:r>
            <a:r>
              <a:rPr lang="en-US" b="0">
                <a:latin typeface="Times" pitchFamily="18" charset="0"/>
                <a:cs typeface="Arial" charset="0"/>
              </a:rPr>
              <a:t> (ODA </a:t>
            </a:r>
            <a:r>
              <a:rPr lang="en-US" b="0" err="1">
                <a:latin typeface="Times" pitchFamily="18" charset="0"/>
                <a:cs typeface="Arial" charset="0"/>
              </a:rPr>
              <a:t>en</a:t>
            </a:r>
            <a:r>
              <a:rPr lang="en-US" b="0">
                <a:latin typeface="Times" pitchFamily="18" charset="0"/>
                <a:cs typeface="Arial" charset="0"/>
              </a:rPr>
              <a:t> </a:t>
            </a:r>
            <a:r>
              <a:rPr lang="en-US" b="0" err="1">
                <a:latin typeface="Times" pitchFamily="18" charset="0"/>
                <a:cs typeface="Arial" charset="0"/>
              </a:rPr>
              <a:t>anglais</a:t>
            </a:r>
            <a:r>
              <a:rPr lang="en-US" b="0">
                <a:latin typeface="Times" pitchFamily="18" charset="0"/>
                <a:cs typeface="Arial" charset="0"/>
              </a:rPr>
              <a:t>)</a:t>
            </a:r>
          </a:p>
        </p:txBody>
      </p:sp>
      <p:sp>
        <p:nvSpPr>
          <p:cNvPr id="18739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C30EF699-4B47-45EB-A5FA-A60C75D25818}" type="slidenum">
              <a:rPr sz="1000">
                <a:solidFill>
                  <a:schemeClr val="bg1"/>
                </a:solidFill>
              </a:rPr>
              <a:pPr/>
              <a:t>22</a:t>
            </a:fld>
            <a:endParaRPr sz="1000">
              <a:solidFill>
                <a:schemeClr val="bg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lienbildplatzhalter 1"/>
          <p:cNvSpPr>
            <a:spLocks noGrp="1" noRot="1" noChangeAspect="1" noTextEdit="1"/>
          </p:cNvSpPr>
          <p:nvPr>
            <p:ph type="sldImg"/>
          </p:nvPr>
        </p:nvSpPr>
        <p:spPr>
          <a:xfrm>
            <a:off x="522288" y="312738"/>
            <a:ext cx="5718175" cy="4289425"/>
          </a:xfrm>
          <a:ln/>
        </p:spPr>
      </p:sp>
      <p:sp>
        <p:nvSpPr>
          <p:cNvPr id="188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a:latin typeface="Arial" charset="0"/>
                <a:cs typeface="Arial" charset="0"/>
              </a:rPr>
              <a:t>Message </a:t>
            </a:r>
            <a:r>
              <a:rPr lang="fr-FR" b="0" baseline="0" noProof="0"/>
              <a:t>clé</a:t>
            </a:r>
            <a:r>
              <a:rPr lang="de-DE" b="0">
                <a:latin typeface="Arial" charset="0"/>
                <a:cs typeface="Arial" charset="0"/>
              </a:rPr>
              <a:t> : Il existe une grande varieté de raisons de l‘augmentation des GES causée par l‘activité humaine. Les photos expriment cette diversité.</a:t>
            </a:r>
          </a:p>
          <a:p>
            <a:endParaRPr lang="de-DE" b="0">
              <a:latin typeface="Arial" charset="0"/>
              <a:cs typeface="Arial" charset="0"/>
            </a:endParaRPr>
          </a:p>
          <a:p>
            <a:r>
              <a:rPr lang="de-DE" b="0">
                <a:latin typeface="Arial" charset="0"/>
                <a:cs typeface="Arial" charset="0"/>
              </a:rPr>
              <a:t>Plusieurs sources pour les photos, pas de droits.</a:t>
            </a:r>
            <a:endParaRPr lang="de-DE">
              <a:latin typeface="Arial" charset="0"/>
              <a:cs typeface="Arial" charset="0"/>
            </a:endParaRPr>
          </a:p>
          <a:p>
            <a:endParaRPr lang="de-DE">
              <a:latin typeface="Arial" charset="0"/>
              <a:cs typeface="Arial" charset="0"/>
            </a:endParaRPr>
          </a:p>
        </p:txBody>
      </p:sp>
      <p:sp>
        <p:nvSpPr>
          <p:cNvPr id="18842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CCDCE7F6-3793-4861-B6E8-04FAD331B2B8}" type="slidenum">
              <a:rPr sz="1000">
                <a:solidFill>
                  <a:schemeClr val="bg1"/>
                </a:solidFill>
              </a:rPr>
              <a:pPr/>
              <a:t>23</a:t>
            </a:fld>
            <a:endParaRPr sz="1000">
              <a:solidFill>
                <a:schemeClr val="bg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lienbildplatzhalter 1"/>
          <p:cNvSpPr>
            <a:spLocks noGrp="1" noRot="1" noChangeAspect="1" noTextEdit="1"/>
          </p:cNvSpPr>
          <p:nvPr>
            <p:ph type="sldImg"/>
          </p:nvPr>
        </p:nvSpPr>
        <p:spPr>
          <a:xfrm>
            <a:off x="522288" y="312738"/>
            <a:ext cx="5718175" cy="4289425"/>
          </a:xfrm>
          <a:ln/>
        </p:spPr>
      </p:sp>
      <p:sp>
        <p:nvSpPr>
          <p:cNvPr id="3" name="Notizenplatzhalter 2"/>
          <p:cNvSpPr>
            <a:spLocks noGrp="1"/>
          </p:cNvSpPr>
          <p:nvPr>
            <p:ph type="body" idx="1"/>
          </p:nvPr>
        </p:nvSpPr>
        <p:spPr/>
        <p:txBody>
          <a:bodyPr>
            <a:normAutofit/>
          </a:bodyPr>
          <a:lstStyle/>
          <a:p>
            <a:pPr defTabSz="955608">
              <a:spcBef>
                <a:spcPct val="20000"/>
              </a:spcBef>
              <a:defRPr/>
            </a:pPr>
            <a:r>
              <a:rPr lang="de-DE" b="0">
                <a:solidFill>
                  <a:schemeClr val="tx1">
                    <a:lumMod val="95000"/>
                    <a:lumOff val="5000"/>
                  </a:schemeClr>
                </a:solidFill>
              </a:rPr>
              <a:t>Message </a:t>
            </a:r>
            <a:r>
              <a:rPr lang="fr-FR" b="0" baseline="0" noProof="0"/>
              <a:t>clé</a:t>
            </a:r>
            <a:r>
              <a:rPr lang="de-DE" b="0">
                <a:solidFill>
                  <a:schemeClr val="tx1">
                    <a:lumMod val="95000"/>
                    <a:lumOff val="5000"/>
                  </a:schemeClr>
                </a:solidFill>
              </a:rPr>
              <a:t> : </a:t>
            </a:r>
            <a:r>
              <a:rPr lang="de-DE" b="0" err="1">
                <a:solidFill>
                  <a:schemeClr val="tx1">
                    <a:lumMod val="95000"/>
                    <a:lumOff val="5000"/>
                  </a:schemeClr>
                </a:solidFill>
              </a:rPr>
              <a:t>cette</a:t>
            </a:r>
            <a:r>
              <a:rPr lang="de-DE" b="0">
                <a:solidFill>
                  <a:schemeClr val="tx1">
                    <a:lumMod val="95000"/>
                    <a:lumOff val="5000"/>
                  </a:schemeClr>
                </a:solidFill>
              </a:rPr>
              <a:t> </a:t>
            </a:r>
            <a:r>
              <a:rPr lang="de-DE" b="0" err="1">
                <a:solidFill>
                  <a:schemeClr val="tx1">
                    <a:lumMod val="95000"/>
                    <a:lumOff val="5000"/>
                  </a:schemeClr>
                </a:solidFill>
              </a:rPr>
              <a:t>diapostive</a:t>
            </a:r>
            <a:r>
              <a:rPr lang="de-DE" b="0">
                <a:solidFill>
                  <a:schemeClr val="tx1">
                    <a:lumMod val="95000"/>
                    <a:lumOff val="5000"/>
                  </a:schemeClr>
                </a:solidFill>
              </a:rPr>
              <a:t> illustre le </a:t>
            </a:r>
            <a:r>
              <a:rPr lang="de-DE" b="0" err="1">
                <a:solidFill>
                  <a:schemeClr val="tx1">
                    <a:lumMod val="95000"/>
                    <a:lumOff val="5000"/>
                  </a:schemeClr>
                </a:solidFill>
              </a:rPr>
              <a:t>message</a:t>
            </a:r>
            <a:r>
              <a:rPr lang="de-DE" b="0">
                <a:solidFill>
                  <a:schemeClr val="tx1">
                    <a:lumMod val="95000"/>
                    <a:lumOff val="5000"/>
                  </a:schemeClr>
                </a:solidFill>
              </a:rPr>
              <a:t> </a:t>
            </a:r>
            <a:r>
              <a:rPr lang="de-DE" b="0" err="1">
                <a:solidFill>
                  <a:schemeClr val="tx1">
                    <a:lumMod val="95000"/>
                    <a:lumOff val="5000"/>
                  </a:schemeClr>
                </a:solidFill>
              </a:rPr>
              <a:t>général</a:t>
            </a:r>
            <a:r>
              <a:rPr lang="de-DE" b="0">
                <a:solidFill>
                  <a:schemeClr val="tx1">
                    <a:lumMod val="95000"/>
                    <a:lumOff val="5000"/>
                  </a:schemeClr>
                </a:solidFill>
              </a:rPr>
              <a:t> de la </a:t>
            </a:r>
            <a:r>
              <a:rPr lang="de-DE" b="0" err="1">
                <a:solidFill>
                  <a:schemeClr val="tx1">
                    <a:lumMod val="95000"/>
                    <a:lumOff val="5000"/>
                  </a:schemeClr>
                </a:solidFill>
              </a:rPr>
              <a:t>diapositive</a:t>
            </a:r>
            <a:r>
              <a:rPr lang="de-DE" b="0">
                <a:solidFill>
                  <a:schemeClr val="tx1">
                    <a:lumMod val="95000"/>
                    <a:lumOff val="5000"/>
                  </a:schemeClr>
                </a:solidFill>
              </a:rPr>
              <a:t> </a:t>
            </a:r>
            <a:r>
              <a:rPr lang="de-DE" b="0" err="1">
                <a:solidFill>
                  <a:schemeClr val="tx1">
                    <a:lumMod val="95000"/>
                    <a:lumOff val="5000"/>
                  </a:schemeClr>
                </a:solidFill>
              </a:rPr>
              <a:t>précédente</a:t>
            </a:r>
            <a:r>
              <a:rPr lang="de-DE" b="0">
                <a:solidFill>
                  <a:schemeClr val="tx1">
                    <a:lumMod val="95000"/>
                    <a:lumOff val="5000"/>
                  </a:schemeClr>
                </a:solidFill>
              </a:rPr>
              <a:t> à </a:t>
            </a:r>
            <a:r>
              <a:rPr lang="de-DE" b="0" err="1">
                <a:solidFill>
                  <a:schemeClr val="tx1">
                    <a:lumMod val="95000"/>
                    <a:lumOff val="5000"/>
                  </a:schemeClr>
                </a:solidFill>
              </a:rPr>
              <a:t>l‘aide</a:t>
            </a:r>
            <a:r>
              <a:rPr lang="de-DE" b="0">
                <a:solidFill>
                  <a:schemeClr val="tx1">
                    <a:lumMod val="95000"/>
                    <a:lumOff val="5000"/>
                  </a:schemeClr>
                </a:solidFill>
              </a:rPr>
              <a:t> de </a:t>
            </a:r>
            <a:r>
              <a:rPr lang="de-DE" b="0" err="1">
                <a:solidFill>
                  <a:schemeClr val="tx1">
                    <a:lumMod val="95000"/>
                    <a:lumOff val="5000"/>
                  </a:schemeClr>
                </a:solidFill>
              </a:rPr>
              <a:t>chiffres</a:t>
            </a:r>
            <a:r>
              <a:rPr lang="de-DE" b="0">
                <a:solidFill>
                  <a:schemeClr val="tx1">
                    <a:lumMod val="95000"/>
                    <a:lumOff val="5000"/>
                  </a:schemeClr>
                </a:solidFill>
              </a:rPr>
              <a:t> et de graphiques. </a:t>
            </a:r>
            <a:r>
              <a:rPr lang="de-DE" b="0" err="1">
                <a:solidFill>
                  <a:schemeClr val="tx1">
                    <a:lumMod val="95000"/>
                    <a:lumOff val="5000"/>
                  </a:schemeClr>
                </a:solidFill>
              </a:rPr>
              <a:t>Les</a:t>
            </a:r>
            <a:r>
              <a:rPr lang="de-DE" b="0">
                <a:solidFill>
                  <a:schemeClr val="tx1">
                    <a:lumMod val="95000"/>
                    <a:lumOff val="5000"/>
                  </a:schemeClr>
                </a:solidFill>
              </a:rPr>
              <a:t> </a:t>
            </a:r>
            <a:r>
              <a:rPr lang="de-DE" b="0" err="1">
                <a:solidFill>
                  <a:schemeClr val="tx1">
                    <a:lumMod val="95000"/>
                    <a:lumOff val="5000"/>
                  </a:schemeClr>
                </a:solidFill>
              </a:rPr>
              <a:t>chiffres</a:t>
            </a:r>
            <a:r>
              <a:rPr lang="de-DE" b="0">
                <a:solidFill>
                  <a:schemeClr val="tx1">
                    <a:lumMod val="95000"/>
                    <a:lumOff val="5000"/>
                  </a:schemeClr>
                </a:solidFill>
              </a:rPr>
              <a:t> </a:t>
            </a:r>
            <a:r>
              <a:rPr lang="de-DE" b="0" err="1">
                <a:solidFill>
                  <a:schemeClr val="tx1">
                    <a:lumMod val="95000"/>
                    <a:lumOff val="5000"/>
                  </a:schemeClr>
                </a:solidFill>
              </a:rPr>
              <a:t>diffèrent</a:t>
            </a:r>
            <a:r>
              <a:rPr lang="de-DE" b="0">
                <a:solidFill>
                  <a:schemeClr val="tx1">
                    <a:lumMod val="95000"/>
                    <a:lumOff val="5000"/>
                  </a:schemeClr>
                </a:solidFill>
              </a:rPr>
              <a:t> </a:t>
            </a:r>
            <a:r>
              <a:rPr lang="de-DE" b="0" err="1">
                <a:solidFill>
                  <a:schemeClr val="tx1">
                    <a:lumMod val="95000"/>
                    <a:lumOff val="5000"/>
                  </a:schemeClr>
                </a:solidFill>
              </a:rPr>
              <a:t>cependant</a:t>
            </a:r>
            <a:r>
              <a:rPr lang="de-DE" b="0">
                <a:solidFill>
                  <a:schemeClr val="tx1">
                    <a:lumMod val="95000"/>
                    <a:lumOff val="5000"/>
                  </a:schemeClr>
                </a:solidFill>
              </a:rPr>
              <a:t> </a:t>
            </a:r>
            <a:r>
              <a:rPr lang="de-DE" b="0" err="1">
                <a:solidFill>
                  <a:schemeClr val="tx1">
                    <a:lumMod val="95000"/>
                    <a:lumOff val="5000"/>
                  </a:schemeClr>
                </a:solidFill>
              </a:rPr>
              <a:t>selon</a:t>
            </a:r>
            <a:r>
              <a:rPr lang="de-DE" b="0">
                <a:solidFill>
                  <a:schemeClr val="tx1">
                    <a:lumMod val="95000"/>
                    <a:lumOff val="5000"/>
                  </a:schemeClr>
                </a:solidFill>
              </a:rPr>
              <a:t> </a:t>
            </a:r>
            <a:r>
              <a:rPr lang="de-DE" b="0" err="1">
                <a:solidFill>
                  <a:schemeClr val="tx1">
                    <a:lumMod val="95000"/>
                    <a:lumOff val="5000"/>
                  </a:schemeClr>
                </a:solidFill>
              </a:rPr>
              <a:t>les</a:t>
            </a:r>
            <a:r>
              <a:rPr lang="de-DE" b="0">
                <a:solidFill>
                  <a:schemeClr val="tx1">
                    <a:lumMod val="95000"/>
                    <a:lumOff val="5000"/>
                  </a:schemeClr>
                </a:solidFill>
              </a:rPr>
              <a:t> </a:t>
            </a:r>
            <a:r>
              <a:rPr lang="de-DE" b="0" err="1">
                <a:solidFill>
                  <a:schemeClr val="tx1">
                    <a:lumMod val="95000"/>
                    <a:lumOff val="5000"/>
                  </a:schemeClr>
                </a:solidFill>
              </a:rPr>
              <a:t>pays</a:t>
            </a:r>
            <a:r>
              <a:rPr lang="de-DE" b="0">
                <a:solidFill>
                  <a:schemeClr val="tx1">
                    <a:lumMod val="95000"/>
                    <a:lumOff val="5000"/>
                  </a:schemeClr>
                </a:solidFill>
              </a:rPr>
              <a:t> et </a:t>
            </a:r>
            <a:r>
              <a:rPr lang="de-DE" b="0" err="1">
                <a:solidFill>
                  <a:schemeClr val="tx1">
                    <a:lumMod val="95000"/>
                    <a:lumOff val="5000"/>
                  </a:schemeClr>
                </a:solidFill>
              </a:rPr>
              <a:t>les</a:t>
            </a:r>
            <a:r>
              <a:rPr lang="de-DE" b="0">
                <a:solidFill>
                  <a:schemeClr val="tx1">
                    <a:lumMod val="95000"/>
                    <a:lumOff val="5000"/>
                  </a:schemeClr>
                </a:solidFill>
              </a:rPr>
              <a:t> conditions-cadre.</a:t>
            </a:r>
          </a:p>
        </p:txBody>
      </p:sp>
      <p:sp>
        <p:nvSpPr>
          <p:cNvPr id="18944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C9B47E62-6287-49F0-AFF3-D5AF5548CBDF}" type="slidenum">
              <a:rPr sz="1000">
                <a:solidFill>
                  <a:schemeClr val="bg1"/>
                </a:solidFill>
              </a:rPr>
              <a:pPr/>
              <a:t>24</a:t>
            </a:fld>
            <a:endParaRPr sz="1000">
              <a:solidFill>
                <a:schemeClr val="bg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522288" y="312738"/>
            <a:ext cx="5718175" cy="4289425"/>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noProof="0">
                <a:latin typeface="Times" pitchFamily="18" charset="0"/>
                <a:cs typeface="Arial" charset="0"/>
              </a:rPr>
              <a:t>L’atténuation et l’adaptation participent à la réduction des risques induits par les changements climatiques. L’atténuation vise à limiter le changement climatique en soit, en réduisant les émissions de gaz à effet de serre. Par exemple, en conduisant des actions de promotion de l’efficacité énergétique, l’utilisation des énergies renouvelables comme l’énergie solaire et l’éolien, et en luttant contre la déforestation. L’adaptation consiste à entreprendre des actions délibérées afin d’atténuer les effets néfastes ainsi qu’en exploitant des opportunités bénéfiques.</a:t>
            </a:r>
          </a:p>
          <a:p>
            <a:endParaRPr lang="en-US" b="0">
              <a:latin typeface="Times" pitchFamily="18" charset="0"/>
              <a:cs typeface="Arial" charset="0"/>
            </a:endParaRPr>
          </a:p>
          <a:p>
            <a:endParaRPr lang="en-US" b="0">
              <a:latin typeface="Times" pitchFamily="18" charset="0"/>
              <a:cs typeface="Arial" charset="0"/>
            </a:endParaRPr>
          </a:p>
        </p:txBody>
      </p:sp>
      <p:sp>
        <p:nvSpPr>
          <p:cNvPr id="19046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BE07C0BA-0747-4C14-8CAA-8E203C075A17}" type="slidenum">
              <a:rPr sz="1000">
                <a:solidFill>
                  <a:schemeClr val="bg1"/>
                </a:solidFill>
              </a:rPr>
              <a:pPr/>
              <a:t>25</a:t>
            </a:fld>
            <a:endParaRPr sz="1000">
              <a:solidFill>
                <a:schemeClr val="bg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522288" y="312738"/>
            <a:ext cx="5718175" cy="4289425"/>
          </a:xfrm>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Arial" charset="0"/>
                <a:cs typeface="Arial" charset="0"/>
              </a:rPr>
              <a:t>Source : USAID (2009): S’adapter aux changements climatiques sur le littoral : Guide méthodologique pour la planification au développement </a:t>
            </a:r>
          </a:p>
          <a:p>
            <a:r>
              <a:rPr lang="en-US" b="0">
                <a:latin typeface="Arial" charset="0"/>
                <a:cs typeface="Arial" charset="0"/>
              </a:rPr>
              <a:t>http://www.crc.uri.edu/download/CoastalAdaptationGuide.pdf </a:t>
            </a:r>
          </a:p>
        </p:txBody>
      </p:sp>
      <p:sp>
        <p:nvSpPr>
          <p:cNvPr id="191492"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9A9CBDB4-425C-40A1-8AE2-ECB6A3547099}" type="slidenum">
              <a:rPr sz="1000">
                <a:solidFill>
                  <a:schemeClr val="bg1"/>
                </a:solidFill>
              </a:rPr>
              <a:pPr/>
              <a:t>26</a:t>
            </a:fld>
            <a:endParaRPr sz="1000">
              <a:solidFill>
                <a:schemeClr val="bg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lienbildplatzhalter 1"/>
          <p:cNvSpPr>
            <a:spLocks noGrp="1" noRot="1" noChangeAspect="1" noTextEdit="1"/>
          </p:cNvSpPr>
          <p:nvPr>
            <p:ph type="sldImg"/>
          </p:nvPr>
        </p:nvSpPr>
        <p:spPr>
          <a:xfrm>
            <a:off x="522288" y="312738"/>
            <a:ext cx="5718175" cy="4289425"/>
          </a:xfrm>
          <a:ln/>
        </p:spPr>
      </p:sp>
      <p:sp>
        <p:nvSpPr>
          <p:cNvPr id="1925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Arial" charset="0"/>
                <a:cs typeface="Arial" charset="0"/>
              </a:rPr>
              <a:t>Source : USAID (2009) : S’adapter aux changements climatiques sur le littoral : Guide méthodologique pour la planification au développement </a:t>
            </a:r>
          </a:p>
          <a:p>
            <a:r>
              <a:rPr lang="en-US" b="0">
                <a:latin typeface="Arial" charset="0"/>
                <a:cs typeface="Arial" charset="0"/>
              </a:rPr>
              <a:t>http://www.crc.uri.edu/download/CoastalAdaptationGuide.pdf </a:t>
            </a:r>
          </a:p>
        </p:txBody>
      </p:sp>
      <p:sp>
        <p:nvSpPr>
          <p:cNvPr id="1925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81F568EE-5314-4696-A60A-C6A2A15C346F}" type="slidenum">
              <a:rPr sz="1000">
                <a:solidFill>
                  <a:schemeClr val="bg1"/>
                </a:solidFill>
              </a:rPr>
              <a:pPr/>
              <a:t>27</a:t>
            </a:fld>
            <a:endParaRPr sz="1000">
              <a:solidFill>
                <a:schemeClr val="bg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noTextEdit="1"/>
          </p:cNvSpPr>
          <p:nvPr>
            <p:ph type="sldImg"/>
          </p:nvPr>
        </p:nvSpPr>
        <p:spPr>
          <a:xfrm>
            <a:off x="522288" y="312738"/>
            <a:ext cx="5718175" cy="4289425"/>
          </a:xfrm>
          <a:ln/>
        </p:spPr>
      </p:sp>
      <p:sp>
        <p:nvSpPr>
          <p:cNvPr id="3" name="Notizenplatzhalter 2"/>
          <p:cNvSpPr>
            <a:spLocks noGrp="1"/>
          </p:cNvSpPr>
          <p:nvPr>
            <p:ph type="body" idx="1"/>
          </p:nvPr>
        </p:nvSpPr>
        <p:spPr/>
        <p:txBody>
          <a:bodyPr>
            <a:normAutofit/>
          </a:bodyPr>
          <a:lstStyle/>
          <a:p>
            <a:pPr defTabSz="955608">
              <a:spcBef>
                <a:spcPct val="20000"/>
              </a:spcBef>
              <a:defRPr/>
            </a:pPr>
            <a:endParaRPr lang="de-DE" b="0" dirty="0">
              <a:solidFill>
                <a:schemeClr val="tx1">
                  <a:lumMod val="95000"/>
                  <a:lumOff val="5000"/>
                </a:schemeClr>
              </a:solidFill>
            </a:endParaRPr>
          </a:p>
        </p:txBody>
      </p:sp>
      <p:sp>
        <p:nvSpPr>
          <p:cNvPr id="1935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15EBC035-7E7A-47E6-A329-4FD2F5EBDB6F}" type="slidenum">
              <a:rPr sz="1000">
                <a:solidFill>
                  <a:schemeClr val="bg1"/>
                </a:solidFill>
              </a:rPr>
              <a:pPr/>
              <a:t>28</a:t>
            </a:fld>
            <a:endParaRPr sz="1000" dirty="0">
              <a:solidFill>
                <a:schemeClr val="bg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lienbildplatzhalter 1"/>
          <p:cNvSpPr>
            <a:spLocks noGrp="1" noRot="1" noChangeAspect="1" noTextEdit="1"/>
          </p:cNvSpPr>
          <p:nvPr>
            <p:ph type="sldImg"/>
          </p:nvPr>
        </p:nvSpPr>
        <p:spPr>
          <a:xfrm>
            <a:off x="522288" y="312738"/>
            <a:ext cx="5718175" cy="4289425"/>
          </a:xfrm>
          <a:ln/>
        </p:spPr>
      </p:sp>
      <p:sp>
        <p:nvSpPr>
          <p:cNvPr id="1945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a:latin typeface="Arial" charset="0"/>
              <a:cs typeface="Arial" charset="0"/>
            </a:endParaRPr>
          </a:p>
        </p:txBody>
      </p:sp>
      <p:sp>
        <p:nvSpPr>
          <p:cNvPr id="1945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CF68195F-D39E-4D14-976B-A9B9C06F0C81}" type="slidenum">
              <a:rPr sz="1000">
                <a:solidFill>
                  <a:schemeClr val="bg1"/>
                </a:solidFill>
              </a:rPr>
              <a:pPr/>
              <a:t>29</a:t>
            </a:fld>
            <a:endParaRPr sz="1000">
              <a:solidFill>
                <a:schemeClr val="bg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bildplatzhalter 3"/>
          <p:cNvSpPr>
            <a:spLocks noGrp="1" noRot="1" noChangeAspect="1" noTextEdit="1"/>
          </p:cNvSpPr>
          <p:nvPr>
            <p:ph type="sldImg"/>
          </p:nvPr>
        </p:nvSpPr>
        <p:spPr>
          <a:xfrm>
            <a:off x="522288" y="312738"/>
            <a:ext cx="5716587" cy="4287837"/>
          </a:xfrm>
          <a:ln/>
        </p:spPr>
      </p:sp>
      <p:sp>
        <p:nvSpPr>
          <p:cNvPr id="175107" name="Notizenplatzhalt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i="1">
              <a:solidFill>
                <a:srgbClr val="000000"/>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lienbildplatzhalter 1"/>
          <p:cNvSpPr>
            <a:spLocks noGrp="1" noRot="1" noChangeAspect="1" noTextEdit="1"/>
          </p:cNvSpPr>
          <p:nvPr>
            <p:ph type="sldImg"/>
          </p:nvPr>
        </p:nvSpPr>
        <p:spPr>
          <a:xfrm>
            <a:off x="522288" y="312738"/>
            <a:ext cx="5718175" cy="4289425"/>
          </a:xfrm>
          <a:ln/>
        </p:spPr>
      </p:sp>
      <p:sp>
        <p:nvSpPr>
          <p:cNvPr id="1955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dirty="0">
                <a:latin typeface="Arial" charset="0"/>
                <a:cs typeface="Arial" charset="0"/>
              </a:rPr>
              <a:t>Chaque coin de la pièce représente un type de difficultés. Quatre groupes seront formés, et chacun d'entre eux travaillera sur l'une des catégories. Dans ce travail de groupe, vous devrez discuter des différents aspects des difficultés et en rendre compte de façon visuelle pour pouvoir ensuite expliquer vos réflexions aux autres groupes. Les résultats de chaque groupe seront partagés et discutés avec tous les participants. </a:t>
            </a:r>
          </a:p>
          <a:p>
            <a:endParaRPr lang="fr-FR" b="0" dirty="0">
              <a:latin typeface="Arial" charset="0"/>
              <a:cs typeface="Arial" charset="0"/>
            </a:endParaRPr>
          </a:p>
          <a:p>
            <a:r>
              <a:rPr lang="fr-FR" b="0" dirty="0">
                <a:latin typeface="Arial" charset="0"/>
                <a:cs typeface="Arial" charset="0"/>
              </a:rPr>
              <a:t>Existe-t-il des liens entre les différents types de difficultés ? </a:t>
            </a:r>
          </a:p>
          <a:p>
            <a:r>
              <a:rPr lang="fr-FR" b="0" dirty="0">
                <a:latin typeface="Arial" charset="0"/>
                <a:cs typeface="Arial" charset="0"/>
              </a:rPr>
              <a:t>Quelles solutions pour les résoudre ?</a:t>
            </a:r>
            <a:endParaRPr lang="de-DE" b="0" dirty="0">
              <a:solidFill>
                <a:srgbClr val="000000"/>
              </a:solidFill>
              <a:latin typeface="Arial" charset="0"/>
              <a:cs typeface="Arial" charset="0"/>
            </a:endParaRPr>
          </a:p>
        </p:txBody>
      </p:sp>
      <p:sp>
        <p:nvSpPr>
          <p:cNvPr id="1955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4676744B-DB71-4BDA-92E3-0F937B769A4C}" type="slidenum">
              <a:rPr sz="1000">
                <a:solidFill>
                  <a:schemeClr val="bg1"/>
                </a:solidFill>
              </a:rPr>
              <a:pPr/>
              <a:t>30</a:t>
            </a:fld>
            <a:endParaRPr sz="1000" dirty="0">
              <a:solidFill>
                <a:schemeClr val="bg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schemeClr val="bg1"/>
                </a:solidFill>
              </a:rPr>
              <a:pPr/>
              <a:t>31</a:t>
            </a:fld>
            <a:endParaRPr sz="1000">
              <a:solidFill>
                <a:schemeClr val="bg1"/>
              </a:solidFill>
            </a:endParaRPr>
          </a:p>
        </p:txBody>
      </p:sp>
      <p:sp>
        <p:nvSpPr>
          <p:cNvPr id="173060"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Folienbildplatzhalter 1"/>
          <p:cNvSpPr>
            <a:spLocks noGrp="1" noRot="1" noChangeAspect="1" noTextEdit="1"/>
          </p:cNvSpPr>
          <p:nvPr>
            <p:ph type="sldImg"/>
          </p:nvPr>
        </p:nvSpPr>
        <p:spPr>
          <a:xfrm>
            <a:off x="522288" y="312738"/>
            <a:ext cx="5718175" cy="4289425"/>
          </a:xfrm>
          <a:ln/>
        </p:spPr>
      </p:sp>
      <p:sp>
        <p:nvSpPr>
          <p:cNvPr id="1976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defRPr/>
            </a:pPr>
            <a:r>
              <a:rPr lang="de-DE" b="0" baseline="0">
                <a:latin typeface="Arial" charset="0"/>
                <a:cs typeface="Arial" charset="0"/>
              </a:rPr>
              <a:t>Message clé : l‘adaptation n‘est pas un sujet étroit</a:t>
            </a:r>
            <a:r>
              <a:rPr lang="de-DE" b="0">
                <a:latin typeface="Arial" charset="0"/>
                <a:cs typeface="Arial" charset="0"/>
              </a:rPr>
              <a:t>. Elle </a:t>
            </a:r>
            <a:r>
              <a:rPr lang="de-DE" b="0" baseline="0">
                <a:latin typeface="Arial" charset="0"/>
                <a:cs typeface="Arial" charset="0"/>
              </a:rPr>
              <a:t>peut prendre plusieurs formes, se manifester de différentes façons et couvrir de nombreux secteurs d‘activités. </a:t>
            </a:r>
            <a:r>
              <a:rPr lang="de-DE" b="0">
                <a:solidFill>
                  <a:srgbClr val="000000">
                    <a:lumMod val="75000"/>
                    <a:lumOff val="25000"/>
                  </a:srgbClr>
                </a:solidFill>
              </a:rPr>
              <a:t>Tout ceci est de l‘adaptation si cela contribue à </a:t>
            </a:r>
            <a:r>
              <a:rPr lang="de-DE" b="0">
                <a:solidFill>
                  <a:srgbClr val="C00000"/>
                </a:solidFill>
              </a:rPr>
              <a:t>faire face aux conditions climatiques actuelles et futures.</a:t>
            </a:r>
          </a:p>
          <a:p>
            <a:endParaRPr lang="de-DE" b="0">
              <a:latin typeface="Arial" charset="0"/>
              <a:cs typeface="Arial" charset="0"/>
            </a:endParaRPr>
          </a:p>
        </p:txBody>
      </p:sp>
      <p:sp>
        <p:nvSpPr>
          <p:cNvPr id="19763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B1704246-6034-4DB9-A88D-7B84814872BD}" type="slidenum">
              <a:rPr sz="1000">
                <a:solidFill>
                  <a:prstClr val="white"/>
                </a:solidFill>
              </a:rPr>
              <a:pPr/>
              <a:t>32</a:t>
            </a:fld>
            <a:endParaRPr sz="1000">
              <a:solidFill>
                <a:prstClr val="whit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lienbildplatzhalter 1"/>
          <p:cNvSpPr>
            <a:spLocks noGrp="1" noRot="1" noChangeAspect="1" noTextEdit="1"/>
          </p:cNvSpPr>
          <p:nvPr>
            <p:ph type="sldImg"/>
          </p:nvPr>
        </p:nvSpPr>
        <p:spPr>
          <a:xfrm>
            <a:off x="522288" y="312738"/>
            <a:ext cx="5718175" cy="4289425"/>
          </a:xfrm>
          <a:ln/>
        </p:spPr>
      </p:sp>
      <p:sp>
        <p:nvSpPr>
          <p:cNvPr id="198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a:latin typeface="Arial" charset="0"/>
                <a:cs typeface="Arial" charset="0"/>
              </a:rPr>
              <a:t>Message clé : comment mesurer les effets de l'adaptation ? Le but ultime serait de réduire la vulnérabilité. Mais la réduction de la vulnérabilité ne peut être mesurée universellement parce qu'elle est spécifique au contexte et qu’il existe une grande diversité de mesures d'adaptation (différents secteurs, etc.) (cf. messages de la diapositive précédente c’est-à-dire que l’adaptation recouvre un large éventail de sens).</a:t>
            </a:r>
          </a:p>
          <a:p>
            <a:endParaRPr lang="fr-FR" b="0">
              <a:latin typeface="Arial" charset="0"/>
              <a:cs typeface="Arial" charset="0"/>
            </a:endParaRPr>
          </a:p>
          <a:p>
            <a:r>
              <a:rPr lang="fr-FR" b="0">
                <a:latin typeface="Arial" charset="0"/>
                <a:cs typeface="Arial" charset="0"/>
              </a:rPr>
              <a:t>Il est également important de noter que l'adaptation ne peut pas réduire tous les effets négatifs du changement climatique, il y a des limites à l'adaptation.</a:t>
            </a:r>
            <a:endParaRPr lang="de-DE" b="0">
              <a:latin typeface="Arial" charset="0"/>
              <a:cs typeface="Arial" charset="0"/>
            </a:endParaRPr>
          </a:p>
        </p:txBody>
      </p:sp>
      <p:sp>
        <p:nvSpPr>
          <p:cNvPr id="19866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5BD925F6-1F2D-4C05-9B48-0BDC352FA03D}" type="slidenum">
              <a:rPr sz="1000">
                <a:solidFill>
                  <a:prstClr val="white"/>
                </a:solidFill>
              </a:rPr>
              <a:pPr/>
              <a:t>33</a:t>
            </a:fld>
            <a:endParaRPr sz="1000">
              <a:solidFill>
                <a:prstClr val="white"/>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prstClr val="white"/>
                </a:solidFill>
              </a:rPr>
              <a:pPr/>
              <a:t>34</a:t>
            </a:fld>
            <a:endParaRPr sz="1000">
              <a:solidFill>
                <a:prstClr val="white"/>
              </a:solidFill>
            </a:endParaRPr>
          </a:p>
        </p:txBody>
      </p:sp>
      <p:sp>
        <p:nvSpPr>
          <p:cNvPr id="173060" name="Folienbildplatzhalter 6"/>
          <p:cNvSpPr>
            <a:spLocks noGrp="1" noRot="1" noChangeAspect="1" noTextEdit="1"/>
          </p:cNvSpPr>
          <p:nvPr>
            <p:ph type="sldImg"/>
          </p:nvPr>
        </p:nvSpPr>
        <p:spPr>
          <a:xfrm>
            <a:off x="522288" y="312738"/>
            <a:ext cx="5716587" cy="4289425"/>
          </a:xfr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522288" y="312738"/>
            <a:ext cx="5718175" cy="4289425"/>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baseline="0">
                <a:latin typeface="Arial" charset="0"/>
                <a:cs typeface="Arial" charset="0"/>
              </a:rPr>
              <a:t>Message clé : les principales difficultés sont mentionnées ici et sont expliquées et étudiées dans les diapositives suivantes.</a:t>
            </a:r>
            <a:endParaRPr lang="en-AU" b="0">
              <a:latin typeface="Arial" charset="0"/>
              <a:cs typeface="Arial" charset="0"/>
            </a:endParaRPr>
          </a:p>
        </p:txBody>
      </p:sp>
      <p:sp>
        <p:nvSpPr>
          <p:cNvPr id="217092"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FAF35F24-4AF2-4F96-A8B4-AC606AFB49BB}" type="slidenum">
              <a:rPr sz="1000">
                <a:solidFill>
                  <a:prstClr val="white"/>
                </a:solidFill>
              </a:rPr>
              <a:pPr/>
              <a:t>35</a:t>
            </a:fld>
            <a:endParaRPr sz="1000">
              <a:solidFill>
                <a:prstClr val="white"/>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lienbildplatzhalter 1"/>
          <p:cNvSpPr>
            <a:spLocks noGrp="1" noRot="1" noChangeAspect="1" noTextEdit="1"/>
          </p:cNvSpPr>
          <p:nvPr>
            <p:ph type="sldImg"/>
          </p:nvPr>
        </p:nvSpPr>
        <p:spPr>
          <a:xfrm>
            <a:off x="522288" y="312738"/>
            <a:ext cx="5716587" cy="4289425"/>
          </a:xfrm>
          <a:ln/>
        </p:spPr>
      </p:sp>
      <p:sp>
        <p:nvSpPr>
          <p:cNvPr id="3" name="Notizenplatzhalter 2"/>
          <p:cNvSpPr>
            <a:spLocks noGrp="1"/>
          </p:cNvSpPr>
          <p:nvPr>
            <p:ph type="body" idx="1"/>
          </p:nvPr>
        </p:nvSpPr>
        <p:spPr/>
        <p:txBody>
          <a:bodyPr>
            <a:normAutofit/>
          </a:bodyPr>
          <a:lstStyle/>
          <a:p>
            <a:pPr defTabSz="918082">
              <a:defRPr/>
            </a:pPr>
            <a:r>
              <a:rPr lang="en-US" b="0" baseline="0">
                <a:latin typeface="Times" charset="0"/>
                <a:cs typeface="+mn-cs"/>
              </a:rPr>
              <a:t>Message clé : Il n‘existe pas d’indicateur unique pour mesurer le succès de l’adaptation quel que soit le contexte. En ce qui concerne l’atténuation, l’indicateur de mesure est la réduction des GES (en equivalent GES).</a:t>
            </a:r>
            <a:endParaRPr lang="en-US" b="0">
              <a:latin typeface="Times" charset="0"/>
              <a:cs typeface="+mn-cs"/>
            </a:endParaRPr>
          </a:p>
        </p:txBody>
      </p:sp>
      <p:sp>
        <p:nvSpPr>
          <p:cNvPr id="2211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884F153A-CE0E-4A79-B9FF-967F48BD3965}" type="slidenum">
              <a:rPr sz="1000">
                <a:solidFill>
                  <a:prstClr val="white"/>
                </a:solidFill>
              </a:rPr>
              <a:pPr/>
              <a:t>36</a:t>
            </a:fld>
            <a:endParaRPr sz="1000">
              <a:solidFill>
                <a:prstClr val="whit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olienbildplatzhalter 1"/>
          <p:cNvSpPr>
            <a:spLocks noGrp="1" noRot="1" noChangeAspect="1" noTextEdit="1"/>
          </p:cNvSpPr>
          <p:nvPr>
            <p:ph type="sldImg"/>
          </p:nvPr>
        </p:nvSpPr>
        <p:spPr>
          <a:xfrm>
            <a:off x="522288" y="312738"/>
            <a:ext cx="5716587" cy="4289425"/>
          </a:xfrm>
          <a:ln/>
        </p:spPr>
      </p:sp>
      <p:sp>
        <p:nvSpPr>
          <p:cNvPr id="3" name="Notizenplatzhalter 2"/>
          <p:cNvSpPr>
            <a:spLocks noGrp="1"/>
          </p:cNvSpPr>
          <p:nvPr>
            <p:ph type="body" idx="1"/>
          </p:nvPr>
        </p:nvSpPr>
        <p:spPr/>
        <p:txBody>
          <a:bodyPr>
            <a:normAutofit/>
          </a:bodyPr>
          <a:lstStyle/>
          <a:p>
            <a:pPr marL="0" lvl="1" indent="0">
              <a:buNone/>
              <a:defRPr/>
            </a:pPr>
            <a:r>
              <a:rPr lang="en-US" baseline="0">
                <a:solidFill>
                  <a:schemeClr val="bg1">
                    <a:lumMod val="50000"/>
                  </a:schemeClr>
                </a:solidFill>
              </a:rPr>
              <a:t>L’incertitude rend difficile la mesure de l’adaptation. </a:t>
            </a:r>
            <a:r>
              <a:rPr lang="fr-FR" baseline="0">
                <a:solidFill>
                  <a:schemeClr val="bg1">
                    <a:lumMod val="50000"/>
                  </a:schemeClr>
                </a:solidFill>
              </a:rPr>
              <a:t>Il y a une incertitude quant à l'ampleur exacte et la variabilité du changement climatique local ainsi qu'une incertitude quant au développement de paramètres socio-économiques (en particulier sur des délais plus longs). Ces incertitudes affectent également l'analyse contrefactuelle, c'est-à-dire ce qui serait arrivé (au fil du temps) si l'intervention n'avait pas été mise en œuvre.</a:t>
            </a:r>
            <a:endParaRPr lang="en-US">
              <a:solidFill>
                <a:schemeClr val="bg1">
                  <a:lumMod val="50000"/>
                </a:schemeClr>
              </a:solidFill>
            </a:endParaRPr>
          </a:p>
        </p:txBody>
      </p:sp>
      <p:sp>
        <p:nvSpPr>
          <p:cNvPr id="2181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4F0DB018-9A71-4199-A3F8-DB7D619029F1}" type="slidenum">
              <a:rPr sz="1000">
                <a:solidFill>
                  <a:prstClr val="white"/>
                </a:solidFill>
              </a:rPr>
              <a:pPr/>
              <a:t>37</a:t>
            </a:fld>
            <a:endParaRPr sz="1000">
              <a:solidFill>
                <a:prstClr val="white"/>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olienbildplatzhalter 1"/>
          <p:cNvSpPr>
            <a:spLocks noGrp="1" noRot="1" noChangeAspect="1" noTextEdit="1"/>
          </p:cNvSpPr>
          <p:nvPr>
            <p:ph type="sldImg"/>
          </p:nvPr>
        </p:nvSpPr>
        <p:spPr>
          <a:xfrm>
            <a:off x="522288" y="312738"/>
            <a:ext cx="5716587" cy="4289425"/>
          </a:xfrm>
          <a:ln/>
        </p:spPr>
      </p:sp>
      <p:sp>
        <p:nvSpPr>
          <p:cNvPr id="3" name="Notizenplatzhalter 2"/>
          <p:cNvSpPr>
            <a:spLocks noGrp="1"/>
          </p:cNvSpPr>
          <p:nvPr>
            <p:ph type="body" idx="1"/>
          </p:nvPr>
        </p:nvSpPr>
        <p:spPr/>
        <p:txBody>
          <a:bodyPr>
            <a:normAutofit/>
          </a:bodyPr>
          <a:lstStyle/>
          <a:p>
            <a:pPr>
              <a:defRPr/>
            </a:pPr>
            <a:r>
              <a:rPr lang="fr-FR" b="0"/>
              <a:t>Exemple d’érosion des sols : l'érosion des sols est causée par de multiples facteurs qui interagissent et en déterminent l’ampleur. Cela peut être par exemple les changements climatiques couplés à des pratiques d'utilisation des terres inadéquates ou à des structures de gouvernance défaillantes.</a:t>
            </a:r>
            <a:endParaRPr lang="de-DE" b="0">
              <a:latin typeface="Times" pitchFamily="18" charset="0"/>
              <a:cs typeface="+mn-cs"/>
            </a:endParaRPr>
          </a:p>
        </p:txBody>
      </p:sp>
      <p:sp>
        <p:nvSpPr>
          <p:cNvPr id="2191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8DBC0D98-FFF2-4078-A478-00C38DD040CF}" type="slidenum">
              <a:rPr sz="1000">
                <a:solidFill>
                  <a:prstClr val="white"/>
                </a:solidFill>
              </a:rPr>
              <a:pPr/>
              <a:t>38</a:t>
            </a:fld>
            <a:endParaRPr sz="10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lienbildplatzhalter 1"/>
          <p:cNvSpPr>
            <a:spLocks noGrp="1" noRot="1" noChangeAspect="1" noTextEdit="1"/>
          </p:cNvSpPr>
          <p:nvPr>
            <p:ph type="sldImg"/>
          </p:nvPr>
        </p:nvSpPr>
        <p:spPr>
          <a:xfrm>
            <a:off x="522288" y="312738"/>
            <a:ext cx="5716587" cy="4289425"/>
          </a:xfrm>
          <a:ln/>
        </p:spPr>
      </p:sp>
      <p:sp>
        <p:nvSpPr>
          <p:cNvPr id="3" name="Notizenplatzhalter 2"/>
          <p:cNvSpPr>
            <a:spLocks noGrp="1"/>
          </p:cNvSpPr>
          <p:nvPr>
            <p:ph type="body" idx="1"/>
          </p:nvPr>
        </p:nvSpPr>
        <p:spPr/>
        <p:txBody>
          <a:bodyPr>
            <a:normAutofit/>
          </a:bodyPr>
          <a:lstStyle/>
          <a:p>
            <a:pPr>
              <a:defRPr/>
            </a:pPr>
            <a:r>
              <a:rPr lang="fr-FR" b="0">
                <a:latin typeface="Times" pitchFamily="18" charset="0"/>
                <a:cs typeface="+mn-cs"/>
              </a:rPr>
              <a:t>Il est difficile d'évaluer les résultats de l'adaptation après une courte période si les impacts du changement climatique ne se manifestent que sur une période beaucoup plus longue. Par exemple, les interventions d'adaptation pourraient être considérées comme réussies après trois ans, mais l'application de nouvelles compétences ou la mise en oeuvre d'interventions peuvent être jugées insuffisantes à une date ultérieure en raison de l'impact croissant des CC ou du changement de situation.</a:t>
            </a:r>
            <a:endParaRPr lang="de-DE" b="0">
              <a:latin typeface="Times" pitchFamily="18" charset="0"/>
              <a:cs typeface="+mn-cs"/>
            </a:endParaRPr>
          </a:p>
        </p:txBody>
      </p:sp>
      <p:sp>
        <p:nvSpPr>
          <p:cNvPr id="2201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A50DB3AA-4EA2-43A0-AEEF-1B773497F947}" type="slidenum">
              <a:rPr sz="1000">
                <a:solidFill>
                  <a:prstClr val="white"/>
                </a:solidFill>
              </a:rPr>
              <a:pPr/>
              <a:t>39</a:t>
            </a:fld>
            <a:endParaRPr sz="1000">
              <a:solidFill>
                <a:prstClr val="white"/>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de-DE" b="0"/>
              <a:t>Lien </a:t>
            </a:r>
            <a:r>
              <a:rPr lang="de-DE" b="0" err="1"/>
              <a:t>vers</a:t>
            </a:r>
            <a:r>
              <a:rPr lang="de-DE" b="0"/>
              <a:t> le </a:t>
            </a:r>
            <a:r>
              <a:rPr lang="de-DE" b="0" err="1"/>
              <a:t>document</a:t>
            </a:r>
            <a:r>
              <a:rPr lang="de-DE" b="0"/>
              <a:t> </a:t>
            </a:r>
            <a:r>
              <a:rPr lang="de-DE" b="0" err="1"/>
              <a:t>sur</a:t>
            </a:r>
            <a:r>
              <a:rPr lang="de-DE" b="0"/>
              <a:t> le </a:t>
            </a:r>
            <a:r>
              <a:rPr lang="de-DE" b="0" err="1"/>
              <a:t>site</a:t>
            </a:r>
            <a:r>
              <a:rPr lang="de-DE" b="0"/>
              <a:t> de </a:t>
            </a:r>
            <a:r>
              <a:rPr lang="de-DE" b="0" err="1"/>
              <a:t>l‘OCDE</a:t>
            </a:r>
            <a:r>
              <a:rPr lang="de-DE" b="0"/>
              <a:t> : http://www.oecd.org/fr/cad/environnement-developpement/adaptation-au-changement-climatique-et-cooperation-pour-le-developpement-document-d-orientation-9789264060296-fr.htm</a:t>
            </a:r>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4</a:t>
            </a:fld>
            <a:endParaRPr lang="de-DE"/>
          </a:p>
        </p:txBody>
      </p:sp>
    </p:spTree>
    <p:extLst>
      <p:ext uri="{BB962C8B-B14F-4D97-AF65-F5344CB8AC3E}">
        <p14:creationId xmlns:p14="http://schemas.microsoft.com/office/powerpoint/2010/main" val="745509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22288" y="312738"/>
            <a:ext cx="5716587" cy="4289425"/>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40</a:t>
            </a:fld>
            <a:endParaRPr sz="1000">
              <a:solidFill>
                <a:prstClr val="white"/>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22288" y="312738"/>
            <a:ext cx="5716587" cy="4289425"/>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baseline="0">
                <a:latin typeface="Arial" charset="0"/>
                <a:cs typeface="Arial" charset="0"/>
              </a:rPr>
              <a:t>Une étude comparative réalisée par UUSD et la GIZ (2013) illustre à travers de nombreux exemples des approches variées du S&amp;E de l‘adaptation au niveau national. L‘étude peut être téléchargée ici </a:t>
            </a:r>
            <a:r>
              <a:rPr lang="de-DE" b="0" baseline="0">
                <a:solidFill>
                  <a:srgbClr val="B30D84"/>
                </a:solidFill>
                <a:latin typeface="Arial" charset="0"/>
                <a:cs typeface="Arial" charset="0"/>
              </a:rPr>
              <a:t>http://www.adaptationcommunity.net/?wpfb_dl=258 </a:t>
            </a:r>
            <a:endParaRPr lang="de-DE" b="0">
              <a:solidFill>
                <a:srgbClr val="B30D84"/>
              </a:solidFill>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41</a:t>
            </a:fld>
            <a:endParaRPr sz="1000">
              <a:solidFill>
                <a:prstClr val="white"/>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5902" indent="-283039" eaLnBrk="0" hangingPunct="0">
              <a:defRPr sz="2200" b="1">
                <a:solidFill>
                  <a:srgbClr val="999999"/>
                </a:solidFill>
                <a:latin typeface="Arial" charset="0"/>
                <a:cs typeface="Arial" charset="0"/>
              </a:defRPr>
            </a:lvl2pPr>
            <a:lvl3pPr marL="1132158" indent="-226432" eaLnBrk="0" hangingPunct="0">
              <a:defRPr sz="2200" b="1">
                <a:solidFill>
                  <a:srgbClr val="999999"/>
                </a:solidFill>
                <a:latin typeface="Arial" charset="0"/>
                <a:cs typeface="Arial" charset="0"/>
              </a:defRPr>
            </a:lvl3pPr>
            <a:lvl4pPr marL="1585020" indent="-226432" eaLnBrk="0" hangingPunct="0">
              <a:defRPr sz="2200" b="1">
                <a:solidFill>
                  <a:srgbClr val="999999"/>
                </a:solidFill>
                <a:latin typeface="Arial" charset="0"/>
                <a:cs typeface="Arial" charset="0"/>
              </a:defRPr>
            </a:lvl4pPr>
            <a:lvl5pPr marL="2037883" indent="-226432" eaLnBrk="0" hangingPunct="0">
              <a:defRPr sz="2200" b="1">
                <a:solidFill>
                  <a:srgbClr val="999999"/>
                </a:solidFill>
                <a:latin typeface="Arial" charset="0"/>
                <a:cs typeface="Arial" charset="0"/>
              </a:defRPr>
            </a:lvl5pPr>
            <a:lvl6pPr marL="2490746" indent="-226432" eaLnBrk="0" fontAlgn="base" hangingPunct="0">
              <a:spcBef>
                <a:spcPct val="0"/>
              </a:spcBef>
              <a:spcAft>
                <a:spcPct val="0"/>
              </a:spcAft>
              <a:defRPr sz="2200" b="1">
                <a:solidFill>
                  <a:srgbClr val="999999"/>
                </a:solidFill>
                <a:latin typeface="Arial" charset="0"/>
                <a:cs typeface="Arial" charset="0"/>
              </a:defRPr>
            </a:lvl6pPr>
            <a:lvl7pPr marL="2943609" indent="-226432" eaLnBrk="0" fontAlgn="base" hangingPunct="0">
              <a:spcBef>
                <a:spcPct val="0"/>
              </a:spcBef>
              <a:spcAft>
                <a:spcPct val="0"/>
              </a:spcAft>
              <a:defRPr sz="2200" b="1">
                <a:solidFill>
                  <a:srgbClr val="999999"/>
                </a:solidFill>
                <a:latin typeface="Arial" charset="0"/>
                <a:cs typeface="Arial" charset="0"/>
              </a:defRPr>
            </a:lvl7pPr>
            <a:lvl8pPr marL="3396472" indent="-226432" eaLnBrk="0" fontAlgn="base" hangingPunct="0">
              <a:spcBef>
                <a:spcPct val="0"/>
              </a:spcBef>
              <a:spcAft>
                <a:spcPct val="0"/>
              </a:spcAft>
              <a:defRPr sz="2200" b="1">
                <a:solidFill>
                  <a:srgbClr val="999999"/>
                </a:solidFill>
                <a:latin typeface="Arial" charset="0"/>
                <a:cs typeface="Arial" charset="0"/>
              </a:defRPr>
            </a:lvl8pPr>
            <a:lvl9pPr marL="3849335" indent="-226432"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42</a:t>
            </a:fld>
            <a:endParaRPr sz="1000">
              <a:solidFill>
                <a:schemeClr val="bg1"/>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lienbildplatzhalter 1"/>
          <p:cNvSpPr>
            <a:spLocks noGrp="1" noRot="1" noChangeAspect="1" noTextEdit="1"/>
          </p:cNvSpPr>
          <p:nvPr>
            <p:ph type="sldImg"/>
          </p:nvPr>
        </p:nvSpPr>
        <p:spPr>
          <a:xfrm>
            <a:off x="522288" y="312738"/>
            <a:ext cx="5718175" cy="4289425"/>
          </a:xfrm>
          <a:ln/>
        </p:spPr>
      </p:sp>
      <p:sp>
        <p:nvSpPr>
          <p:cNvPr id="18227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950" indent="-285950">
              <a:lnSpc>
                <a:spcPct val="80000"/>
              </a:lnSpc>
              <a:spcBef>
                <a:spcPct val="20000"/>
              </a:spcBef>
              <a:buClr>
                <a:srgbClr val="C80F0F"/>
              </a:buClr>
              <a:tabLst>
                <a:tab pos="2199125" algn="l"/>
              </a:tabLst>
              <a:defRPr/>
            </a:pPr>
            <a:r>
              <a:rPr lang="en-GB" b="0">
                <a:latin typeface="Arial" charset="0"/>
                <a:cs typeface="Arial" charset="0"/>
              </a:rPr>
              <a:t>MESSAGE CLE : Le S&amp;E de l’adaptation s’effecture à 3 niveaux.</a:t>
            </a:r>
          </a:p>
          <a:p>
            <a:pPr marL="285950" indent="-285950">
              <a:lnSpc>
                <a:spcPct val="130000"/>
              </a:lnSpc>
              <a:spcBef>
                <a:spcPts val="909"/>
              </a:spcBef>
              <a:buClr>
                <a:srgbClr val="C80F0F"/>
              </a:buClr>
              <a:tabLst>
                <a:tab pos="2199125" algn="l"/>
              </a:tabLst>
              <a:defRPr/>
            </a:pPr>
            <a:r>
              <a:rPr lang="en-AU">
                <a:latin typeface="Arial" charset="0"/>
                <a:cs typeface="Arial" charset="0"/>
              </a:rPr>
              <a:t>Niveau des projets </a:t>
            </a:r>
            <a:r>
              <a:rPr lang="en-AU" b="0">
                <a:latin typeface="Arial" charset="0"/>
                <a:cs typeface="Arial" charset="0"/>
              </a:rPr>
              <a:t>: il s’agit de suivire la progression et de mesurer le succès des projets, des mesures et des interventions. A ce niveau, il comprend le S&amp;E des projets d’adaptation pluri-annuels ansi que le S&amp;E des mesures d’adaptation uniques comme par exemple l’introduction de nouvelles variétés de cultures.</a:t>
            </a:r>
          </a:p>
          <a:p>
            <a:pPr marL="285950" indent="-285950" defTabSz="910102">
              <a:lnSpc>
                <a:spcPct val="130000"/>
              </a:lnSpc>
              <a:spcBef>
                <a:spcPts val="909"/>
              </a:spcBef>
              <a:buClr>
                <a:srgbClr val="C80F0F"/>
              </a:buClr>
              <a:tabLst>
                <a:tab pos="2199125" algn="l"/>
              </a:tabLst>
              <a:defRPr/>
            </a:pPr>
            <a:r>
              <a:rPr lang="en-AU">
                <a:latin typeface="Arial" charset="0"/>
                <a:cs typeface="Arial" charset="0"/>
              </a:rPr>
              <a:t>Niveau national </a:t>
            </a:r>
            <a:r>
              <a:rPr lang="en-AU" b="0">
                <a:latin typeface="Arial" charset="0"/>
                <a:cs typeface="Arial" charset="0"/>
              </a:rPr>
              <a:t>: il s’agit de suivre les avancées et les impacts des efforts d’adaptation (infra)nationaux. Ceci comprend le suivi des stratégies nationales d’adaptation, des plans nationaux d’adaptation (PNA) ainsi que des politiques nationales. </a:t>
            </a:r>
          </a:p>
          <a:p>
            <a:pPr marL="285950" indent="-285950" defTabSz="910102">
              <a:lnSpc>
                <a:spcPct val="130000"/>
              </a:lnSpc>
              <a:spcBef>
                <a:spcPts val="909"/>
              </a:spcBef>
              <a:buClr>
                <a:srgbClr val="C80F0F"/>
              </a:buClr>
              <a:tabLst>
                <a:tab pos="2199125" algn="l"/>
              </a:tabLst>
              <a:defRPr/>
            </a:pPr>
            <a:r>
              <a:rPr lang="en-AU">
                <a:latin typeface="Arial" charset="0"/>
                <a:cs typeface="Arial" charset="0"/>
              </a:rPr>
              <a:t>Niveau international </a:t>
            </a:r>
            <a:r>
              <a:rPr lang="en-AU" b="0">
                <a:latin typeface="Arial" charset="0"/>
                <a:cs typeface="Arial" charset="0"/>
              </a:rPr>
              <a:t>: ce niveau de suivi se concentre sur la performance et l’impact du portefeuille de projets climatiques, par exemple les portefeuilles des bailleurs de fonds bilatéraux et multilatéraux. Par exemple, il peut s’agir de suivre les résultats des fonds d’adaptation ou du </a:t>
            </a:r>
            <a:r>
              <a:rPr lang="fr-FR" b="0"/>
              <a:t>Programme pilote pour la résilience climatique (PPCR)</a:t>
            </a:r>
            <a:endParaRPr lang="en-AU" b="0">
              <a:latin typeface="Arial" charset="0"/>
              <a:cs typeface="Arial" charset="0"/>
            </a:endParaRPr>
          </a:p>
        </p:txBody>
      </p:sp>
      <p:sp>
        <p:nvSpPr>
          <p:cNvPr id="2058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C73D3F45-0CC6-4AFE-B639-2C224BAFA70F}" type="slidenum">
              <a:rPr sz="1000">
                <a:solidFill>
                  <a:prstClr val="white"/>
                </a:solidFill>
              </a:rPr>
              <a:pPr/>
              <a:t>43</a:t>
            </a:fld>
            <a:endParaRPr sz="1000">
              <a:solidFill>
                <a:prstClr val="white"/>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44</a:t>
            </a:fld>
            <a:endParaRPr sz="1000">
              <a:solidFill>
                <a:prstClr val="white"/>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a:latin typeface="Arial" charset="0"/>
                <a:cs typeface="Arial" charset="0"/>
              </a:rPr>
              <a:t>Les facteurs suivants doivent être pris en compte lorsqu’on établit un système de S&amp;E de l’adaptation au niveau national. </a:t>
            </a:r>
          </a:p>
          <a:p>
            <a:pPr marL="0" marR="0" indent="0" algn="l" defTabSz="914400" rtl="0" eaLnBrk="0" fontAlgn="base" latinLnBrk="0" hangingPunct="0">
              <a:lnSpc>
                <a:spcPct val="100000"/>
              </a:lnSpc>
              <a:spcBef>
                <a:spcPct val="30000"/>
              </a:spcBef>
              <a:spcAft>
                <a:spcPct val="0"/>
              </a:spcAft>
              <a:buClrTx/>
              <a:buSzTx/>
              <a:buFontTx/>
              <a:buNone/>
              <a:tabLst/>
              <a:defRPr/>
            </a:pPr>
            <a:r>
              <a:rPr lang="en-GB" b="0" baseline="0">
                <a:latin typeface="Arial" charset="0"/>
                <a:cs typeface="Arial" charset="0"/>
              </a:rPr>
              <a:t>Lien vers l’étude : </a:t>
            </a:r>
            <a:r>
              <a:rPr lang="de-DE" b="0" baseline="0">
                <a:solidFill>
                  <a:srgbClr val="B30D84"/>
                </a:solidFill>
                <a:latin typeface="Arial" charset="0"/>
                <a:cs typeface="Arial" charset="0"/>
              </a:rPr>
              <a:t>http://www.adaptationcommunity.net/?wpfb_dl=258 </a:t>
            </a:r>
            <a:endParaRPr lang="de-DE" b="0">
              <a:solidFill>
                <a:srgbClr val="B30D84"/>
              </a:solidFill>
              <a:latin typeface="Arial" charset="0"/>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22288" y="312738"/>
            <a:ext cx="5716587" cy="4289425"/>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45</a:t>
            </a:fld>
            <a:endParaRPr sz="1000">
              <a:solidFill>
                <a:prstClr val="white"/>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22288" y="312738"/>
            <a:ext cx="5716587" cy="4289425"/>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a:latin typeface="Arial" charset="0"/>
                <a:cs typeface="Arial" charset="0"/>
              </a:rPr>
              <a:t>Lien vers la Boussole du S&amp;E de l‘adaptation ou Adaptation M&amp;E Navigator (en</a:t>
            </a:r>
            <a:r>
              <a:rPr lang="de-DE" b="0" baseline="0">
                <a:latin typeface="Arial" charset="0"/>
                <a:cs typeface="Arial" charset="0"/>
              </a:rPr>
              <a:t> anglais)</a:t>
            </a:r>
            <a:r>
              <a:rPr lang="de-DE" b="0">
                <a:latin typeface="Arial" charset="0"/>
                <a:cs typeface="Arial" charset="0"/>
              </a:rPr>
              <a:t> : http://www.adaptationcommunity.net/monitoring-evaluation/multi-level-adaptation-me/</a:t>
            </a: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46</a:t>
            </a:fld>
            <a:endParaRPr sz="1000">
              <a:solidFill>
                <a:prstClr val="white"/>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normAutofit/>
          </a:bodyPr>
          <a:lstStyle/>
          <a:p>
            <a:r>
              <a:rPr lang="fr-FR" b="0"/>
              <a:t>La diapositive présente différentes méthodes qui peuvent être utilisées pour le S&amp;E de l'adaptation (cellules grises).</a:t>
            </a:r>
            <a:br>
              <a:rPr lang="fr-FR" b="0"/>
            </a:br>
            <a:r>
              <a:rPr lang="fr-FR" b="0"/>
              <a:t>Message clé : en fonction de la finalité du S&amp;E, des méthodes très différentes peuvent être appliquées. Elles ne s'excluent pas mutuellement mais peuvent se compléter.</a:t>
            </a:r>
            <a:endParaRPr lang="de-DE" b="0" i="0">
              <a:latin typeface="Arial" charset="0"/>
              <a:cs typeface="Arial" charset="0"/>
            </a:endParaRPr>
          </a:p>
        </p:txBody>
      </p:sp>
      <p:sp>
        <p:nvSpPr>
          <p:cNvPr id="4" name="Foliennummernplatzhalter 3"/>
          <p:cNvSpPr>
            <a:spLocks noGrp="1"/>
          </p:cNvSpPr>
          <p:nvPr>
            <p:ph type="sldNum" sz="quarter" idx="10"/>
          </p:nvPr>
        </p:nvSpPr>
        <p:spPr/>
        <p:txBody>
          <a:bodyPr/>
          <a:lstStyle/>
          <a:p>
            <a:pPr>
              <a:defRPr/>
            </a:pPr>
            <a:fld id="{A47B4901-C9DE-470A-A32F-48D73F43406A}" type="slidenum">
              <a:rPr lang="de-DE" smtClean="0"/>
              <a:pPr>
                <a:defRPr/>
              </a:pPr>
              <a:t>47</a:t>
            </a:fld>
            <a:endParaRPr lang="de-D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522288" y="312738"/>
            <a:ext cx="5716587" cy="4289425"/>
          </a:xfrm>
          <a:ln/>
        </p:spPr>
      </p:sp>
      <p:sp>
        <p:nvSpPr>
          <p:cNvPr id="2017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a:latin typeface="Arial" charset="0"/>
                <a:cs typeface="Arial" charset="0"/>
              </a:rPr>
              <a:t>Source : WIR/GIZ (2011) : Making </a:t>
            </a:r>
            <a:r>
              <a:rPr lang="de-DE" b="0" err="1">
                <a:latin typeface="Arial" charset="0"/>
                <a:cs typeface="Arial" charset="0"/>
              </a:rPr>
              <a:t>adaptation</a:t>
            </a:r>
            <a:r>
              <a:rPr lang="de-DE" b="0">
                <a:latin typeface="Arial" charset="0"/>
                <a:cs typeface="Arial" charset="0"/>
              </a:rPr>
              <a:t> </a:t>
            </a:r>
            <a:r>
              <a:rPr lang="de-DE" b="0" err="1">
                <a:latin typeface="Arial" charset="0"/>
                <a:cs typeface="Arial" charset="0"/>
              </a:rPr>
              <a:t>count</a:t>
            </a:r>
            <a:r>
              <a:rPr lang="de-DE" b="0">
                <a:latin typeface="Arial" charset="0"/>
                <a:cs typeface="Arial" charset="0"/>
              </a:rPr>
              <a:t>. </a:t>
            </a:r>
          </a:p>
        </p:txBody>
      </p:sp>
      <p:sp>
        <p:nvSpPr>
          <p:cNvPr id="2017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9130DAF8-7B10-495B-93C4-EF19AE092092}" type="slidenum">
              <a:rPr sz="1000">
                <a:solidFill>
                  <a:prstClr val="white"/>
                </a:solidFill>
              </a:rPr>
              <a:pPr/>
              <a:t>48</a:t>
            </a:fld>
            <a:endParaRPr sz="1000">
              <a:solidFill>
                <a:prstClr val="white"/>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61" indent="-284370" eaLnBrk="0" hangingPunct="0">
              <a:defRPr sz="2200" b="1">
                <a:solidFill>
                  <a:srgbClr val="999999"/>
                </a:solidFill>
                <a:latin typeface="Arial" charset="0"/>
                <a:cs typeface="Arial" charset="0"/>
              </a:defRPr>
            </a:lvl2pPr>
            <a:lvl3pPr marL="1137479" indent="-227496" eaLnBrk="0" hangingPunct="0">
              <a:defRPr sz="2200" b="1">
                <a:solidFill>
                  <a:srgbClr val="999999"/>
                </a:solidFill>
                <a:latin typeface="Arial" charset="0"/>
                <a:cs typeface="Arial" charset="0"/>
              </a:defRPr>
            </a:lvl3pPr>
            <a:lvl4pPr marL="1592470" indent="-227496" eaLnBrk="0" hangingPunct="0">
              <a:defRPr sz="2200" b="1">
                <a:solidFill>
                  <a:srgbClr val="999999"/>
                </a:solidFill>
                <a:latin typeface="Arial" charset="0"/>
                <a:cs typeface="Arial" charset="0"/>
              </a:defRPr>
            </a:lvl4pPr>
            <a:lvl5pPr marL="2047460" indent="-227496" eaLnBrk="0" hangingPunct="0">
              <a:defRPr sz="2200" b="1">
                <a:solidFill>
                  <a:srgbClr val="999999"/>
                </a:solidFill>
                <a:latin typeface="Arial" charset="0"/>
                <a:cs typeface="Arial" charset="0"/>
              </a:defRPr>
            </a:lvl5pPr>
            <a:lvl6pPr marL="2502453" indent="-227496" eaLnBrk="0" fontAlgn="base" hangingPunct="0">
              <a:spcBef>
                <a:spcPct val="0"/>
              </a:spcBef>
              <a:spcAft>
                <a:spcPct val="0"/>
              </a:spcAft>
              <a:defRPr sz="2200" b="1">
                <a:solidFill>
                  <a:srgbClr val="999999"/>
                </a:solidFill>
                <a:latin typeface="Arial" charset="0"/>
                <a:cs typeface="Arial" charset="0"/>
              </a:defRPr>
            </a:lvl6pPr>
            <a:lvl7pPr marL="2957443" indent="-227496" eaLnBrk="0" fontAlgn="base" hangingPunct="0">
              <a:spcBef>
                <a:spcPct val="0"/>
              </a:spcBef>
              <a:spcAft>
                <a:spcPct val="0"/>
              </a:spcAft>
              <a:defRPr sz="2200" b="1">
                <a:solidFill>
                  <a:srgbClr val="999999"/>
                </a:solidFill>
                <a:latin typeface="Arial" charset="0"/>
                <a:cs typeface="Arial" charset="0"/>
              </a:defRPr>
            </a:lvl7pPr>
            <a:lvl8pPr marL="3412436" indent="-227496" eaLnBrk="0" fontAlgn="base" hangingPunct="0">
              <a:spcBef>
                <a:spcPct val="0"/>
              </a:spcBef>
              <a:spcAft>
                <a:spcPct val="0"/>
              </a:spcAft>
              <a:defRPr sz="2200" b="1">
                <a:solidFill>
                  <a:srgbClr val="999999"/>
                </a:solidFill>
                <a:latin typeface="Arial" charset="0"/>
                <a:cs typeface="Arial" charset="0"/>
              </a:defRPr>
            </a:lvl8pPr>
            <a:lvl9pPr marL="3867426" indent="-227496"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49</a:t>
            </a:fld>
            <a:endParaRPr sz="1000">
              <a:solidFill>
                <a:prstClr val="white"/>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5</a:t>
            </a:fld>
            <a:endParaRPr lang="de-DE"/>
          </a:p>
        </p:txBody>
      </p:sp>
    </p:spTree>
    <p:extLst>
      <p:ext uri="{BB962C8B-B14F-4D97-AF65-F5344CB8AC3E}">
        <p14:creationId xmlns:p14="http://schemas.microsoft.com/office/powerpoint/2010/main" val="3198116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schemeClr val="bg1"/>
                </a:solidFill>
              </a:rPr>
              <a:pPr/>
              <a:t>50</a:t>
            </a:fld>
            <a:endParaRPr sz="1000">
              <a:solidFill>
                <a:schemeClr val="bg1"/>
              </a:solidFill>
            </a:endParaRPr>
          </a:p>
        </p:txBody>
      </p:sp>
      <p:sp>
        <p:nvSpPr>
          <p:cNvPr id="173060"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de-DE" b="0"/>
              <a:t>Formateurs, merci de vous référer au Manuel du formateur qui contient des instructions sur les</a:t>
            </a:r>
            <a:r>
              <a:rPr lang="de-DE" b="0" baseline="0"/>
              <a:t> </a:t>
            </a:r>
            <a:r>
              <a:rPr lang="de-DE" b="0" baseline="0" err="1"/>
              <a:t>sessions</a:t>
            </a:r>
            <a:r>
              <a:rPr lang="de-DE" b="0" baseline="0"/>
              <a:t>.</a:t>
            </a:r>
            <a:endParaRPr lang="de-DE" b="0"/>
          </a:p>
        </p:txBody>
      </p:sp>
      <p:sp>
        <p:nvSpPr>
          <p:cNvPr id="4" name="Foliennummernplatzhalter 3"/>
          <p:cNvSpPr>
            <a:spLocks noGrp="1"/>
          </p:cNvSpPr>
          <p:nvPr>
            <p:ph type="sldNum" sz="quarter" idx="10"/>
          </p:nvPr>
        </p:nvSpPr>
        <p:spPr/>
        <p:txBody>
          <a:bodyPr/>
          <a:lstStyle/>
          <a:p>
            <a:fld id="{5DE68FD0-3788-495B-9EDE-0A2FDDCF3BD8}"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10521090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22288" y="312738"/>
            <a:ext cx="5716587" cy="4289425"/>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a:t>Le Guide méthodologique “</a:t>
            </a:r>
            <a:r>
              <a:rPr lang="fr-FR" b="0"/>
              <a:t>Développer des systèmes nationaux de suivi et évaluation de l’adaptation</a:t>
            </a:r>
            <a:r>
              <a:rPr lang="pt-PT" b="0"/>
              <a:t>” décrit chacune des étapes de façon détaillée </a:t>
            </a:r>
            <a:r>
              <a:rPr lang="pt-PT" altLang="de-DE" b="0" baseline="0"/>
              <a:t>: http://www.adaptationcommunity.net/?wpfb_dl=361 </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52</a:t>
            </a:fld>
            <a:endParaRPr altLang="de-DE" sz="1000">
              <a:solidFill>
                <a:srgbClr val="FFFFFF"/>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53</a:t>
            </a:fld>
            <a:endParaRPr lang="fr-FR"/>
          </a:p>
        </p:txBody>
      </p:sp>
    </p:spTree>
    <p:extLst>
      <p:ext uri="{BB962C8B-B14F-4D97-AF65-F5344CB8AC3E}">
        <p14:creationId xmlns:p14="http://schemas.microsoft.com/office/powerpoint/2010/main" val="3926390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22288" y="312738"/>
            <a:ext cx="5716587" cy="4289425"/>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a:t>Le Guide méthodologique “</a:t>
            </a:r>
            <a:r>
              <a:rPr lang="fr-FR" b="0"/>
              <a:t>Développer des systèmes nationaux de suivi et évaluation de l’adaptation</a:t>
            </a:r>
            <a:r>
              <a:rPr lang="pt-PT" b="0"/>
              <a:t>” décrit chacune des étapes de façon détaillée </a:t>
            </a:r>
            <a:r>
              <a:rPr lang="pt-PT" altLang="de-DE" b="0" baseline="0"/>
              <a:t>: http://www.adaptationcommunity.net/?wpfb_dl=361 </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54</a:t>
            </a:fld>
            <a:endParaRPr altLang="de-DE" sz="1000">
              <a:solidFill>
                <a:srgbClr val="FFFFFF"/>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fr-FR" b="0"/>
              <a:t>Suivre et évaluer l’adaptation au changement climatique à haut niveau : analyse comparative dedix systèmes</a:t>
            </a:r>
            <a:r>
              <a:rPr lang="de-DE" b="0"/>
              <a:t> (IISD &amp; GIZ , 2013): http://www.adaptationcommunity.net/?wpfb_dl=258 </a:t>
            </a:r>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55</a:t>
            </a:fld>
            <a:endParaRPr lang="de-DE"/>
          </a:p>
        </p:txBody>
      </p:sp>
    </p:spTree>
    <p:extLst>
      <p:ext uri="{BB962C8B-B14F-4D97-AF65-F5344CB8AC3E}">
        <p14:creationId xmlns:p14="http://schemas.microsoft.com/office/powerpoint/2010/main" val="33656911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56</a:t>
            </a:fld>
            <a:endParaRPr lang="fr-FR"/>
          </a:p>
        </p:txBody>
      </p:sp>
    </p:spTree>
    <p:extLst>
      <p:ext uri="{BB962C8B-B14F-4D97-AF65-F5344CB8AC3E}">
        <p14:creationId xmlns:p14="http://schemas.microsoft.com/office/powerpoint/2010/main" val="134461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5902" indent="-283039" eaLnBrk="0" hangingPunct="0">
              <a:defRPr sz="2200" b="1">
                <a:solidFill>
                  <a:srgbClr val="999999"/>
                </a:solidFill>
                <a:latin typeface="Arial" charset="0"/>
                <a:cs typeface="Arial" charset="0"/>
              </a:defRPr>
            </a:lvl2pPr>
            <a:lvl3pPr marL="1132158" indent="-226432" eaLnBrk="0" hangingPunct="0">
              <a:defRPr sz="2200" b="1">
                <a:solidFill>
                  <a:srgbClr val="999999"/>
                </a:solidFill>
                <a:latin typeface="Arial" charset="0"/>
                <a:cs typeface="Arial" charset="0"/>
              </a:defRPr>
            </a:lvl3pPr>
            <a:lvl4pPr marL="1585020" indent="-226432" eaLnBrk="0" hangingPunct="0">
              <a:defRPr sz="2200" b="1">
                <a:solidFill>
                  <a:srgbClr val="999999"/>
                </a:solidFill>
                <a:latin typeface="Arial" charset="0"/>
                <a:cs typeface="Arial" charset="0"/>
              </a:defRPr>
            </a:lvl4pPr>
            <a:lvl5pPr marL="2037883" indent="-226432" eaLnBrk="0" hangingPunct="0">
              <a:defRPr sz="2200" b="1">
                <a:solidFill>
                  <a:srgbClr val="999999"/>
                </a:solidFill>
                <a:latin typeface="Arial" charset="0"/>
                <a:cs typeface="Arial" charset="0"/>
              </a:defRPr>
            </a:lvl5pPr>
            <a:lvl6pPr marL="2490746" indent="-226432" eaLnBrk="0" fontAlgn="base" hangingPunct="0">
              <a:spcBef>
                <a:spcPct val="0"/>
              </a:spcBef>
              <a:spcAft>
                <a:spcPct val="0"/>
              </a:spcAft>
              <a:defRPr sz="2200" b="1">
                <a:solidFill>
                  <a:srgbClr val="999999"/>
                </a:solidFill>
                <a:latin typeface="Arial" charset="0"/>
                <a:cs typeface="Arial" charset="0"/>
              </a:defRPr>
            </a:lvl6pPr>
            <a:lvl7pPr marL="2943609" indent="-226432" eaLnBrk="0" fontAlgn="base" hangingPunct="0">
              <a:spcBef>
                <a:spcPct val="0"/>
              </a:spcBef>
              <a:spcAft>
                <a:spcPct val="0"/>
              </a:spcAft>
              <a:defRPr sz="2200" b="1">
                <a:solidFill>
                  <a:srgbClr val="999999"/>
                </a:solidFill>
                <a:latin typeface="Arial" charset="0"/>
                <a:cs typeface="Arial" charset="0"/>
              </a:defRPr>
            </a:lvl7pPr>
            <a:lvl8pPr marL="3396472" indent="-226432" eaLnBrk="0" fontAlgn="base" hangingPunct="0">
              <a:spcBef>
                <a:spcPct val="0"/>
              </a:spcBef>
              <a:spcAft>
                <a:spcPct val="0"/>
              </a:spcAft>
              <a:defRPr sz="2200" b="1">
                <a:solidFill>
                  <a:srgbClr val="999999"/>
                </a:solidFill>
                <a:latin typeface="Arial" charset="0"/>
                <a:cs typeface="Arial" charset="0"/>
              </a:defRPr>
            </a:lvl8pPr>
            <a:lvl9pPr marL="3849335" indent="-226432"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57</a:t>
            </a:fld>
            <a:endParaRPr sz="1000">
              <a:solidFill>
                <a:schemeClr val="bg1"/>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Arial" charset="0"/>
              <a:cs typeface="Arial" charset="0"/>
            </a:endParaRPr>
          </a:p>
        </p:txBody>
      </p:sp>
    </p:spTree>
    <p:extLst>
      <p:ext uri="{BB962C8B-B14F-4D97-AF65-F5344CB8AC3E}">
        <p14:creationId xmlns:p14="http://schemas.microsoft.com/office/powerpoint/2010/main" val="1343338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58</a:t>
            </a:fld>
            <a:endParaRPr lang="fr-FR"/>
          </a:p>
        </p:txBody>
      </p:sp>
    </p:spTree>
    <p:extLst>
      <p:ext uri="{BB962C8B-B14F-4D97-AF65-F5344CB8AC3E}">
        <p14:creationId xmlns:p14="http://schemas.microsoft.com/office/powerpoint/2010/main" val="103182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5902" indent="-283039" eaLnBrk="0" hangingPunct="0">
              <a:defRPr sz="2200" b="1">
                <a:solidFill>
                  <a:srgbClr val="999999"/>
                </a:solidFill>
                <a:latin typeface="Arial" charset="0"/>
                <a:cs typeface="Arial" charset="0"/>
              </a:defRPr>
            </a:lvl2pPr>
            <a:lvl3pPr marL="1132158" indent="-226432" eaLnBrk="0" hangingPunct="0">
              <a:defRPr sz="2200" b="1">
                <a:solidFill>
                  <a:srgbClr val="999999"/>
                </a:solidFill>
                <a:latin typeface="Arial" charset="0"/>
                <a:cs typeface="Arial" charset="0"/>
              </a:defRPr>
            </a:lvl3pPr>
            <a:lvl4pPr marL="1585020" indent="-226432" eaLnBrk="0" hangingPunct="0">
              <a:defRPr sz="2200" b="1">
                <a:solidFill>
                  <a:srgbClr val="999999"/>
                </a:solidFill>
                <a:latin typeface="Arial" charset="0"/>
                <a:cs typeface="Arial" charset="0"/>
              </a:defRPr>
            </a:lvl4pPr>
            <a:lvl5pPr marL="2037883" indent="-226432" eaLnBrk="0" hangingPunct="0">
              <a:defRPr sz="2200" b="1">
                <a:solidFill>
                  <a:srgbClr val="999999"/>
                </a:solidFill>
                <a:latin typeface="Arial" charset="0"/>
                <a:cs typeface="Arial" charset="0"/>
              </a:defRPr>
            </a:lvl5pPr>
            <a:lvl6pPr marL="2490746" indent="-226432" eaLnBrk="0" fontAlgn="base" hangingPunct="0">
              <a:spcBef>
                <a:spcPct val="0"/>
              </a:spcBef>
              <a:spcAft>
                <a:spcPct val="0"/>
              </a:spcAft>
              <a:defRPr sz="2200" b="1">
                <a:solidFill>
                  <a:srgbClr val="999999"/>
                </a:solidFill>
                <a:latin typeface="Arial" charset="0"/>
                <a:cs typeface="Arial" charset="0"/>
              </a:defRPr>
            </a:lvl6pPr>
            <a:lvl7pPr marL="2943609" indent="-226432" eaLnBrk="0" fontAlgn="base" hangingPunct="0">
              <a:spcBef>
                <a:spcPct val="0"/>
              </a:spcBef>
              <a:spcAft>
                <a:spcPct val="0"/>
              </a:spcAft>
              <a:defRPr sz="2200" b="1">
                <a:solidFill>
                  <a:srgbClr val="999999"/>
                </a:solidFill>
                <a:latin typeface="Arial" charset="0"/>
                <a:cs typeface="Arial" charset="0"/>
              </a:defRPr>
            </a:lvl7pPr>
            <a:lvl8pPr marL="3396472" indent="-226432" eaLnBrk="0" fontAlgn="base" hangingPunct="0">
              <a:spcBef>
                <a:spcPct val="0"/>
              </a:spcBef>
              <a:spcAft>
                <a:spcPct val="0"/>
              </a:spcAft>
              <a:defRPr sz="2200" b="1">
                <a:solidFill>
                  <a:srgbClr val="999999"/>
                </a:solidFill>
                <a:latin typeface="Arial" charset="0"/>
                <a:cs typeface="Arial" charset="0"/>
              </a:defRPr>
            </a:lvl8pPr>
            <a:lvl9pPr marL="3849335" indent="-226432"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59</a:t>
            </a:fld>
            <a:endParaRPr sz="1000">
              <a:solidFill>
                <a:schemeClr val="bg1"/>
              </a:solidFill>
            </a:endParaRPr>
          </a:p>
        </p:txBody>
      </p:sp>
      <p:sp>
        <p:nvSpPr>
          <p:cNvPr id="199683" name="Folienbildplatzhalter 5"/>
          <p:cNvSpPr>
            <a:spLocks noGrp="1" noRot="1" noChangeAspect="1" noTextEdit="1"/>
          </p:cNvSpPr>
          <p:nvPr>
            <p:ph type="sldImg"/>
          </p:nvPr>
        </p:nvSpPr>
        <p:spPr>
          <a:xfrm>
            <a:off x="522288" y="312738"/>
            <a:ext cx="5716587" cy="4289425"/>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a:t>L’identification des niveaux </a:t>
            </a:r>
            <a:r>
              <a:rPr lang="fr-FR"/>
              <a:t>d’application </a:t>
            </a:r>
            <a:r>
              <a:rPr lang="fr-FR" b="0"/>
              <a:t>et </a:t>
            </a:r>
            <a:r>
              <a:rPr lang="fr-FR"/>
              <a:t>d’agrégation </a:t>
            </a:r>
            <a:r>
              <a:rPr lang="fr-FR" b="0"/>
              <a:t>va vous aider à définir la portée du système de S&amp;E et à vous assurer de l’implication de toutes les parties prenantes dans l’élaboration et la mise en oeuvre du système.</a:t>
            </a:r>
            <a:endParaRPr lang="de-DE"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522288" y="312738"/>
            <a:ext cx="5718175" cy="4289425"/>
          </a:xfrm>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Times" pitchFamily="18" charset="0"/>
                <a:cs typeface="Arial" charset="0"/>
              </a:rPr>
              <a:t>http://harvardmagazine.com/2003/09/making-the-case-html</a:t>
            </a:r>
          </a:p>
        </p:txBody>
      </p:sp>
      <p:sp>
        <p:nvSpPr>
          <p:cNvPr id="178180"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21E2552B-946A-46BA-8815-B18C49434F8D}" type="slidenum">
              <a:rPr sz="1000">
                <a:solidFill>
                  <a:schemeClr val="bg1"/>
                </a:solidFill>
              </a:rPr>
              <a:pPr/>
              <a:t>6</a:t>
            </a:fld>
            <a:endParaRPr sz="1000">
              <a:solidFill>
                <a:schemeClr val="bg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522288" y="312738"/>
            <a:ext cx="5718175" cy="4289425"/>
          </a:xfrm>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22288" y="312738"/>
            <a:ext cx="5718175" cy="4289425"/>
          </a:xfrm>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61</a:t>
            </a:fld>
            <a:endParaRPr lang="fr-FR"/>
          </a:p>
        </p:txBody>
      </p:sp>
    </p:spTree>
    <p:extLst>
      <p:ext uri="{BB962C8B-B14F-4D97-AF65-F5344CB8AC3E}">
        <p14:creationId xmlns:p14="http://schemas.microsoft.com/office/powerpoint/2010/main" val="25884900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22288" y="312738"/>
            <a:ext cx="5718175" cy="4289425"/>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522288" y="312738"/>
            <a:ext cx="5718175" cy="4289425"/>
          </a:xfrm>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5909" indent="-283041" eaLnBrk="0" hangingPunct="0">
              <a:defRPr sz="2200" b="1">
                <a:solidFill>
                  <a:srgbClr val="999999"/>
                </a:solidFill>
                <a:latin typeface="Arial" charset="0"/>
                <a:cs typeface="Arial" charset="0"/>
              </a:defRPr>
            </a:lvl2pPr>
            <a:lvl3pPr marL="1132168" indent="-226434" eaLnBrk="0" hangingPunct="0">
              <a:defRPr sz="2200" b="1">
                <a:solidFill>
                  <a:srgbClr val="999999"/>
                </a:solidFill>
                <a:latin typeface="Arial" charset="0"/>
                <a:cs typeface="Arial" charset="0"/>
              </a:defRPr>
            </a:lvl3pPr>
            <a:lvl4pPr marL="1585034" indent="-226434" eaLnBrk="0" hangingPunct="0">
              <a:defRPr sz="2200" b="1">
                <a:solidFill>
                  <a:srgbClr val="999999"/>
                </a:solidFill>
                <a:latin typeface="Arial" charset="0"/>
                <a:cs typeface="Arial" charset="0"/>
              </a:defRPr>
            </a:lvl4pPr>
            <a:lvl5pPr marL="2037901" indent="-226434" eaLnBrk="0" hangingPunct="0">
              <a:defRPr sz="2200" b="1">
                <a:solidFill>
                  <a:srgbClr val="999999"/>
                </a:solidFill>
                <a:latin typeface="Arial" charset="0"/>
                <a:cs typeface="Arial" charset="0"/>
              </a:defRPr>
            </a:lvl5pPr>
            <a:lvl6pPr marL="2490768" indent="-226434" eaLnBrk="0" fontAlgn="base" hangingPunct="0">
              <a:spcBef>
                <a:spcPct val="0"/>
              </a:spcBef>
              <a:spcAft>
                <a:spcPct val="0"/>
              </a:spcAft>
              <a:defRPr sz="2200" b="1">
                <a:solidFill>
                  <a:srgbClr val="999999"/>
                </a:solidFill>
                <a:latin typeface="Arial" charset="0"/>
                <a:cs typeface="Arial" charset="0"/>
              </a:defRPr>
            </a:lvl6pPr>
            <a:lvl7pPr marL="2943635" indent="-226434" eaLnBrk="0" fontAlgn="base" hangingPunct="0">
              <a:spcBef>
                <a:spcPct val="0"/>
              </a:spcBef>
              <a:spcAft>
                <a:spcPct val="0"/>
              </a:spcAft>
              <a:defRPr sz="2200" b="1">
                <a:solidFill>
                  <a:srgbClr val="999999"/>
                </a:solidFill>
                <a:latin typeface="Arial" charset="0"/>
                <a:cs typeface="Arial" charset="0"/>
              </a:defRPr>
            </a:lvl7pPr>
            <a:lvl8pPr marL="3396502" indent="-226434" eaLnBrk="0" fontAlgn="base" hangingPunct="0">
              <a:spcBef>
                <a:spcPct val="0"/>
              </a:spcBef>
              <a:spcAft>
                <a:spcPct val="0"/>
              </a:spcAft>
              <a:defRPr sz="2200" b="1">
                <a:solidFill>
                  <a:srgbClr val="999999"/>
                </a:solidFill>
                <a:latin typeface="Arial" charset="0"/>
                <a:cs typeface="Arial" charset="0"/>
              </a:defRPr>
            </a:lvl8pPr>
            <a:lvl9pPr marL="3849369" indent="-226434"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64</a:t>
            </a:fld>
            <a:endParaRPr sz="1000">
              <a:solidFill>
                <a:prstClr val="white"/>
              </a:solidFill>
            </a:endParaRPr>
          </a:p>
        </p:txBody>
      </p:sp>
      <p:sp>
        <p:nvSpPr>
          <p:cNvPr id="196612"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a:latin typeface="Arial" charset="0"/>
              <a:cs typeface="Arial" charset="0"/>
            </a:endParaRPr>
          </a:p>
        </p:txBody>
      </p:sp>
      <p:sp>
        <p:nvSpPr>
          <p:cNvPr id="197635"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5909" indent="-283041" eaLnBrk="0" hangingPunct="0">
              <a:defRPr sz="2200" b="1">
                <a:solidFill>
                  <a:srgbClr val="999999"/>
                </a:solidFill>
                <a:latin typeface="Arial" charset="0"/>
                <a:cs typeface="Arial" charset="0"/>
              </a:defRPr>
            </a:lvl2pPr>
            <a:lvl3pPr marL="1132168" indent="-226434" eaLnBrk="0" hangingPunct="0">
              <a:defRPr sz="2200" b="1">
                <a:solidFill>
                  <a:srgbClr val="999999"/>
                </a:solidFill>
                <a:latin typeface="Arial" charset="0"/>
                <a:cs typeface="Arial" charset="0"/>
              </a:defRPr>
            </a:lvl3pPr>
            <a:lvl4pPr marL="1585034" indent="-226434" eaLnBrk="0" hangingPunct="0">
              <a:defRPr sz="2200" b="1">
                <a:solidFill>
                  <a:srgbClr val="999999"/>
                </a:solidFill>
                <a:latin typeface="Arial" charset="0"/>
                <a:cs typeface="Arial" charset="0"/>
              </a:defRPr>
            </a:lvl4pPr>
            <a:lvl5pPr marL="2037901" indent="-226434" eaLnBrk="0" hangingPunct="0">
              <a:defRPr sz="2200" b="1">
                <a:solidFill>
                  <a:srgbClr val="999999"/>
                </a:solidFill>
                <a:latin typeface="Arial" charset="0"/>
                <a:cs typeface="Arial" charset="0"/>
              </a:defRPr>
            </a:lvl5pPr>
            <a:lvl6pPr marL="2490768" indent="-226434" eaLnBrk="0" fontAlgn="base" hangingPunct="0">
              <a:spcBef>
                <a:spcPct val="0"/>
              </a:spcBef>
              <a:spcAft>
                <a:spcPct val="0"/>
              </a:spcAft>
              <a:defRPr sz="2200" b="1">
                <a:solidFill>
                  <a:srgbClr val="999999"/>
                </a:solidFill>
                <a:latin typeface="Arial" charset="0"/>
                <a:cs typeface="Arial" charset="0"/>
              </a:defRPr>
            </a:lvl6pPr>
            <a:lvl7pPr marL="2943635" indent="-226434" eaLnBrk="0" fontAlgn="base" hangingPunct="0">
              <a:spcBef>
                <a:spcPct val="0"/>
              </a:spcBef>
              <a:spcAft>
                <a:spcPct val="0"/>
              </a:spcAft>
              <a:defRPr sz="2200" b="1">
                <a:solidFill>
                  <a:srgbClr val="999999"/>
                </a:solidFill>
                <a:latin typeface="Arial" charset="0"/>
                <a:cs typeface="Arial" charset="0"/>
              </a:defRPr>
            </a:lvl7pPr>
            <a:lvl8pPr marL="3396502" indent="-226434" eaLnBrk="0" fontAlgn="base" hangingPunct="0">
              <a:spcBef>
                <a:spcPct val="0"/>
              </a:spcBef>
              <a:spcAft>
                <a:spcPct val="0"/>
              </a:spcAft>
              <a:defRPr sz="2200" b="1">
                <a:solidFill>
                  <a:srgbClr val="999999"/>
                </a:solidFill>
                <a:latin typeface="Arial" charset="0"/>
                <a:cs typeface="Arial" charset="0"/>
              </a:defRPr>
            </a:lvl8pPr>
            <a:lvl9pPr marL="3849369" indent="-226434" eaLnBrk="0" fontAlgn="base" hangingPunct="0">
              <a:spcBef>
                <a:spcPct val="0"/>
              </a:spcBef>
              <a:spcAft>
                <a:spcPct val="0"/>
              </a:spcAft>
              <a:defRPr sz="2200" b="1">
                <a:solidFill>
                  <a:srgbClr val="999999"/>
                </a:solidFill>
                <a:latin typeface="Arial" charset="0"/>
                <a:cs typeface="Arial" charset="0"/>
              </a:defRPr>
            </a:lvl9pPr>
          </a:lstStyle>
          <a:p>
            <a:fld id="{911F3B5B-391E-4C3F-A220-CDC5648E3A0A}" type="slidenum">
              <a:rPr sz="1000">
                <a:solidFill>
                  <a:prstClr val="white"/>
                </a:solidFill>
              </a:rPr>
              <a:pPr/>
              <a:t>65</a:t>
            </a:fld>
            <a:endParaRPr sz="1000">
              <a:solidFill>
                <a:prstClr val="white"/>
              </a:solidFill>
            </a:endParaRPr>
          </a:p>
        </p:txBody>
      </p:sp>
      <p:sp>
        <p:nvSpPr>
          <p:cNvPr id="197636"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de-DE" b="1"/>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66</a:t>
            </a:fld>
            <a:endParaRPr lang="de-DE"/>
          </a:p>
        </p:txBody>
      </p:sp>
    </p:spTree>
    <p:extLst>
      <p:ext uri="{BB962C8B-B14F-4D97-AF65-F5344CB8AC3E}">
        <p14:creationId xmlns:p14="http://schemas.microsoft.com/office/powerpoint/2010/main" val="1432882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22288" y="312738"/>
            <a:ext cx="5716587" cy="4289425"/>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a:t>Le Guide méthodologique “</a:t>
            </a:r>
            <a:r>
              <a:rPr lang="fr-FR" b="0"/>
              <a:t>Développer des systèmes nationaux de suivi et évaluation de l’adaptation</a:t>
            </a:r>
            <a:r>
              <a:rPr lang="pt-PT" b="0"/>
              <a:t>” décrit chacune des étapes de façon détaillée </a:t>
            </a:r>
            <a:r>
              <a:rPr lang="pt-PT" altLang="de-DE" b="0" baseline="0"/>
              <a:t>: http://www.adaptationcommunity.net/?wpfb_dl=361 </a:t>
            </a:r>
          </a:p>
          <a:p>
            <a:endParaRPr lang="pt-PT" altLang="de-DE" b="0" baseline="0"/>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67</a:t>
            </a:fld>
            <a:endParaRPr altLang="de-DE" sz="1000">
              <a:solidFill>
                <a:srgbClr val="FFFFFF"/>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pPr marL="170644" indent="-170644">
              <a:buFont typeface="Arial" panose="020B0604020202020204" pitchFamily="34" charset="0"/>
              <a:buChar char="•"/>
            </a:pPr>
            <a:r>
              <a:rPr lang="fr-FR" b="0"/>
              <a:t>Un système de S&amp;E national de l’adaptation peut être axé principalement sur le processus et/ou sur les résultats d’adaptation. </a:t>
            </a:r>
          </a:p>
          <a:p>
            <a:pPr marL="170644" indent="-170644">
              <a:buFont typeface="Arial" panose="020B0604020202020204" pitchFamily="34" charset="0"/>
              <a:buChar char="•"/>
            </a:pPr>
            <a:r>
              <a:rPr lang="fr-FR" b="0"/>
              <a:t>La plupart des systèmes de S&amp;E étudiés ont adopté une méthode hybride, en prenant en compte à la fois le processus et les résultats.</a:t>
            </a:r>
          </a:p>
          <a:p>
            <a:pPr marL="170644" indent="-170644">
              <a:buFont typeface="Arial" panose="020B0604020202020204" pitchFamily="34" charset="0"/>
              <a:buChar char="•"/>
            </a:pPr>
            <a:r>
              <a:rPr lang="fr-FR" b="0"/>
              <a:t>La focalisation d’un système de S&amp;E de l’adaptation est principalement liée à sa finalité et à son ou ses objectifs :</a:t>
            </a:r>
          </a:p>
          <a:p>
            <a:pPr marL="350769" lvl="1" indent="-170644">
              <a:buFont typeface="Arial" panose="020B0604020202020204" pitchFamily="34" charset="0"/>
              <a:buChar char="•"/>
            </a:pPr>
            <a:r>
              <a:rPr lang="fr-FR" b="1"/>
              <a:t>Le suivi du processus </a:t>
            </a:r>
            <a:r>
              <a:rPr lang="fr-FR" b="0"/>
              <a:t>peut apporter des informations sur chacun des trois objectifs </a:t>
            </a:r>
            <a:r>
              <a:rPr lang="en-US" b="0" baseline="0"/>
              <a:t>(apprentissage, responsabilité, gestion adaptative) décrits dans la session précédente.</a:t>
            </a:r>
          </a:p>
          <a:p>
            <a:pPr marL="350769" lvl="1" indent="-170644">
              <a:buFont typeface="Arial" panose="020B0604020202020204" pitchFamily="34" charset="0"/>
              <a:buChar char="•"/>
            </a:pPr>
            <a:r>
              <a:rPr lang="en-US"/>
              <a:t>Il</a:t>
            </a:r>
            <a:r>
              <a:rPr lang="en-US" b="0" baseline="0"/>
              <a:t> </a:t>
            </a:r>
            <a:r>
              <a:rPr lang="fr-FR" b="0" baseline="0"/>
              <a:t>est crucial d’appuyer la gestion adaptative ce qui nécessite de vérifier qu’une politique, un plan ou des actions sont</a:t>
            </a:r>
            <a:r>
              <a:rPr lang="en-US" b="0" baseline="0"/>
              <a:t> sur la bonne voie.</a:t>
            </a:r>
          </a:p>
          <a:p>
            <a:pPr marL="350769" lvl="1" indent="-170644">
              <a:buFont typeface="Arial" panose="020B0604020202020204" pitchFamily="34" charset="0"/>
              <a:buChar char="•"/>
            </a:pPr>
            <a:r>
              <a:rPr lang="en-US" b="0"/>
              <a:t>Si l’on se focalise sur les </a:t>
            </a:r>
            <a:r>
              <a:rPr lang="fr-FR" b="1"/>
              <a:t>résultats stratégiques d’adaptation</a:t>
            </a:r>
            <a:r>
              <a:rPr lang="fr-FR" b="0"/>
              <a:t>, il s’agira d’évaluer les changements qui résultent de la mise en oeuvre des politiques ou des actions d’adaptation.</a:t>
            </a:r>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68</a:t>
            </a:fld>
            <a:endParaRPr lang="de-DE"/>
          </a:p>
        </p:txBody>
      </p:sp>
    </p:spTree>
    <p:extLst>
      <p:ext uri="{BB962C8B-B14F-4D97-AF65-F5344CB8AC3E}">
        <p14:creationId xmlns:p14="http://schemas.microsoft.com/office/powerpoint/2010/main" val="34757348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0FC486B0-E611-4708-9C23-0C73E563E656}" type="slidenum">
              <a:rPr lang="de-DE" smtClean="0"/>
              <a:pPr/>
              <a:t>69</a:t>
            </a:fld>
            <a:endParaRPr lang="de-DE"/>
          </a:p>
        </p:txBody>
      </p:sp>
    </p:spTree>
    <p:extLst>
      <p:ext uri="{BB962C8B-B14F-4D97-AF65-F5344CB8AC3E}">
        <p14:creationId xmlns:p14="http://schemas.microsoft.com/office/powerpoint/2010/main" val="2925006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22288" y="312738"/>
            <a:ext cx="5718175" cy="4289425"/>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a:latin typeface="Times" pitchFamily="18" charset="0"/>
                <a:cs typeface="Arial" charset="0"/>
              </a:rPr>
              <a:t>Lien </a:t>
            </a:r>
            <a:r>
              <a:rPr lang="en-US" b="0" err="1">
                <a:latin typeface="Times" pitchFamily="18" charset="0"/>
                <a:cs typeface="Arial" charset="0"/>
              </a:rPr>
              <a:t>vers</a:t>
            </a:r>
            <a:r>
              <a:rPr lang="en-US" b="0">
                <a:latin typeface="Times" pitchFamily="18" charset="0"/>
                <a:cs typeface="Arial" charset="0"/>
              </a:rPr>
              <a:t> le matériel de formation sur le S&amp;E sur le site </a:t>
            </a:r>
            <a:r>
              <a:rPr lang="en-US" b="0" baseline="0" err="1">
                <a:latin typeface="Times" pitchFamily="18" charset="0"/>
                <a:cs typeface="Arial" charset="0"/>
              </a:rPr>
              <a:t>AdaptationCommunity</a:t>
            </a:r>
            <a:r>
              <a:rPr lang="en-US" b="0" baseline="0">
                <a:latin typeface="Times" pitchFamily="18" charset="0"/>
                <a:cs typeface="Arial" charset="0"/>
              </a:rPr>
              <a:t> :</a:t>
            </a:r>
          </a:p>
          <a:p>
            <a:r>
              <a:rPr lang="en-US" b="0">
                <a:latin typeface="Times" pitchFamily="18" charset="0"/>
                <a:cs typeface="Arial" charset="0"/>
              </a:rPr>
              <a:t>https://gc21.giz.de/ibt/var/app/wp342deP/1443/index.php/knowledge/monitoring-evaluation/tools-and-training-material/</a:t>
            </a: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a:solidFill>
                  <a:schemeClr val="bg1"/>
                </a:solidFill>
              </a:rPr>
              <a:pPr/>
              <a:t>7</a:t>
            </a:fld>
            <a:endParaRPr sz="1000">
              <a:solidFill>
                <a:schemeClr val="bg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70</a:t>
            </a:fld>
            <a:endParaRPr lang="de-DE"/>
          </a:p>
        </p:txBody>
      </p:sp>
    </p:spTree>
    <p:extLst>
      <p:ext uri="{BB962C8B-B14F-4D97-AF65-F5344CB8AC3E}">
        <p14:creationId xmlns:p14="http://schemas.microsoft.com/office/powerpoint/2010/main" val="42851623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en-US" b="0"/>
              <a:t>Un indicateur n’est PAS spécifique si, par exemple, il est décrit sous la forme d’un objectif et génère par là même des questions sur la façon dont on va mesurer ou controller les résultats ; ou bien si sa formulation n’est pas claire en raison d’expressions telles que “des résultats durables”</a:t>
            </a:r>
            <a:r>
              <a:rPr lang="en-US" b="0" baseline="0"/>
              <a:t>.</a:t>
            </a:r>
          </a:p>
          <a:p>
            <a:r>
              <a:rPr lang="en-US" b="0"/>
              <a:t>Attention : tous les indicateurs n’ont pas forcemment besoin de cibles- l’objectif du suivi peut également être d’observer des tendances comme les impacts du changement climatique (tel que cela est fait dans le cadre du système de S&amp;E allemand).</a:t>
            </a:r>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71</a:t>
            </a:fld>
            <a:endParaRPr lang="de-DE"/>
          </a:p>
        </p:txBody>
      </p:sp>
    </p:spTree>
    <p:extLst>
      <p:ext uri="{BB962C8B-B14F-4D97-AF65-F5344CB8AC3E}">
        <p14:creationId xmlns:p14="http://schemas.microsoft.com/office/powerpoint/2010/main" val="24416039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22288" y="312738"/>
            <a:ext cx="5718175" cy="4289425"/>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73</a:t>
            </a:fld>
            <a:endParaRPr lang="fr-FR"/>
          </a:p>
        </p:txBody>
      </p:sp>
    </p:spTree>
    <p:extLst>
      <p:ext uri="{BB962C8B-B14F-4D97-AF65-F5344CB8AC3E}">
        <p14:creationId xmlns:p14="http://schemas.microsoft.com/office/powerpoint/2010/main" val="12885739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22288" y="312738"/>
            <a:ext cx="5716587" cy="4289425"/>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0102">
              <a:defRPr/>
            </a:pPr>
            <a:r>
              <a:rPr lang="pt-PT" altLang="de-DE" b="0"/>
              <a:t>Le Guide méthodologique “</a:t>
            </a:r>
            <a:r>
              <a:rPr lang="fr-FR" b="0"/>
              <a:t>Développer des systèmes nationaux de suivi et évaluation de l’adaptation</a:t>
            </a:r>
            <a:r>
              <a:rPr lang="pt-PT" b="0"/>
              <a:t>” décrit chacune des étapes de façon détaillée </a:t>
            </a:r>
            <a:r>
              <a:rPr lang="pt-PT" altLang="de-DE" b="0" baseline="0"/>
              <a:t>: http://www.adaptationcommunity.net/?wpfb_dl=361 </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74</a:t>
            </a:fld>
            <a:endParaRPr altLang="de-DE" sz="1000">
              <a:solidFill>
                <a:srgbClr val="FFFFFF"/>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75</a:t>
            </a:fld>
            <a:endParaRPr lang="de-DE"/>
          </a:p>
        </p:txBody>
      </p:sp>
    </p:spTree>
    <p:extLst>
      <p:ext uri="{BB962C8B-B14F-4D97-AF65-F5344CB8AC3E}">
        <p14:creationId xmlns:p14="http://schemas.microsoft.com/office/powerpoint/2010/main" val="42851623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5909" indent="-283041" eaLnBrk="0" hangingPunct="0">
              <a:defRPr sz="2200" b="1">
                <a:solidFill>
                  <a:srgbClr val="999999"/>
                </a:solidFill>
                <a:latin typeface="Arial" charset="0"/>
                <a:cs typeface="Arial" charset="0"/>
              </a:defRPr>
            </a:lvl2pPr>
            <a:lvl3pPr marL="1132168" indent="-226434" eaLnBrk="0" hangingPunct="0">
              <a:defRPr sz="2200" b="1">
                <a:solidFill>
                  <a:srgbClr val="999999"/>
                </a:solidFill>
                <a:latin typeface="Arial" charset="0"/>
                <a:cs typeface="Arial" charset="0"/>
              </a:defRPr>
            </a:lvl3pPr>
            <a:lvl4pPr marL="1585034" indent="-226434" eaLnBrk="0" hangingPunct="0">
              <a:defRPr sz="2200" b="1">
                <a:solidFill>
                  <a:srgbClr val="999999"/>
                </a:solidFill>
                <a:latin typeface="Arial" charset="0"/>
                <a:cs typeface="Arial" charset="0"/>
              </a:defRPr>
            </a:lvl4pPr>
            <a:lvl5pPr marL="2037901" indent="-226434" eaLnBrk="0" hangingPunct="0">
              <a:defRPr sz="2200" b="1">
                <a:solidFill>
                  <a:srgbClr val="999999"/>
                </a:solidFill>
                <a:latin typeface="Arial" charset="0"/>
                <a:cs typeface="Arial" charset="0"/>
              </a:defRPr>
            </a:lvl5pPr>
            <a:lvl6pPr marL="2490768" indent="-226434" eaLnBrk="0" fontAlgn="base" hangingPunct="0">
              <a:spcBef>
                <a:spcPct val="0"/>
              </a:spcBef>
              <a:spcAft>
                <a:spcPct val="0"/>
              </a:spcAft>
              <a:defRPr sz="2200" b="1">
                <a:solidFill>
                  <a:srgbClr val="999999"/>
                </a:solidFill>
                <a:latin typeface="Arial" charset="0"/>
                <a:cs typeface="Arial" charset="0"/>
              </a:defRPr>
            </a:lvl6pPr>
            <a:lvl7pPr marL="2943635" indent="-226434" eaLnBrk="0" fontAlgn="base" hangingPunct="0">
              <a:spcBef>
                <a:spcPct val="0"/>
              </a:spcBef>
              <a:spcAft>
                <a:spcPct val="0"/>
              </a:spcAft>
              <a:defRPr sz="2200" b="1">
                <a:solidFill>
                  <a:srgbClr val="999999"/>
                </a:solidFill>
                <a:latin typeface="Arial" charset="0"/>
                <a:cs typeface="Arial" charset="0"/>
              </a:defRPr>
            </a:lvl7pPr>
            <a:lvl8pPr marL="3396502" indent="-226434" eaLnBrk="0" fontAlgn="base" hangingPunct="0">
              <a:spcBef>
                <a:spcPct val="0"/>
              </a:spcBef>
              <a:spcAft>
                <a:spcPct val="0"/>
              </a:spcAft>
              <a:defRPr sz="2200" b="1">
                <a:solidFill>
                  <a:srgbClr val="999999"/>
                </a:solidFill>
                <a:latin typeface="Arial" charset="0"/>
                <a:cs typeface="Arial" charset="0"/>
              </a:defRPr>
            </a:lvl8pPr>
            <a:lvl9pPr marL="3849369" indent="-226434"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76</a:t>
            </a:fld>
            <a:endParaRPr sz="1000">
              <a:solidFill>
                <a:prstClr val="white"/>
              </a:solidFill>
            </a:endParaRPr>
          </a:p>
        </p:txBody>
      </p:sp>
      <p:sp>
        <p:nvSpPr>
          <p:cNvPr id="196612"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Exercice facultatif</a:t>
            </a:r>
            <a:br>
              <a:rPr lang="fr-FR"/>
            </a:br>
            <a:r>
              <a:rPr lang="fr-FR" b="0"/>
              <a:t>Instructions pour les formateurs: engagez une discussion en séance plénière pour savoir si les indicateurs sont SMART. Dans certains cas, cela dépend des informations disponibles et d’hypothèses qui sont émises. Vous n’êtes pas obligés d’utiliser un PowerPoint. Vous pouvez aussi utiliser un tableau à feuille mobiles (flipchart) ou d'autres matériaux. Entrainez-vous ensemble sur 2 ou 3 exemples pour vous assurer que les participants ont compris comment faire, ce qui est l’objectif de l’exercice.</a:t>
            </a:r>
            <a:endParaRPr lang="pt-BR" altLang="de-DE" b="0"/>
          </a:p>
        </p:txBody>
      </p:sp>
      <p:sp>
        <p:nvSpPr>
          <p:cNvPr id="250883"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FB55B163-F706-47C0-8A1F-786D57431F94}" type="slidenum">
              <a:rPr altLang="de-DE" sz="1000">
                <a:solidFill>
                  <a:srgbClr val="FFFFFF"/>
                </a:solidFill>
              </a:rPr>
              <a:pPr>
                <a:spcBef>
                  <a:spcPct val="0"/>
                </a:spcBef>
              </a:pPr>
              <a:t>77</a:t>
            </a:fld>
            <a:endParaRPr altLang="de-DE" sz="1000">
              <a:solidFill>
                <a:srgbClr val="FFFFFF"/>
              </a:solidFill>
            </a:endParaRPr>
          </a:p>
        </p:txBody>
      </p:sp>
      <p:sp>
        <p:nvSpPr>
          <p:cNvPr id="250884"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22288" y="312738"/>
            <a:ext cx="5718175" cy="4289425"/>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fr-FR" b="0"/>
              <a:t>Pour illustrer ce à quoi les indicateurs d'adaptation ressemblent en pratique, GIZ &amp; IISD (2014) ont compilé un référentiel complet d'indicateurs d'adaptation proposés par les pays et les organisations étudiés dans l'étude d'analyse comparative (couverture en bas à droite). Parce que l'adaptation est spécifique au contexte, il existe pour chaque indicateur un tableau détaillé décrivant pourquoi celui-ci est pertinent pour l'adaptation dans le cas spécifique donné en exemple. Le référentiel a pour but de donner des idées d'indicateurs et ne doit pas être considéré comme une liste exhaustive et prête à l'emploi. Les indicateurs doivent être adaptés au contexte spécifique du suivi-évaluation !</a:t>
            </a:r>
          </a:p>
          <a:p>
            <a:endParaRPr lang="de-DE" b="0"/>
          </a:p>
          <a:p>
            <a:r>
              <a:rPr lang="de-DE" b="0"/>
              <a:t>Répertoire des indicateurs d‘adaptation (en anglais) (IISD &amp; GIZ , 2014): http://www.adaptationcommunity.net/?wpfb_dl=221 </a:t>
            </a:r>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79</a:t>
            </a:fld>
            <a:endParaRPr lang="de-DE"/>
          </a:p>
        </p:txBody>
      </p:sp>
    </p:spTree>
    <p:extLst>
      <p:ext uri="{BB962C8B-B14F-4D97-AF65-F5344CB8AC3E}">
        <p14:creationId xmlns:p14="http://schemas.microsoft.com/office/powerpoint/2010/main" val="3365691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22288" y="312738"/>
            <a:ext cx="5718175" cy="4289425"/>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a:latin typeface="Times" pitchFamily="18" charset="0"/>
              <a:cs typeface="Arial" charset="0"/>
            </a:endParaRP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a:solidFill>
                  <a:schemeClr val="bg1"/>
                </a:solidFill>
              </a:rPr>
              <a:pPr/>
              <a:t>8</a:t>
            </a:fld>
            <a:endParaRPr sz="1000">
              <a:solidFill>
                <a:schemeClr val="bg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80</a:t>
            </a:fld>
            <a:endParaRPr lang="fr-FR"/>
          </a:p>
        </p:txBody>
      </p:sp>
    </p:spTree>
    <p:extLst>
      <p:ext uri="{BB962C8B-B14F-4D97-AF65-F5344CB8AC3E}">
        <p14:creationId xmlns:p14="http://schemas.microsoft.com/office/powerpoint/2010/main" val="16440368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22288" y="312738"/>
            <a:ext cx="5716587" cy="4289425"/>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0102">
              <a:defRPr/>
            </a:pPr>
            <a:r>
              <a:rPr lang="pt-PT" altLang="de-DE" b="0"/>
              <a:t>Le Guide méthodologique “</a:t>
            </a:r>
            <a:r>
              <a:rPr lang="fr-FR" b="0"/>
              <a:t>Développer des systèmes nationaux de suivi et évaluation de l’adaptation</a:t>
            </a:r>
            <a:r>
              <a:rPr lang="pt-PT" b="0"/>
              <a:t>” décrit chacune des étapes de façon détaillée </a:t>
            </a:r>
            <a:r>
              <a:rPr lang="pt-PT" altLang="de-DE" b="0" baseline="0"/>
              <a:t>: http://www.adaptationcommunity.net/?wpfb_dl=361 </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81</a:t>
            </a:fld>
            <a:endParaRPr altLang="de-DE" sz="1000">
              <a:solidFill>
                <a:srgbClr val="FFFFFF"/>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82</a:t>
            </a:fld>
            <a:endParaRPr lang="de-DE"/>
          </a:p>
        </p:txBody>
      </p:sp>
    </p:spTree>
    <p:extLst>
      <p:ext uri="{BB962C8B-B14F-4D97-AF65-F5344CB8AC3E}">
        <p14:creationId xmlns:p14="http://schemas.microsoft.com/office/powerpoint/2010/main" val="30928139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83</a:t>
            </a:fld>
            <a:endParaRPr lang="de-DE"/>
          </a:p>
        </p:txBody>
      </p:sp>
    </p:spTree>
    <p:extLst>
      <p:ext uri="{BB962C8B-B14F-4D97-AF65-F5344CB8AC3E}">
        <p14:creationId xmlns:p14="http://schemas.microsoft.com/office/powerpoint/2010/main" val="30928139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pPr defTabSz="910102">
              <a:defRPr/>
            </a:pPr>
            <a:r>
              <a:rPr lang="fr-FR" b="0"/>
              <a:t>Quelques explications sur les limites des indicateurs normalisés : parce que l'adaptation est un domaine thématique très large, les tentatives de définition d'indicateurs qui s'appliquent de façon systématique finissent toujours par aboutir sur la définition d’indicateurs ayant le plus petit dénominateur commun comme «le nombre de bénéficiaires» ou «le nombre d'outils développés ". Ces indicateurs normalisés manquent de contenu spécifique au contexte.</a:t>
            </a:r>
            <a:endParaRPr lang="de-DE" b="0"/>
          </a:p>
          <a:p>
            <a:endParaRPr lang="de-DE" b="0">
              <a:sym typeface="Wingdings" panose="05000000000000000000" pitchFamily="2" charset="2"/>
            </a:endParaRPr>
          </a:p>
          <a:p>
            <a:r>
              <a:rPr lang="de-DE" b="0">
                <a:sym typeface="Wingdings" panose="05000000000000000000" pitchFamily="2" charset="2"/>
              </a:rPr>
              <a:t>Une description détaillée des trois méthodes de défintion et une synthèse des indicateurs se trouve dans les deux documents suivants </a:t>
            </a:r>
            <a:r>
              <a:rPr lang="de-DE" b="0" baseline="0">
                <a:sym typeface="Wingdings" panose="05000000000000000000" pitchFamily="2" charset="2"/>
              </a:rPr>
              <a:t>: </a:t>
            </a:r>
          </a:p>
          <a:p>
            <a:pPr marL="171450" indent="-171450">
              <a:buFont typeface="Arial" panose="020B0604020202020204" pitchFamily="34" charset="0"/>
              <a:buChar char="•"/>
            </a:pPr>
            <a:r>
              <a:rPr lang="en-US" b="0"/>
              <a:t>Leiter, T. (2015): Linking Monitoring and Evaluation of Adaptation to Climate Change across Scales: Avenues and Practical Approaches.</a:t>
            </a:r>
          </a:p>
          <a:p>
            <a:pPr marL="171450" indent="-171450">
              <a:buFont typeface="Arial" panose="020B0604020202020204" pitchFamily="34" charset="0"/>
              <a:buChar char="•"/>
            </a:pPr>
            <a:r>
              <a:rPr lang="en-US" b="0"/>
              <a:t>D. </a:t>
            </a:r>
            <a:r>
              <a:rPr lang="en-US" b="0" err="1"/>
              <a:t>Bours</a:t>
            </a:r>
            <a:r>
              <a:rPr lang="en-US" b="0"/>
              <a:t>, P. Pringle &amp; C. </a:t>
            </a:r>
            <a:r>
              <a:rPr lang="en-US" b="0" err="1"/>
              <a:t>McGinn</a:t>
            </a:r>
            <a:r>
              <a:rPr lang="en-US" b="0"/>
              <a:t> (Eds.), Monitoring and Evaluation of Climate Change Adaptation: A review of the landscape. </a:t>
            </a:r>
            <a:r>
              <a:rPr lang="en-US" b="0" i="1"/>
              <a:t>New Directions for </a:t>
            </a:r>
            <a:r>
              <a:rPr lang="de-DE" b="0" i="1"/>
              <a:t>Evaluation</a:t>
            </a:r>
            <a:r>
              <a:rPr lang="de-DE" b="0"/>
              <a:t>, 147. Link: http://onlinelibrary.wiley.com/doi/10.1002/ev.20135/abstract (vous pouvez contacter Timo.Leiter@giz.de pour obtenir une copie de l‘article).</a:t>
            </a:r>
          </a:p>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84</a:t>
            </a:fld>
            <a:endParaRPr lang="de-DE"/>
          </a:p>
        </p:txBody>
      </p:sp>
    </p:spTree>
    <p:extLst>
      <p:ext uri="{BB962C8B-B14F-4D97-AF65-F5344CB8AC3E}">
        <p14:creationId xmlns:p14="http://schemas.microsoft.com/office/powerpoint/2010/main" val="30928139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pPr defTabSz="910102">
              <a:defRPr/>
            </a:pPr>
            <a:r>
              <a:rPr lang="fr-FR" b="0"/>
              <a:t>Quelques explications sur les limites des indicateurs normalisés : parce que l'adaptation est un domaine thématique très large, les tentatives de définition d'indicateurs qui s'appliquent de façon systématique finissent toujours par aboutir sur la définition d’indicateurs ayant le plus petit dénominateur commun comme «le nombre de bénéficiaires» ou «le nombre d'outils développés ". Ces indicateurs normalisés manquent de contenu spécifique au contexte.</a:t>
            </a:r>
            <a:endParaRPr lang="de-DE" b="0"/>
          </a:p>
          <a:p>
            <a:endParaRPr lang="de-DE" b="0">
              <a:sym typeface="Wingdings" panose="05000000000000000000" pitchFamily="2" charset="2"/>
            </a:endParaRPr>
          </a:p>
          <a:p>
            <a:r>
              <a:rPr lang="de-DE" b="0">
                <a:sym typeface="Wingdings" panose="05000000000000000000" pitchFamily="2" charset="2"/>
              </a:rPr>
              <a:t>Une description détaillée des trois méthodes de défintion et une synthèse des indicateurs se trouve dans les deux documents suivants </a:t>
            </a:r>
            <a:r>
              <a:rPr lang="de-DE" b="0" baseline="0">
                <a:sym typeface="Wingdings" panose="05000000000000000000" pitchFamily="2" charset="2"/>
              </a:rPr>
              <a:t>: </a:t>
            </a:r>
          </a:p>
          <a:p>
            <a:pPr marL="171450" indent="-171450">
              <a:buFont typeface="Arial" panose="020B0604020202020204" pitchFamily="34" charset="0"/>
              <a:buChar char="•"/>
            </a:pPr>
            <a:r>
              <a:rPr lang="en-US" b="0"/>
              <a:t>Leiter, T. (2015): Linking Monitoring and Evaluation of Adaptation to Climate Change across Scales: Avenues and Practical Approaches.</a:t>
            </a:r>
          </a:p>
          <a:p>
            <a:pPr marL="171450" indent="-171450">
              <a:buFont typeface="Arial" panose="020B0604020202020204" pitchFamily="34" charset="0"/>
              <a:buChar char="•"/>
            </a:pPr>
            <a:r>
              <a:rPr lang="en-US" b="0"/>
              <a:t>D. </a:t>
            </a:r>
            <a:r>
              <a:rPr lang="en-US" b="0" err="1"/>
              <a:t>Bours</a:t>
            </a:r>
            <a:r>
              <a:rPr lang="en-US" b="0"/>
              <a:t>, P. Pringle &amp; C. </a:t>
            </a:r>
            <a:r>
              <a:rPr lang="en-US" b="0" err="1"/>
              <a:t>McGinn</a:t>
            </a:r>
            <a:r>
              <a:rPr lang="en-US" b="0"/>
              <a:t> (Eds.), Monitoring and Evaluation of Climate Change Adaptation: A review of the landscape. </a:t>
            </a:r>
            <a:r>
              <a:rPr lang="en-US" b="0" i="1"/>
              <a:t>New Directions for </a:t>
            </a:r>
            <a:r>
              <a:rPr lang="de-DE" b="0" i="1"/>
              <a:t>Evaluation</a:t>
            </a:r>
            <a:r>
              <a:rPr lang="de-DE" b="0"/>
              <a:t>, 147. Link: http://onlinelibrary.wiley.com/doi/10.1002/ev.20135/abstract (vous pouvez contacter Timo.Leiter@giz.de pour obtenir une copie de l‘article).</a:t>
            </a:r>
          </a:p>
          <a:p>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85</a:t>
            </a:fld>
            <a:endParaRPr lang="de-DE"/>
          </a:p>
        </p:txBody>
      </p:sp>
    </p:spTree>
    <p:extLst>
      <p:ext uri="{BB962C8B-B14F-4D97-AF65-F5344CB8AC3E}">
        <p14:creationId xmlns:p14="http://schemas.microsoft.com/office/powerpoint/2010/main" val="30928139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fr-FR" b="0"/>
              <a:t>Un exemple de combinaison de données permettant améliorer la pertinence de l'adaptation est de combiner les données sur les perturbations de la circulation avec les données sur les événements météorologiques extrêmes et quand celles-ci ont lieu. Cela aide à se familiariser avec la façon dont les perturbations routières sont causées par les phénomènes météorologiques extrêmes.</a:t>
            </a:r>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86</a:t>
            </a:fld>
            <a:endParaRPr lang="de-DE"/>
          </a:p>
        </p:txBody>
      </p:sp>
    </p:spTree>
    <p:extLst>
      <p:ext uri="{BB962C8B-B14F-4D97-AF65-F5344CB8AC3E}">
        <p14:creationId xmlns:p14="http://schemas.microsoft.com/office/powerpoint/2010/main" val="30928139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22288" y="312738"/>
            <a:ext cx="5718175" cy="4289425"/>
          </a:xfrm>
        </p:spPr>
      </p:sp>
      <p:sp>
        <p:nvSpPr>
          <p:cNvPr id="3" name="Notizenplatzhalter 2"/>
          <p:cNvSpPr>
            <a:spLocks noGrp="1"/>
          </p:cNvSpPr>
          <p:nvPr>
            <p:ph type="body" idx="1"/>
          </p:nvPr>
        </p:nvSpPr>
        <p:spPr/>
        <p:txBody>
          <a:bodyPr/>
          <a:lstStyle/>
          <a:p>
            <a:r>
              <a:rPr lang="fr-FR" b="0"/>
              <a:t>Un exemple de combinaison de données permettant améliorer la pertinence de l'adaptation est de combiner les données sur les perturbations de la circulation avec les données sur les événements météorologiques extrêmes et quand celles-ci ont lieu. Cela aide à se familiariser avec la façon dont les perturbations routières sont causées par les phénomènes météorologiques extrêmes.</a:t>
            </a:r>
            <a:endParaRPr lang="de-DE" b="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87</a:t>
            </a:fld>
            <a:endParaRPr lang="de-DE"/>
          </a:p>
        </p:txBody>
      </p:sp>
    </p:spTree>
    <p:extLst>
      <p:ext uri="{BB962C8B-B14F-4D97-AF65-F5344CB8AC3E}">
        <p14:creationId xmlns:p14="http://schemas.microsoft.com/office/powerpoint/2010/main" val="30928139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22288" y="312738"/>
            <a:ext cx="5718175" cy="4289425"/>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312738"/>
            <a:ext cx="5718175" cy="4289425"/>
          </a:xfrm>
        </p:spPr>
      </p:sp>
      <p:sp>
        <p:nvSpPr>
          <p:cNvPr id="3" name="Notes Placeholder 2"/>
          <p:cNvSpPr>
            <a:spLocks noGrp="1"/>
          </p:cNvSpPr>
          <p:nvPr>
            <p:ph type="body" idx="1"/>
          </p:nvPr>
        </p:nvSpPr>
        <p:spPr/>
        <p:txBody>
          <a:bodyPr/>
          <a:lstStyle/>
          <a:p>
            <a:pPr defTabSz="910102">
              <a:defRPr/>
            </a:pPr>
            <a:r>
              <a:rPr lang="en-US" b="0"/>
              <a:t>Par </a:t>
            </a:r>
            <a:r>
              <a:rPr lang="en-US"/>
              <a:t>communication</a:t>
            </a:r>
            <a:r>
              <a:rPr lang="en-US" b="0"/>
              <a:t> on entend la façon dont on va communiquer les résultats du S&amp;E, c’est à dire les informations générées pas le dispositif de S&amp;E, et sous quelle forme.</a:t>
            </a:r>
          </a:p>
          <a:p>
            <a:endParaRPr lang="en-US"/>
          </a:p>
          <a:p>
            <a:endParaRPr lang="de-DE"/>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89</a:t>
            </a:fld>
            <a:endParaRPr lang="de-DE"/>
          </a:p>
        </p:txBody>
      </p:sp>
    </p:spTree>
    <p:extLst>
      <p:ext uri="{BB962C8B-B14F-4D97-AF65-F5344CB8AC3E}">
        <p14:creationId xmlns:p14="http://schemas.microsoft.com/office/powerpoint/2010/main" val="27715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22288" y="312738"/>
            <a:ext cx="5718175" cy="4289425"/>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b="0" noProof="0">
                <a:latin typeface="Times" pitchFamily="18" charset="0"/>
                <a:cs typeface="Arial" charset="0"/>
              </a:rPr>
              <a:t>Pour en savoir plus sur le Manuel du formateur et sur le nouveau module de S&amp;E consultez le site </a:t>
            </a:r>
            <a:r>
              <a:rPr lang="fr-FR" b="0" baseline="0" noProof="0">
                <a:latin typeface="Times" pitchFamily="18" charset="0"/>
                <a:cs typeface="Arial" charset="0"/>
              </a:rPr>
              <a:t>AdaptationCommunity.net: https://gc21.giz.de/ibt/var/app/wp342deP/1443/index.php/knowledge/monitoring-evaluation-2/multi-level-adaptation-me/adaptation-me-training/</a:t>
            </a: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a:solidFill>
                  <a:schemeClr val="bg1"/>
                </a:solidFill>
              </a:rPr>
              <a:pPr/>
              <a:t>9</a:t>
            </a:fld>
            <a:endParaRPr sz="1000">
              <a:solidFill>
                <a:schemeClr val="bg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22288" y="312738"/>
            <a:ext cx="5716587" cy="4289425"/>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0102" rtl="0" eaLnBrk="0" fontAlgn="base" latinLnBrk="0" hangingPunct="0">
              <a:lnSpc>
                <a:spcPct val="100000"/>
              </a:lnSpc>
              <a:spcBef>
                <a:spcPct val="30000"/>
              </a:spcBef>
              <a:spcAft>
                <a:spcPct val="0"/>
              </a:spcAft>
              <a:buClrTx/>
              <a:buSzTx/>
              <a:buFontTx/>
              <a:buNone/>
              <a:tabLst/>
              <a:defRPr/>
            </a:pPr>
            <a:r>
              <a:rPr lang="pt-PT" altLang="de-DE" b="0"/>
              <a:t>Le Guide méthodologique “</a:t>
            </a:r>
            <a:r>
              <a:rPr lang="fr-FR" b="0"/>
              <a:t>Développer des systèmes nationaux de suivi et évaluation de l’adaptation</a:t>
            </a:r>
            <a:r>
              <a:rPr lang="pt-PT" b="0"/>
              <a:t>” décrit chacune des étapes de façon détaillée </a:t>
            </a:r>
            <a:r>
              <a:rPr lang="pt-PT" altLang="de-DE" b="0" baseline="0"/>
              <a:t>: http://www.adaptationcommunity.net/?wpfb_dl=361 </a:t>
            </a:r>
          </a:p>
          <a:p>
            <a:pPr defTabSz="910102">
              <a:defRPr/>
            </a:pPr>
            <a:endParaRPr lang="pt-PT" altLang="de-DE" b="0" baseline="0"/>
          </a:p>
          <a:p>
            <a:endParaRPr lang="pt-PT" altLang="de-DE" b="0"/>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39458" indent="-284407"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37628" indent="-227526"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592679" indent="-227526"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47730" indent="-227526"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02781"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57833"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12884"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67935" indent="-227526"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90</a:t>
            </a:fld>
            <a:endParaRPr altLang="de-DE" sz="1000">
              <a:solidFill>
                <a:srgbClr val="FFFFFF"/>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312738"/>
            <a:ext cx="5718175" cy="4289425"/>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91</a:t>
            </a:fld>
            <a:endParaRPr lang="de-DE"/>
          </a:p>
        </p:txBody>
      </p:sp>
    </p:spTree>
    <p:extLst>
      <p:ext uri="{BB962C8B-B14F-4D97-AF65-F5344CB8AC3E}">
        <p14:creationId xmlns:p14="http://schemas.microsoft.com/office/powerpoint/2010/main" val="11678004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2288" y="312738"/>
            <a:ext cx="5718175" cy="4289425"/>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92</a:t>
            </a:fld>
            <a:endParaRPr lang="de-DE"/>
          </a:p>
        </p:txBody>
      </p:sp>
    </p:spTree>
    <p:extLst>
      <p:ext uri="{BB962C8B-B14F-4D97-AF65-F5344CB8AC3E}">
        <p14:creationId xmlns:p14="http://schemas.microsoft.com/office/powerpoint/2010/main" val="34943512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22288" y="312738"/>
            <a:ext cx="5718175" cy="4289425"/>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Times" pitchFamily="18" charset="0"/>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94</a:t>
            </a:fld>
            <a:endParaRPr lang="fr-FR"/>
          </a:p>
        </p:txBody>
      </p:sp>
    </p:spTree>
    <p:extLst>
      <p:ext uri="{BB962C8B-B14F-4D97-AF65-F5344CB8AC3E}">
        <p14:creationId xmlns:p14="http://schemas.microsoft.com/office/powerpoint/2010/main" val="7970205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2392093E-ED4D-43D9-9435-4ADC46252F16}" type="slidenum">
              <a:rPr lang="fr-FR" smtClean="0"/>
              <a:pPr>
                <a:defRPr/>
              </a:pPr>
              <a:t>95</a:t>
            </a:fld>
            <a:endParaRPr lang="fr-FR"/>
          </a:p>
        </p:txBody>
      </p:sp>
    </p:spTree>
    <p:extLst>
      <p:ext uri="{BB962C8B-B14F-4D97-AF65-F5344CB8AC3E}">
        <p14:creationId xmlns:p14="http://schemas.microsoft.com/office/powerpoint/2010/main" val="79702056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cs typeface="Arial" charset="0"/>
            </a:endParaRPr>
          </a:p>
        </p:txBody>
      </p:sp>
      <p:sp>
        <p:nvSpPr>
          <p:cNvPr id="26317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BD031051-8750-476D-AAEE-CFD29FA203C7}" type="slidenum">
              <a:rPr sz="1000">
                <a:solidFill>
                  <a:schemeClr val="bg1"/>
                </a:solidFill>
              </a:rPr>
              <a:pPr/>
              <a:t>96</a:t>
            </a:fld>
            <a:endParaRPr sz="1000">
              <a:solidFill>
                <a:schemeClr val="bg1"/>
              </a:solidFill>
            </a:endParaRPr>
          </a:p>
        </p:txBody>
      </p:sp>
      <p:sp>
        <p:nvSpPr>
          <p:cNvPr id="263172" name="Folienbildplatzhalter 6"/>
          <p:cNvSpPr>
            <a:spLocks noGrp="1" noRot="1" noChangeAspect="1" noTextEdit="1"/>
          </p:cNvSpPr>
          <p:nvPr>
            <p:ph type="sldImg"/>
          </p:nvPr>
        </p:nvSpPr>
        <p:spPr>
          <a:xfrm>
            <a:off x="522288" y="312738"/>
            <a:ext cx="5718175" cy="4289425"/>
          </a:xfr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458" indent="-284407" eaLnBrk="0" hangingPunct="0">
              <a:defRPr sz="2200" b="1">
                <a:solidFill>
                  <a:srgbClr val="999999"/>
                </a:solidFill>
                <a:latin typeface="Arial" charset="0"/>
                <a:cs typeface="Arial" charset="0"/>
              </a:defRPr>
            </a:lvl2pPr>
            <a:lvl3pPr marL="1137628" indent="-227526" eaLnBrk="0" hangingPunct="0">
              <a:defRPr sz="2200" b="1">
                <a:solidFill>
                  <a:srgbClr val="999999"/>
                </a:solidFill>
                <a:latin typeface="Arial" charset="0"/>
                <a:cs typeface="Arial" charset="0"/>
              </a:defRPr>
            </a:lvl3pPr>
            <a:lvl4pPr marL="1592679" indent="-227526" eaLnBrk="0" hangingPunct="0">
              <a:defRPr sz="2200" b="1">
                <a:solidFill>
                  <a:srgbClr val="999999"/>
                </a:solidFill>
                <a:latin typeface="Arial" charset="0"/>
                <a:cs typeface="Arial" charset="0"/>
              </a:defRPr>
            </a:lvl4pPr>
            <a:lvl5pPr marL="2047730" indent="-227526" eaLnBrk="0" hangingPunct="0">
              <a:defRPr sz="2200" b="1">
                <a:solidFill>
                  <a:srgbClr val="999999"/>
                </a:solidFill>
                <a:latin typeface="Arial" charset="0"/>
                <a:cs typeface="Arial" charset="0"/>
              </a:defRPr>
            </a:lvl5pPr>
            <a:lvl6pPr marL="2502781" indent="-227526" eaLnBrk="0" fontAlgn="base" hangingPunct="0">
              <a:spcBef>
                <a:spcPct val="0"/>
              </a:spcBef>
              <a:spcAft>
                <a:spcPct val="0"/>
              </a:spcAft>
              <a:defRPr sz="2200" b="1">
                <a:solidFill>
                  <a:srgbClr val="999999"/>
                </a:solidFill>
                <a:latin typeface="Arial" charset="0"/>
                <a:cs typeface="Arial" charset="0"/>
              </a:defRPr>
            </a:lvl6pPr>
            <a:lvl7pPr marL="2957833" indent="-227526" eaLnBrk="0" fontAlgn="base" hangingPunct="0">
              <a:spcBef>
                <a:spcPct val="0"/>
              </a:spcBef>
              <a:spcAft>
                <a:spcPct val="0"/>
              </a:spcAft>
              <a:defRPr sz="2200" b="1">
                <a:solidFill>
                  <a:srgbClr val="999999"/>
                </a:solidFill>
                <a:latin typeface="Arial" charset="0"/>
                <a:cs typeface="Arial" charset="0"/>
              </a:defRPr>
            </a:lvl7pPr>
            <a:lvl8pPr marL="3412884" indent="-227526" eaLnBrk="0" fontAlgn="base" hangingPunct="0">
              <a:spcBef>
                <a:spcPct val="0"/>
              </a:spcBef>
              <a:spcAft>
                <a:spcPct val="0"/>
              </a:spcAft>
              <a:defRPr sz="2200" b="1">
                <a:solidFill>
                  <a:srgbClr val="999999"/>
                </a:solidFill>
                <a:latin typeface="Arial" charset="0"/>
                <a:cs typeface="Arial" charset="0"/>
              </a:defRPr>
            </a:lvl8pPr>
            <a:lvl9pPr marL="3867935" indent="-227526" eaLnBrk="0" fontAlgn="base" hangingPunct="0">
              <a:spcBef>
                <a:spcPct val="0"/>
              </a:spcBef>
              <a:spcAft>
                <a:spcPct val="0"/>
              </a:spcAft>
              <a:defRPr sz="2200" b="1">
                <a:solidFill>
                  <a:srgbClr val="999999"/>
                </a:solidFill>
                <a:latin typeface="Arial" charset="0"/>
                <a:cs typeface="Arial" charset="0"/>
              </a:defRPr>
            </a:lvl9pPr>
          </a:lstStyle>
          <a:p>
            <a:fld id="{80A8DEC7-2BA8-463F-AAFC-AA3A15BD2C67}" type="slidenum">
              <a:rPr sz="1000">
                <a:solidFill>
                  <a:schemeClr val="bg1"/>
                </a:solidFill>
              </a:rPr>
              <a:pPr/>
              <a:t>97</a:t>
            </a:fld>
            <a:endParaRPr sz="1000">
              <a:solidFill>
                <a:schemeClr val="bg1"/>
              </a:solidFill>
            </a:endParaRPr>
          </a:p>
        </p:txBody>
      </p:sp>
      <p:sp>
        <p:nvSpPr>
          <p:cNvPr id="174083" name="Folienbildplatzhalter 5"/>
          <p:cNvSpPr>
            <a:spLocks noGrp="1" noRot="1" noChangeAspect="1" noTextEdit="1"/>
          </p:cNvSpPr>
          <p:nvPr>
            <p:ph type="sldImg"/>
          </p:nvPr>
        </p:nvSpPr>
        <p:spPr>
          <a:xfrm>
            <a:off x="522288" y="312738"/>
            <a:ext cx="5718175" cy="4289425"/>
          </a:xfrm>
          <a:ln/>
        </p:spPr>
      </p:sp>
      <p:sp>
        <p:nvSpPr>
          <p:cNvPr id="1740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w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chemeClr val="bg1"/>
                </a:solidFill>
              </a:rPr>
              <a:pPr>
                <a:defRPr/>
              </a:pPr>
              <a:t>05.03.2018</a:t>
            </a:fld>
            <a:r>
              <a:rPr lang="de-DE" sz="1200" b="0">
                <a:solidFill>
                  <a:schemeClr val="bg1"/>
                </a:solidFill>
              </a:rPr>
              <a:t>   Seite </a:t>
            </a:r>
            <a:fld id="{224F4D03-0D19-4706-BA75-198239ABECD3}" type="slidenum">
              <a:rPr lang="de-DE" sz="1200" b="0" smtClean="0">
                <a:solidFill>
                  <a:schemeClr val="bg1"/>
                </a:solidFill>
              </a:rPr>
              <a:pPr>
                <a:defRPr/>
              </a:pPr>
              <a:t>‹#›</a:t>
            </a:fld>
            <a:endParaRPr lang="de-DE" sz="1200" b="0">
              <a:solidFill>
                <a:schemeClr val="bg1"/>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a:t>Titelmasterformat durch Klicken bearbeiten</a:t>
            </a:r>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36878353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42716C2B-2CE3-4796-BB14-B9800F4614EE}" type="datetime1">
              <a:rPr lang="de-DE" sz="1200" b="0" smtClean="0">
                <a:solidFill>
                  <a:srgbClr val="FFFFFF"/>
                </a:solidFill>
              </a:rPr>
              <a:pPr>
                <a:defRPr/>
              </a:pPr>
              <a:t>05.03.2018</a:t>
            </a:fld>
            <a:r>
              <a:rPr lang="de-DE" sz="1200" b="0">
                <a:solidFill>
                  <a:srgbClr val="FFFFFF"/>
                </a:solidFill>
              </a:rPr>
              <a:t>   Seite </a:t>
            </a:r>
            <a:fld id="{D87924B5-9AD6-4DCF-BC2A-3EB789A950B2}" type="slidenum">
              <a:rPr lang="de-DE" sz="1200" b="0" smtClean="0">
                <a:solidFill>
                  <a:srgbClr val="FFFFFF"/>
                </a:solidFill>
              </a:rPr>
              <a:pPr>
                <a:defRPr/>
              </a:pPr>
              <a:t>‹#›</a:t>
            </a:fld>
            <a:endParaRPr lang="de-DE" sz="1200" b="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7"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3757" b="19566"/>
          <a:stretch>
            <a:fillRect/>
          </a:stretch>
        </p:blipFill>
        <p:spPr bwMode="auto">
          <a:xfrm>
            <a:off x="276225" y="76200"/>
            <a:ext cx="900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de-DE"/>
              <a:t>Formatvorlage des Untertitelmasters durch Klicken bearbeiten</a:t>
            </a:r>
            <a:endParaRPr lang="de-DE" dirty="0"/>
          </a:p>
        </p:txBody>
      </p:sp>
      <p:sp>
        <p:nvSpPr>
          <p:cNvPr id="15" name="Rectangle 9"/>
          <p:cNvSpPr>
            <a:spLocks noChangeArrowheads="1"/>
          </p:cNvSpPr>
          <p:nvPr userDrawn="1"/>
        </p:nvSpPr>
        <p:spPr bwMode="auto">
          <a:xfrm>
            <a:off x="0" y="6616700"/>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Tree>
    <p:extLst>
      <p:ext uri="{BB962C8B-B14F-4D97-AF65-F5344CB8AC3E}">
        <p14:creationId xmlns:p14="http://schemas.microsoft.com/office/powerpoint/2010/main" val="2096078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a:lvl2pPr>
            <a:lvl3pPr>
              <a:defRPr sz="2000"/>
            </a:lvl3pPr>
            <a:lvl4pPr>
              <a:defRPr sz="1800"/>
            </a:lvl4pPr>
            <a:lvl5pPr>
              <a:defRPr sz="16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eaLnBrk="1" hangingPunct="1">
              <a:defRPr>
                <a:cs typeface="Arial" charset="0"/>
              </a:defRPr>
            </a:lvl1pPr>
          </a:lstStyle>
          <a:p>
            <a:pPr>
              <a:defRPr/>
            </a:pPr>
            <a:fld id="{AA54A6AA-AE7A-41F2-953B-934292881B96}" type="datetime1">
              <a:rPr lang="de-DE"/>
              <a:pPr>
                <a:defRPr/>
              </a:pPr>
              <a:t>05.03.2018</a:t>
            </a:fld>
            <a:endParaRPr lang="de-DE"/>
          </a:p>
        </p:txBody>
      </p:sp>
      <p:sp>
        <p:nvSpPr>
          <p:cNvPr id="5" name="Fußzeilenplatzhalter 4"/>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9703499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eaLnBrk="1" hangingPunct="1">
              <a:defRPr>
                <a:cs typeface="Arial" charset="0"/>
              </a:defRPr>
            </a:lvl1pPr>
          </a:lstStyle>
          <a:p>
            <a:pPr>
              <a:defRPr/>
            </a:pPr>
            <a:fld id="{19299720-EF47-4124-822B-ABAE2B420F2E}" type="datetime1">
              <a:rPr lang="de-DE"/>
              <a:pPr>
                <a:defRPr/>
              </a:pPr>
              <a:t>05.03.2018</a:t>
            </a:fld>
            <a:endParaRPr lang="de-DE"/>
          </a:p>
        </p:txBody>
      </p:sp>
      <p:sp>
        <p:nvSpPr>
          <p:cNvPr id="5" name="Fußzeilenplatzhalter 4"/>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30838491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055B01C7-9887-4FAC-8A6E-0369E09B7182}" type="datetime1">
              <a:rPr lang="de-DE"/>
              <a:pPr>
                <a:defRPr/>
              </a:pPr>
              <a:t>05.03.2018</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7161915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baseline="0"/>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p:cNvSpPr>
            <a:spLocks noGrp="1"/>
          </p:cNvSpPr>
          <p:nvPr>
            <p:ph type="dt" sz="half" idx="10"/>
          </p:nvPr>
        </p:nvSpPr>
        <p:spPr/>
        <p:txBody>
          <a:bodyPr/>
          <a:lstStyle>
            <a:lvl1pPr eaLnBrk="1" hangingPunct="1">
              <a:defRPr>
                <a:cs typeface="Arial" charset="0"/>
              </a:defRPr>
            </a:lvl1pPr>
          </a:lstStyle>
          <a:p>
            <a:pPr>
              <a:defRPr/>
            </a:pPr>
            <a:fld id="{D84D681C-C9FD-47A2-9205-2B65AEA1AEEB}" type="datetime1">
              <a:rPr lang="de-DE"/>
              <a:pPr>
                <a:defRPr/>
              </a:pPr>
              <a:t>05.03.2018</a:t>
            </a:fld>
            <a:endParaRPr lang="de-DE"/>
          </a:p>
        </p:txBody>
      </p:sp>
      <p:sp>
        <p:nvSpPr>
          <p:cNvPr id="8" name="Fußzeilenplatzhalter 7"/>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91565509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lvl1pPr eaLnBrk="1" hangingPunct="1">
              <a:defRPr>
                <a:cs typeface="Arial" charset="0"/>
              </a:defRPr>
            </a:lvl1pPr>
          </a:lstStyle>
          <a:p>
            <a:pPr>
              <a:defRPr/>
            </a:pPr>
            <a:fld id="{FA2AAC61-0943-4ECA-857A-B9BF3FD6C4FE}" type="datetime1">
              <a:rPr lang="de-DE"/>
              <a:pPr>
                <a:defRPr/>
              </a:pPr>
              <a:t>05.03.2018</a:t>
            </a:fld>
            <a:endParaRPr lang="de-DE"/>
          </a:p>
        </p:txBody>
      </p:sp>
      <p:sp>
        <p:nvSpPr>
          <p:cNvPr id="4" name="Fußzeilenplatzhalter 3"/>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58027263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eaLnBrk="1" hangingPunct="1">
              <a:defRPr>
                <a:cs typeface="Arial" charset="0"/>
              </a:defRPr>
            </a:lvl1pPr>
          </a:lstStyle>
          <a:p>
            <a:pPr>
              <a:defRPr/>
            </a:pPr>
            <a:fld id="{527CF6F1-0282-40AD-9093-5C5E1352E50D}" type="datetime1">
              <a:rPr lang="de-DE"/>
              <a:pPr>
                <a:defRPr/>
              </a:pPr>
              <a:t>05.03.2018</a:t>
            </a:fld>
            <a:endParaRPr lang="de-DE"/>
          </a:p>
        </p:txBody>
      </p:sp>
      <p:sp>
        <p:nvSpPr>
          <p:cNvPr id="3" name="Fußzeilenplatzhalter 2"/>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17113599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58E1CC05-7970-4E35-96E6-91DEDE569341}" type="datetime1">
              <a:rPr lang="de-DE"/>
              <a:pPr>
                <a:defRPr/>
              </a:pPr>
              <a:t>05.03.2018</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32191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79CDF2B4-4228-4FF7-9BDC-5F63D70FBD14}" type="datetime1">
              <a:rPr lang="de-DE"/>
              <a:pPr>
                <a:defRPr/>
              </a:pPr>
              <a:t>05.03.2018</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27962965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rgbClr val="FFFFFF"/>
                </a:solidFill>
              </a:rPr>
              <a:pPr>
                <a:defRPr/>
              </a:pPr>
              <a:t>05.03.2018</a:t>
            </a:fld>
            <a:r>
              <a:rPr lang="de-DE" sz="1200" b="0">
                <a:solidFill>
                  <a:srgbClr val="FFFFFF"/>
                </a:solidFill>
              </a:rPr>
              <a:t>   Seite </a:t>
            </a:r>
            <a:fld id="{D6E5D5D5-A769-4CD6-A43C-6B78EB56760F}" type="slidenum">
              <a:rPr lang="de-DE" sz="1200" b="0" smtClean="0">
                <a:solidFill>
                  <a:srgbClr val="FFFFFF"/>
                </a:solidFill>
              </a:rPr>
              <a:pPr>
                <a:defRPr/>
              </a:pPr>
              <a:t>‹#›</a:t>
            </a:fld>
            <a:endParaRPr lang="de-DE" sz="1200" b="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a:t>Titelmasterformat durch Klicken bearbeiten</a:t>
            </a:r>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32132598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7"/>
          <p:cNvSpPr>
            <a:spLocks noGrp="1" noChangeArrowheads="1"/>
          </p:cNvSpPr>
          <p:nvPr>
            <p:ph type="dt" sz="half" idx="10"/>
          </p:nvPr>
        </p:nvSpPr>
        <p:spPr>
          <a:ln/>
        </p:spPr>
        <p:txBody>
          <a:bodyPr/>
          <a:lstStyle>
            <a:lvl1pPr>
              <a:defRPr/>
            </a:lvl1pPr>
          </a:lstStyle>
          <a:p>
            <a:pPr>
              <a:defRPr/>
            </a:pPr>
            <a:fld id="{BDBC5580-21C7-4AFA-86A5-AC043363948A}" type="datetime1">
              <a:rPr lang="de-DE"/>
              <a:pPr>
                <a:defRPr/>
              </a:pPr>
              <a:t>05.03.2018</a:t>
            </a:fld>
            <a:endParaRPr lang="de-DE"/>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0898300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7"/>
          <p:cNvSpPr>
            <a:spLocks noGrp="1" noChangeArrowheads="1"/>
          </p:cNvSpPr>
          <p:nvPr>
            <p:ph type="dt" sz="half" idx="10"/>
          </p:nvPr>
        </p:nvSpPr>
        <p:spPr>
          <a:ln/>
        </p:spPr>
        <p:txBody>
          <a:bodyPr/>
          <a:lstStyle>
            <a:lvl1pPr>
              <a:defRPr/>
            </a:lvl1pPr>
          </a:lstStyle>
          <a:p>
            <a:pPr>
              <a:defRPr/>
            </a:pPr>
            <a:fld id="{667EACE2-8C4C-4E05-9FB1-51F2EFBAC5B7}" type="datetime1">
              <a:rPr lang="de-DE"/>
              <a:pPr>
                <a:defRPr/>
              </a:pPr>
              <a:t>05.03.2018</a:t>
            </a:fld>
            <a:endParaRPr lang="de-DE"/>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3123189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10EB7741-0E24-4614-A36B-A283F1F18C35}" type="datetime1">
              <a:rPr lang="de-DE"/>
              <a:pPr>
                <a:defRPr/>
              </a:pPr>
              <a:t>05.03.2018</a:t>
            </a:fld>
            <a:endParaRPr lang="de-DE"/>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2268676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B152573E-D250-4AFF-9BF9-70C8271C1324}"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925736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65497A44-6D9C-40F3-8729-702FFCE98203}" type="datetime1">
              <a:rPr lang="de-DE"/>
              <a:pPr>
                <a:defRPr/>
              </a:pPr>
              <a:t>05.03.2018</a:t>
            </a:fld>
            <a:endParaRPr lang="de-DE"/>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081120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93771448-9703-41B8-A1C1-BE0CDDBE7B74}" type="datetime1">
              <a:rPr lang="de-DE"/>
              <a:pPr>
                <a:defRPr/>
              </a:pPr>
              <a:t>05.03.2018</a:t>
            </a:fld>
            <a:endParaRPr lang="de-DE"/>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8907768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65D6867B-987C-4F65-9CE1-5BF120022FAD}" type="datetime1">
              <a:rPr lang="de-DE"/>
              <a:pPr>
                <a:defRPr/>
              </a:pPr>
              <a:t>05.03.2018</a:t>
            </a:fld>
            <a:endParaRPr lang="de-DE"/>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036796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85F878A2-B762-4238-A5A9-8FCC1EF95E99}"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955373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80CF19F3-085F-41A1-A76B-31E1AADF0A31}"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7940814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rgbClr val="FFFFFF"/>
                </a:solidFill>
              </a:rPr>
              <a:pPr>
                <a:defRPr/>
              </a:pPr>
              <a:t>05.03.2018</a:t>
            </a:fld>
            <a:r>
              <a:rPr lang="de-DE" sz="1200" b="0">
                <a:solidFill>
                  <a:srgbClr val="FFFFFF"/>
                </a:solidFill>
              </a:rPr>
              <a:t>   Seite </a:t>
            </a:r>
            <a:fld id="{64294F80-DA18-4B76-A77A-B7FE0DC1095D}" type="slidenum">
              <a:rPr lang="de-DE" sz="1200" b="0" smtClean="0">
                <a:solidFill>
                  <a:srgbClr val="FFFFFF"/>
                </a:solidFill>
              </a:rPr>
              <a:pPr>
                <a:defRPr/>
              </a:pPr>
              <a:t>‹#›</a:t>
            </a:fld>
            <a:endParaRPr lang="de-DE" sz="1200" b="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a:t>Titelmasterformat durch Klicken bearbeiten</a:t>
            </a:r>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a:t>Formatvorlage des Untertitelmasters durch Klicken bearbeiten</a:t>
            </a:r>
          </a:p>
        </p:txBody>
      </p:sp>
    </p:spTree>
    <p:extLst>
      <p:ext uri="{BB962C8B-B14F-4D97-AF65-F5344CB8AC3E}">
        <p14:creationId xmlns:p14="http://schemas.microsoft.com/office/powerpoint/2010/main" val="338067270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7"/>
          <p:cNvSpPr>
            <a:spLocks noGrp="1" noChangeArrowheads="1"/>
          </p:cNvSpPr>
          <p:nvPr>
            <p:ph type="dt" sz="half" idx="10"/>
          </p:nvPr>
        </p:nvSpPr>
        <p:spPr>
          <a:ln/>
        </p:spPr>
        <p:txBody>
          <a:bodyPr/>
          <a:lstStyle>
            <a:lvl1pPr>
              <a:defRPr/>
            </a:lvl1pPr>
          </a:lstStyle>
          <a:p>
            <a:pPr>
              <a:defRPr/>
            </a:pPr>
            <a:fld id="{1F7CA47D-7B07-4756-A696-A0C5C0DAFF46}" type="datetime1">
              <a:rPr lang="de-DE"/>
              <a:pPr>
                <a:defRPr/>
              </a:pPr>
              <a:t>05.03.2018</a:t>
            </a:fld>
            <a:endParaRPr lang="de-DE"/>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4268787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E78DA14B-5B68-411B-A9F7-100E8BD00625}" type="datetime1">
              <a:rPr lang="de-DE"/>
              <a:pPr>
                <a:defRPr/>
              </a:pPr>
              <a:t>05.03.2018</a:t>
            </a:fld>
            <a:endParaRPr lang="de-DE"/>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31192688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3C238B2D-F4A6-4D8F-A563-F609AD168DC6}" type="datetime1">
              <a:rPr lang="de-DE"/>
              <a:pPr>
                <a:defRPr/>
              </a:pPr>
              <a:t>05.03.2018</a:t>
            </a:fld>
            <a:endParaRPr lang="de-DE"/>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9671586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30A56BCC-B05D-4023-A3BB-5CF45F926E2C}"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6546870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286262AC-7046-4307-BD44-716EAA1EC1CD}" type="datetime1">
              <a:rPr lang="de-DE"/>
              <a:pPr>
                <a:defRPr/>
              </a:pPr>
              <a:t>05.03.2018</a:t>
            </a:fld>
            <a:endParaRPr lang="de-DE"/>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506226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E224B4A7-AA5D-4BAE-9D64-EB041E09DE05}" type="datetime1">
              <a:rPr lang="de-DE"/>
              <a:pPr>
                <a:defRPr/>
              </a:pPr>
              <a:t>05.03.2018</a:t>
            </a:fld>
            <a:endParaRPr lang="de-DE"/>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3054821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091FC188-180C-4FAC-BF5F-38B161FE0F5F}" type="datetime1">
              <a:rPr lang="de-DE"/>
              <a:pPr>
                <a:defRPr/>
              </a:pPr>
              <a:t>05.03.2018</a:t>
            </a:fld>
            <a:endParaRPr lang="de-DE"/>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375228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1F4B52D0-C01C-4977-AE51-8644124AF1F1}"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7764103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7D6033FA-F8D4-4CE9-A1F6-18C48BCEA2D2}"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6790555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6" name="Grafik 10"/>
          <p:cNvPicPr>
            <a:picLocks noChangeAspect="1"/>
          </p:cNvPicPr>
          <p:nvPr/>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a:t>Untertitel durch Klicken hinzufügen</a:t>
            </a:r>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a:t>Titel durch Klicken hinzufügen</a:t>
            </a:r>
          </a:p>
        </p:txBody>
      </p:sp>
      <p:sp>
        <p:nvSpPr>
          <p:cNvPr id="10" name="Rechteck 9"/>
          <p:cNvSpPr/>
          <p:nvPr/>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a:ln>
                <a:noFill/>
              </a:ln>
              <a:solidFill>
                <a:srgbClr val="999999"/>
              </a:solidFill>
              <a:effectLst/>
              <a:latin typeface="Arial" charset="0"/>
            </a:endParaRPr>
          </a:p>
        </p:txBody>
      </p:sp>
    </p:spTree>
    <p:extLst>
      <p:ext uri="{BB962C8B-B14F-4D97-AF65-F5344CB8AC3E}">
        <p14:creationId xmlns:p14="http://schemas.microsoft.com/office/powerpoint/2010/main" val="2453010258"/>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4" name="Datumsplatzhalter 3"/>
          <p:cNvSpPr>
            <a:spLocks noGrp="1"/>
          </p:cNvSpPr>
          <p:nvPr>
            <p:ph type="dt" sz="half" idx="11"/>
          </p:nvPr>
        </p:nvSpPr>
        <p:spPr/>
        <p:txBody>
          <a:bodyPr/>
          <a:lstStyle/>
          <a:p>
            <a:pPr>
              <a:defRPr/>
            </a:pPr>
            <a:fld id="{6B0F0B5A-B566-4E30-A46C-E5B582B509D4}" type="datetime1">
              <a:rPr lang="de-DE" smtClean="0">
                <a:solidFill>
                  <a:srgbClr val="6E6452"/>
                </a:solidFill>
              </a:rPr>
              <a:pPr>
                <a:defRPr/>
              </a:pPr>
              <a:t>05.03.2018</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a:t>Text durch klicken hinzufügen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133583587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a:t>Titelmasterformat durch Klicken bearbeiten</a:t>
            </a:r>
          </a:p>
        </p:txBody>
      </p:sp>
      <p:sp>
        <p:nvSpPr>
          <p:cNvPr id="4" name="Datumsplatzhalter 3"/>
          <p:cNvSpPr>
            <a:spLocks noGrp="1"/>
          </p:cNvSpPr>
          <p:nvPr>
            <p:ph type="dt" sz="half" idx="11"/>
          </p:nvPr>
        </p:nvSpPr>
        <p:spPr/>
        <p:txBody>
          <a:bodyPr/>
          <a:lstStyle/>
          <a:p>
            <a:pPr eaLnBrk="0" hangingPunct="0"/>
            <a:fld id="{EF89F902-7A7C-41CE-BB5C-3C8AD2C157BC}" type="datetime1">
              <a:rPr lang="en-GB" smtClean="0">
                <a:solidFill>
                  <a:srgbClr val="6E6452"/>
                </a:solidFill>
                <a:cs typeface="+mn-cs"/>
              </a:rPr>
              <a:pPr eaLnBrk="0" hangingPunct="0"/>
              <a:t>05/03/2018</a:t>
            </a:fld>
            <a:endParaRPr lang="de-DE">
              <a:solidFill>
                <a:srgbClr val="6E6452"/>
              </a:solidFill>
              <a:cs typeface="+mn-cs"/>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4241795388"/>
      </p:ext>
    </p:extLst>
  </p:cSld>
  <p:clrMapOvr>
    <a:masterClrMapping/>
  </p:clrMapOvr>
  <p:transition/>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1517742C-9723-4C19-BB7D-964D7812140B}"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168503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p>
        </p:txBody>
      </p:sp>
      <p:sp>
        <p:nvSpPr>
          <p:cNvPr id="4" name="Datumsplatzhalter 3"/>
          <p:cNvSpPr>
            <a:spLocks noGrp="1"/>
          </p:cNvSpPr>
          <p:nvPr>
            <p:ph type="dt" sz="half" idx="11"/>
          </p:nvPr>
        </p:nvSpPr>
        <p:spPr/>
        <p:txBody>
          <a:bodyPr/>
          <a:lstStyle/>
          <a:p>
            <a:pPr eaLnBrk="0" hangingPunct="0"/>
            <a:fld id="{EF89F902-7A7C-41CE-BB5C-3C8AD2C157BC}" type="datetime1">
              <a:rPr lang="en-GB" smtClean="0">
                <a:solidFill>
                  <a:srgbClr val="6E6452"/>
                </a:solidFill>
                <a:cs typeface="+mn-cs"/>
              </a:rPr>
              <a:pPr eaLnBrk="0" hangingPunct="0"/>
              <a:t>05/03/2018</a:t>
            </a:fld>
            <a:endParaRPr lang="de-DE">
              <a:solidFill>
                <a:srgbClr val="6E6452"/>
              </a:solidFill>
              <a:cs typeface="+mn-cs"/>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 durch klicken hinzufügen</a:t>
            </a:r>
          </a:p>
          <a:p>
            <a:pPr lvl="1"/>
            <a:r>
              <a:rPr lang="de-DE" noProof="0"/>
              <a:t>Zweite Ebene</a:t>
            </a:r>
          </a:p>
          <a:p>
            <a:pPr lvl="2"/>
            <a:r>
              <a:rPr lang="de-DE" noProof="0"/>
              <a:t>Dritte Ebene</a:t>
            </a:r>
          </a:p>
          <a:p>
            <a:pPr lvl="3"/>
            <a:r>
              <a:rPr lang="de-DE" noProof="0"/>
              <a:t>Vierte Ebene</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a:t>Bild durch Klicken auf Symbol hinzufügen</a:t>
            </a:r>
          </a:p>
        </p:txBody>
      </p:sp>
    </p:spTree>
    <p:extLst>
      <p:ext uri="{BB962C8B-B14F-4D97-AF65-F5344CB8AC3E}">
        <p14:creationId xmlns:p14="http://schemas.microsoft.com/office/powerpoint/2010/main" val="1801626705"/>
      </p:ext>
    </p:extLst>
  </p:cSld>
  <p:clrMapOvr>
    <a:masterClrMapping/>
  </p:clrMapOvr>
  <p:transition/>
  <p:hf sldNum="0"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a:t>Titelmasterformat durch Klicken bearbeiten</a:t>
            </a:r>
          </a:p>
        </p:txBody>
      </p:sp>
      <p:sp>
        <p:nvSpPr>
          <p:cNvPr id="4" name="Datumsplatzhalter 3"/>
          <p:cNvSpPr>
            <a:spLocks noGrp="1"/>
          </p:cNvSpPr>
          <p:nvPr>
            <p:ph type="dt" sz="half" idx="11"/>
          </p:nvPr>
        </p:nvSpPr>
        <p:spPr/>
        <p:txBody>
          <a:bodyPr/>
          <a:lstStyle/>
          <a:p>
            <a:pPr eaLnBrk="0" hangingPunct="0"/>
            <a:fld id="{EF89F902-7A7C-41CE-BB5C-3C8AD2C157BC}" type="datetime1">
              <a:rPr lang="en-GB" smtClean="0">
                <a:solidFill>
                  <a:srgbClr val="6E6452"/>
                </a:solidFill>
                <a:cs typeface="+mn-cs"/>
              </a:rPr>
              <a:pPr eaLnBrk="0" hangingPunct="0"/>
              <a:t>05/03/2018</a:t>
            </a:fld>
            <a:endParaRPr lang="de-DE">
              <a:solidFill>
                <a:srgbClr val="6E6452"/>
              </a:solidFill>
              <a:cs typeface="+mn-cs"/>
            </a:endParaRPr>
          </a:p>
        </p:txBody>
      </p:sp>
    </p:spTree>
    <p:extLst>
      <p:ext uri="{BB962C8B-B14F-4D97-AF65-F5344CB8AC3E}">
        <p14:creationId xmlns:p14="http://schemas.microsoft.com/office/powerpoint/2010/main" val="1047626871"/>
      </p:ext>
    </p:extLst>
  </p:cSld>
  <p:clrMapOvr>
    <a:masterClrMapping/>
  </p:clrMapOvr>
  <p:transition/>
  <p:hf sldNum="0"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3B362A10-73CA-4EDF-8BD5-04B692B09754}" type="datetime1">
              <a:rPr lang="de-DE" smtClean="0">
                <a:solidFill>
                  <a:srgbClr val="6E6452"/>
                </a:solidFill>
              </a:rPr>
              <a:pPr>
                <a:defRPr/>
              </a:pPr>
              <a:t>05.03.2018</a:t>
            </a:fld>
            <a:endParaRPr lang="de-DE">
              <a:solidFill>
                <a:srgbClr val="6E6452"/>
              </a:solidFill>
            </a:endParaRPr>
          </a:p>
        </p:txBody>
      </p:sp>
    </p:spTree>
    <p:extLst>
      <p:ext uri="{BB962C8B-B14F-4D97-AF65-F5344CB8AC3E}">
        <p14:creationId xmlns:p14="http://schemas.microsoft.com/office/powerpoint/2010/main" val="183614505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a:t>Click here to add subtitle</a:t>
            </a:r>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a:t>Click </a:t>
            </a:r>
            <a:r>
              <a:rPr lang="de-DE" dirty="0" err="1"/>
              <a:t>here</a:t>
            </a:r>
            <a:r>
              <a:rPr lang="de-DE" dirty="0"/>
              <a:t> to add title</a:t>
            </a:r>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cs typeface="+mn-cs"/>
            </a:endParaRPr>
          </a:p>
        </p:txBody>
      </p:sp>
    </p:spTree>
    <p:extLst>
      <p:ext uri="{BB962C8B-B14F-4D97-AF65-F5344CB8AC3E}">
        <p14:creationId xmlns:p14="http://schemas.microsoft.com/office/powerpoint/2010/main" val="88899870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a:t>Click here to add content</a:t>
            </a:r>
          </a:p>
          <a:p>
            <a:pPr marL="360000" lvl="1">
              <a:buClr>
                <a:srgbClr val="C80F0F"/>
              </a:buClr>
            </a:pPr>
            <a:r>
              <a:rPr lang="de-DE" noProof="0" dirty="0"/>
              <a:t>Second layer</a:t>
            </a:r>
          </a:p>
          <a:p>
            <a:pPr marL="720000" lvl="2"/>
            <a:r>
              <a:rPr lang="de-DE" noProof="0" dirty="0"/>
              <a:t>Third layer</a:t>
            </a:r>
          </a:p>
          <a:p>
            <a:pPr marL="1080000" lvl="3"/>
            <a:r>
              <a:rPr lang="de-DE" noProof="0" dirty="0"/>
              <a:t>Fourth layer</a:t>
            </a:r>
          </a:p>
        </p:txBody>
      </p:sp>
    </p:spTree>
    <p:extLst>
      <p:ext uri="{BB962C8B-B14F-4D97-AF65-F5344CB8AC3E}">
        <p14:creationId xmlns:p14="http://schemas.microsoft.com/office/powerpoint/2010/main" val="417321931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05/03/2018</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a:t>Click here to add content</a:t>
            </a:r>
          </a:p>
          <a:p>
            <a:pPr marL="360000" lvl="1">
              <a:buClr>
                <a:srgbClr val="C80F0F"/>
              </a:buClr>
            </a:pPr>
            <a:r>
              <a:rPr lang="de-DE" noProof="0" dirty="0"/>
              <a:t>Second layer</a:t>
            </a:r>
          </a:p>
          <a:p>
            <a:pPr marL="720000" lvl="2"/>
            <a:r>
              <a:rPr lang="de-DE" noProof="0" dirty="0"/>
              <a:t>Third layer</a:t>
            </a:r>
          </a:p>
          <a:p>
            <a:pPr marL="1080000" lvl="3"/>
            <a:r>
              <a:rPr lang="de-DE" noProof="0" dirty="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a:t>Click here to add content</a:t>
            </a:r>
          </a:p>
          <a:p>
            <a:pPr marL="360000" lvl="1">
              <a:buClr>
                <a:srgbClr val="C80F0F"/>
              </a:buClr>
            </a:pPr>
            <a:r>
              <a:rPr lang="de-DE" noProof="0" dirty="0"/>
              <a:t>Second layer</a:t>
            </a:r>
          </a:p>
          <a:p>
            <a:pPr marL="720000" lvl="2"/>
            <a:r>
              <a:rPr lang="de-DE" noProof="0" dirty="0"/>
              <a:t>Third layer</a:t>
            </a:r>
          </a:p>
          <a:p>
            <a:pPr marL="1080000" lvl="3"/>
            <a:r>
              <a:rPr lang="de-DE" noProof="0" dirty="0"/>
              <a:t>Fourth layer</a:t>
            </a:r>
          </a:p>
        </p:txBody>
      </p:sp>
    </p:spTree>
    <p:extLst>
      <p:ext uri="{BB962C8B-B14F-4D97-AF65-F5344CB8AC3E}">
        <p14:creationId xmlns:p14="http://schemas.microsoft.com/office/powerpoint/2010/main" val="25857466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05/03/2018</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a:t>Click here to add content</a:t>
            </a:r>
          </a:p>
          <a:p>
            <a:pPr marL="360000" lvl="1">
              <a:buClr>
                <a:srgbClr val="C80F0F"/>
              </a:buClr>
            </a:pPr>
            <a:r>
              <a:rPr lang="de-DE" noProof="0" dirty="0"/>
              <a:t>Second layer</a:t>
            </a:r>
          </a:p>
          <a:p>
            <a:pPr marL="720000" lvl="2"/>
            <a:r>
              <a:rPr lang="de-DE" noProof="0" dirty="0"/>
              <a:t>Third layer</a:t>
            </a:r>
          </a:p>
          <a:p>
            <a:pPr marL="1080000" lvl="3"/>
            <a:r>
              <a:rPr lang="de-DE" noProof="0" dirty="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Click on symbol to add image</a:t>
            </a:r>
          </a:p>
        </p:txBody>
      </p:sp>
    </p:spTree>
    <p:extLst>
      <p:ext uri="{BB962C8B-B14F-4D97-AF65-F5344CB8AC3E}">
        <p14:creationId xmlns:p14="http://schemas.microsoft.com/office/powerpoint/2010/main" val="342791969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05/03/2018</a:t>
            </a:fld>
            <a:endParaRPr lang="de-DE">
              <a:solidFill>
                <a:srgbClr val="6E6452"/>
              </a:solidFill>
            </a:endParaRPr>
          </a:p>
        </p:txBody>
      </p:sp>
    </p:spTree>
    <p:extLst>
      <p:ext uri="{BB962C8B-B14F-4D97-AF65-F5344CB8AC3E}">
        <p14:creationId xmlns:p14="http://schemas.microsoft.com/office/powerpoint/2010/main" val="322208606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05/03/2018</a:t>
            </a:fld>
            <a:endParaRPr lang="de-DE">
              <a:solidFill>
                <a:srgbClr val="6E6452"/>
              </a:solidFill>
            </a:endParaRPr>
          </a:p>
        </p:txBody>
      </p:sp>
    </p:spTree>
    <p:extLst>
      <p:ext uri="{BB962C8B-B14F-4D97-AF65-F5344CB8AC3E}">
        <p14:creationId xmlns:p14="http://schemas.microsoft.com/office/powerpoint/2010/main" val="427794445"/>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a:t>Click here to add subtitle</a:t>
            </a:r>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a:t>Click </a:t>
            </a:r>
            <a:r>
              <a:rPr lang="de-DE" dirty="0" err="1"/>
              <a:t>here</a:t>
            </a:r>
            <a:r>
              <a:rPr lang="de-DE" dirty="0"/>
              <a:t> to add title</a:t>
            </a:r>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7573518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B362A866-0430-45CA-A3C2-10E4E8F0A161}" type="datetime1">
              <a:rPr lang="de-DE"/>
              <a:pPr>
                <a:defRPr/>
              </a:pPr>
              <a:t>05.03.2018</a:t>
            </a:fld>
            <a:endParaRPr lang="de-DE"/>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0854462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a:t>Click to edit Master title style</a:t>
            </a:r>
            <a:endParaRPr lang="de-DE" dirty="0"/>
          </a:p>
        </p:txBody>
      </p:sp>
    </p:spTree>
    <p:extLst>
      <p:ext uri="{BB962C8B-B14F-4D97-AF65-F5344CB8AC3E}">
        <p14:creationId xmlns:p14="http://schemas.microsoft.com/office/powerpoint/2010/main" val="35645702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38E789D3-0EC1-4D1E-B505-184E5BC29E96}" type="datetime1">
              <a:rPr lang="en-GB"/>
              <a:pPr>
                <a:defRPr/>
              </a:pPr>
              <a:t>05/03/2018</a:t>
            </a:fld>
            <a:endParaRPr lang="de-DE"/>
          </a:p>
        </p:txBody>
      </p:sp>
    </p:spTree>
    <p:extLst>
      <p:ext uri="{BB962C8B-B14F-4D97-AF65-F5344CB8AC3E}">
        <p14:creationId xmlns:p14="http://schemas.microsoft.com/office/powerpoint/2010/main" val="33191003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51A0CC27-F3DA-43F2-86F8-FCA5A05E1495}" type="datetime1">
              <a:rPr lang="en-GB"/>
              <a:pPr>
                <a:defRPr/>
              </a:pPr>
              <a:t>05/03/2018</a:t>
            </a:fld>
            <a:endParaRPr lang="de-DE"/>
          </a:p>
        </p:txBody>
      </p:sp>
    </p:spTree>
    <p:extLst>
      <p:ext uri="{BB962C8B-B14F-4D97-AF65-F5344CB8AC3E}">
        <p14:creationId xmlns:p14="http://schemas.microsoft.com/office/powerpoint/2010/main" val="244734716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86AE64C1-C23C-4413-8A59-E72AD8EA6F1F}" type="datetime1">
              <a:rPr lang="en-GB"/>
              <a:pPr>
                <a:defRPr/>
              </a:pPr>
              <a:t>05/03/2018</a:t>
            </a:fld>
            <a:endParaRPr lang="de-DE"/>
          </a:p>
        </p:txBody>
      </p:sp>
    </p:spTree>
    <p:extLst>
      <p:ext uri="{BB962C8B-B14F-4D97-AF65-F5344CB8AC3E}">
        <p14:creationId xmlns:p14="http://schemas.microsoft.com/office/powerpoint/2010/main" val="319007712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a:t>Click to edit Master title style</a:t>
            </a:r>
            <a:endParaRPr lang="de-DE" noProof="0" dirty="0"/>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E20D5EF7-F012-470B-A444-2BF7AE127DB4}" type="datetime1">
              <a:rPr lang="en-GB"/>
              <a:pPr>
                <a:defRPr/>
              </a:pPr>
              <a:t>05/03/2018</a:t>
            </a:fld>
            <a:endParaRPr lang="de-DE"/>
          </a:p>
        </p:txBody>
      </p:sp>
    </p:spTree>
    <p:extLst>
      <p:ext uri="{BB962C8B-B14F-4D97-AF65-F5344CB8AC3E}">
        <p14:creationId xmlns:p14="http://schemas.microsoft.com/office/powerpoint/2010/main" val="11484911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Empty">
    <p:spTree>
      <p:nvGrpSpPr>
        <p:cNvPr id="1" name=""/>
        <p:cNvGrpSpPr/>
        <p:nvPr/>
      </p:nvGrpSpPr>
      <p:grpSpPr>
        <a:xfrm>
          <a:off x="0" y="0"/>
          <a:ext cx="0" cy="0"/>
          <a:chOff x="0" y="0"/>
          <a:chExt cx="0" cy="0"/>
        </a:xfrm>
      </p:grpSpPr>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3C8BCECF-8D93-410B-ABAF-94A41A4B2473}" type="datetime1">
              <a:rPr lang="en-GB"/>
              <a:pPr>
                <a:defRPr/>
              </a:pPr>
              <a:t>05/03/2018</a:t>
            </a:fld>
            <a:endParaRPr lang="de-DE"/>
          </a:p>
        </p:txBody>
      </p:sp>
    </p:spTree>
    <p:extLst>
      <p:ext uri="{BB962C8B-B14F-4D97-AF65-F5344CB8AC3E}">
        <p14:creationId xmlns:p14="http://schemas.microsoft.com/office/powerpoint/2010/main" val="247071906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a:t>Click here to add subtitle</a:t>
            </a:r>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a:t>Click </a:t>
            </a:r>
            <a:r>
              <a:rPr lang="de-DE" dirty="0" err="1"/>
              <a:t>here</a:t>
            </a:r>
            <a:r>
              <a:rPr lang="de-DE" dirty="0"/>
              <a:t> to add title</a:t>
            </a:r>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endParaRPr>
          </a:p>
        </p:txBody>
      </p:sp>
    </p:spTree>
    <p:extLst>
      <p:ext uri="{BB962C8B-B14F-4D97-AF65-F5344CB8AC3E}">
        <p14:creationId xmlns:p14="http://schemas.microsoft.com/office/powerpoint/2010/main" val="2065808837"/>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a:t>Click to edit Master title style</a:t>
            </a:r>
            <a:endParaRPr lang="de-DE" dirty="0"/>
          </a:p>
        </p:txBody>
      </p:sp>
    </p:spTree>
    <p:extLst>
      <p:ext uri="{BB962C8B-B14F-4D97-AF65-F5344CB8AC3E}">
        <p14:creationId xmlns:p14="http://schemas.microsoft.com/office/powerpoint/2010/main" val="257675034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3B3E1E4F-135C-441D-ADBC-0C42C7576ACF}" type="datetime1">
              <a:rPr lang="en-GB"/>
              <a:pPr>
                <a:defRPr/>
              </a:pPr>
              <a:t>05/03/2018</a:t>
            </a:fld>
            <a:endParaRPr lang="de-DE"/>
          </a:p>
        </p:txBody>
      </p:sp>
    </p:spTree>
    <p:extLst>
      <p:ext uri="{BB962C8B-B14F-4D97-AF65-F5344CB8AC3E}">
        <p14:creationId xmlns:p14="http://schemas.microsoft.com/office/powerpoint/2010/main" val="17568713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0FEFE69D-23D6-4623-B3FE-EE886A1A0C18}" type="datetime1">
              <a:rPr lang="en-GB"/>
              <a:pPr>
                <a:defRPr/>
              </a:pPr>
              <a:t>05/03/2018</a:t>
            </a:fld>
            <a:endParaRPr lang="de-DE"/>
          </a:p>
        </p:txBody>
      </p:sp>
    </p:spTree>
    <p:extLst>
      <p:ext uri="{BB962C8B-B14F-4D97-AF65-F5344CB8AC3E}">
        <p14:creationId xmlns:p14="http://schemas.microsoft.com/office/powerpoint/2010/main" val="83249748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9FA27A63-F55C-4A3E-A6A9-F65F961F0774}" type="datetime1">
              <a:rPr lang="de-DE"/>
              <a:pPr>
                <a:defRPr/>
              </a:pPr>
              <a:t>05.03.2018</a:t>
            </a:fld>
            <a:endParaRPr lang="de-DE"/>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90610531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C278328C-FCFF-4609-BA0D-80DF3AFBEF9C}" type="datetime1">
              <a:rPr lang="en-GB"/>
              <a:pPr>
                <a:defRPr/>
              </a:pPr>
              <a:t>05/03/2018</a:t>
            </a:fld>
            <a:endParaRPr lang="de-DE"/>
          </a:p>
        </p:txBody>
      </p:sp>
    </p:spTree>
    <p:extLst>
      <p:ext uri="{BB962C8B-B14F-4D97-AF65-F5344CB8AC3E}">
        <p14:creationId xmlns:p14="http://schemas.microsoft.com/office/powerpoint/2010/main" val="36295328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a:t>Click to edit Master title style</a:t>
            </a:r>
            <a:endParaRPr lang="de-DE" noProof="0" dirty="0"/>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AFC31BB8-1AFE-41FC-8800-699ADF554B0C}" type="datetime1">
              <a:rPr lang="en-GB"/>
              <a:pPr>
                <a:defRPr/>
              </a:pPr>
              <a:t>05/03/2018</a:t>
            </a:fld>
            <a:endParaRPr lang="de-DE"/>
          </a:p>
        </p:txBody>
      </p:sp>
    </p:spTree>
    <p:extLst>
      <p:ext uri="{BB962C8B-B14F-4D97-AF65-F5344CB8AC3E}">
        <p14:creationId xmlns:p14="http://schemas.microsoft.com/office/powerpoint/2010/main" val="266241825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19750ED3-B2B9-431D-B664-0D2A14D2680E}" type="datetime1">
              <a:rPr lang="en-GB"/>
              <a:pPr>
                <a:defRPr/>
              </a:pPr>
              <a:t>05/03/2018</a:t>
            </a:fld>
            <a:endParaRPr lang="de-DE"/>
          </a:p>
        </p:txBody>
      </p:sp>
    </p:spTree>
    <p:extLst>
      <p:ext uri="{BB962C8B-B14F-4D97-AF65-F5344CB8AC3E}">
        <p14:creationId xmlns:p14="http://schemas.microsoft.com/office/powerpoint/2010/main" val="77623224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17"/>
          <p:cNvSpPr>
            <a:spLocks noGrp="1" noChangeArrowheads="1"/>
          </p:cNvSpPr>
          <p:nvPr>
            <p:ph type="dt" sz="half" idx="10"/>
          </p:nvPr>
        </p:nvSpPr>
        <p:spPr/>
        <p:txBody>
          <a:bodyPr/>
          <a:lstStyle>
            <a:lvl1pPr eaLnBrk="1" hangingPunct="1">
              <a:defRPr>
                <a:cs typeface="Arial" charset="0"/>
              </a:defRPr>
            </a:lvl1pPr>
          </a:lstStyle>
          <a:p>
            <a:pPr>
              <a:defRPr/>
            </a:pPr>
            <a:fld id="{E4B436D0-F892-43E2-A4FA-817190EB172D}" type="datetime1">
              <a:rPr lang="de-DE"/>
              <a:pPr>
                <a:defRPr/>
              </a:pPr>
              <a:t>05.03.2018</a:t>
            </a:fld>
            <a:endParaRPr lang="de-DE"/>
          </a:p>
        </p:txBody>
      </p:sp>
      <p:sp>
        <p:nvSpPr>
          <p:cNvPr id="5" name="Rectangle 25"/>
          <p:cNvSpPr>
            <a:spLocks noGrp="1" noChangeArrowheads="1"/>
          </p:cNvSpPr>
          <p:nvPr>
            <p:ph type="ftr" sz="quarter" idx="11"/>
          </p:nvPr>
        </p:nvSpPr>
        <p:spPr>
          <a:xfrm>
            <a:off x="2862263" y="6581775"/>
            <a:ext cx="3419475" cy="246063"/>
          </a:xfrm>
          <a:prstGeom prst="rect">
            <a:avLst/>
          </a:prstGeom>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09263689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eaLnBrk="1" hangingPunct="1">
              <a:defRPr>
                <a:cs typeface="Arial" charset="0"/>
              </a:defRPr>
            </a:lvl1pPr>
          </a:lstStyle>
          <a:p>
            <a:pPr>
              <a:defRPr/>
            </a:pPr>
            <a:fld id="{7AB06964-AA0F-41BB-B1CB-EB6ADC65481C}" type="datetime1">
              <a:rPr lang="de-DE"/>
              <a:pPr>
                <a:defRPr/>
              </a:pPr>
              <a:t>05.03.2018</a:t>
            </a:fld>
            <a:endParaRPr lang="de-DE"/>
          </a:p>
        </p:txBody>
      </p:sp>
      <p:sp>
        <p:nvSpPr>
          <p:cNvPr id="3" name="Rectangle 25"/>
          <p:cNvSpPr>
            <a:spLocks noGrp="1" noChangeArrowheads="1"/>
          </p:cNvSpPr>
          <p:nvPr>
            <p:ph type="ftr" sz="quarter" idx="11"/>
          </p:nvPr>
        </p:nvSpPr>
        <p:spPr>
          <a:xfrm>
            <a:off x="2862263" y="6581775"/>
            <a:ext cx="3419475" cy="246063"/>
          </a:xfrm>
          <a:prstGeom prst="rect">
            <a:avLst/>
          </a:prstGeom>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15822859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212108AF-21C3-4F61-B7B8-10DAFDD78C43}" type="datetime1">
              <a:rPr lang="de-DE"/>
              <a:pPr>
                <a:defRPr/>
              </a:pPr>
              <a:t>05.03.2018</a:t>
            </a:fld>
            <a:endParaRPr lang="de-DE"/>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7114596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EEBDDD73-BF57-4D31-BFC7-81D1762EB01B}"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5160382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1247E06D-51DA-4467-AF3C-F609ED094220}" type="datetime1">
              <a:rPr lang="de-DE"/>
              <a:pPr>
                <a:defRPr/>
              </a:pPr>
              <a:t>05.03.2018</a:t>
            </a:fld>
            <a:endParaRPr lang="de-DE"/>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11944262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w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w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5.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image" Target="../media/image7.gif"/><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image" Target="../media/image6.gif"/><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image" Target="../media/image5.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0.png"/><Relationship Id="rId5" Type="http://schemas.openxmlformats.org/officeDocument/2006/relationships/slideLayout" Target="../slideLayouts/slideLayout61.xml"/><Relationship Id="rId10" Type="http://schemas.openxmlformats.org/officeDocument/2006/relationships/image" Target="../media/image11.png"/><Relationship Id="rId4" Type="http://schemas.openxmlformats.org/officeDocument/2006/relationships/slideLayout" Target="../slideLayouts/slideLayout6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chemeClr val="bg1"/>
                </a:solidFill>
              </a:rPr>
              <a:pPr>
                <a:defRPr/>
              </a:pPr>
              <a:t>05.03.2018</a:t>
            </a:fld>
            <a:r>
              <a:rPr lang="de-DE" sz="1200" b="0">
                <a:solidFill>
                  <a:schemeClr val="bg1"/>
                </a:solidFill>
              </a:rPr>
              <a:t>   Seite </a:t>
            </a:r>
            <a:fld id="{01BD52B7-A558-46AB-AD50-A40579E2124B}" type="slidenum">
              <a:rPr lang="de-DE" sz="1200" b="0" smtClean="0">
                <a:solidFill>
                  <a:schemeClr val="bg1"/>
                </a:solidFill>
              </a:rPr>
              <a:pPr>
                <a:defRPr/>
              </a:pPr>
              <a:t>‹#›</a:t>
            </a:fld>
            <a:endParaRPr lang="de-DE" sz="1200" b="0">
              <a:solidFill>
                <a:schemeClr val="bg1"/>
              </a:solidFill>
            </a:endParaRPr>
          </a:p>
        </p:txBody>
      </p:sp>
      <p:sp>
        <p:nvSpPr>
          <p:cNvPr id="1028"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029"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0"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32"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033"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Click here to add title</a:t>
            </a:r>
            <a:br>
              <a:rPr lang="de-DE"/>
            </a:br>
            <a:r>
              <a:rPr lang="de-DE"/>
              <a:t>sd</a:t>
            </a:r>
          </a:p>
        </p:txBody>
      </p:sp>
      <p:sp>
        <p:nvSpPr>
          <p:cNvPr id="1034"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Erster satz hier</a:t>
            </a:r>
          </a:p>
          <a:p>
            <a:pPr lvl="1"/>
            <a:r>
              <a:rPr lang="de-DE"/>
              <a:t>Click here to add text</a:t>
            </a:r>
          </a:p>
          <a:p>
            <a:pPr lvl="2"/>
            <a:r>
              <a:rPr lang="de-DE"/>
              <a:t>Second layer</a:t>
            </a:r>
          </a:p>
          <a:p>
            <a:pPr lvl="3"/>
            <a:r>
              <a:rPr lang="de-DE"/>
              <a:t>Third layer</a:t>
            </a:r>
          </a:p>
          <a:p>
            <a:pPr lvl="4"/>
            <a:r>
              <a:rPr lang="de-DE"/>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chemeClr val="bg1"/>
                </a:solidFill>
                <a:latin typeface="Arial" charset="0"/>
                <a:cs typeface="+mn-cs"/>
              </a:defRPr>
            </a:lvl1pPr>
          </a:lstStyle>
          <a:p>
            <a:pPr>
              <a:defRPr/>
            </a:pPr>
            <a:fld id="{BE8E80D9-4D69-4BFE-B7FD-A2F4CCD08C86}" type="datetime1">
              <a:rPr lang="de-DE"/>
              <a:pPr>
                <a:defRPr/>
              </a:pPr>
              <a:t>05.03.2018</a:t>
            </a:fld>
            <a:endParaRPr lang="de-DE"/>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a:solidFill>
                  <a:schemeClr val="bg1"/>
                </a:solidFill>
              </a:rPr>
              <a:t>Page </a:t>
            </a:r>
            <a:fld id="{04DF3EDE-8BC1-4B5A-B851-514BD7251BA4}" type="slidenum">
              <a:rPr lang="de-DE" sz="1200" b="0" smtClean="0">
                <a:solidFill>
                  <a:schemeClr val="bg1"/>
                </a:solidFill>
              </a:rPr>
              <a:pPr>
                <a:defRPr/>
              </a:pPr>
              <a:t>‹#›</a:t>
            </a:fld>
            <a:endParaRPr lang="de-DE" sz="1200" b="0">
              <a:solidFill>
                <a:schemeClr val="bg1"/>
              </a:solidFill>
            </a:endParaRPr>
          </a:p>
        </p:txBody>
      </p:sp>
      <p:sp>
        <p:nvSpPr>
          <p:cNvPr id="1037"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8"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chemeClr val="bg1"/>
                </a:solidFill>
                <a:latin typeface="Arial" charset="0"/>
                <a:cs typeface="+mn-cs"/>
              </a:defRPr>
            </a:lvl1pPr>
          </a:lstStyle>
          <a:p>
            <a:pPr>
              <a:defRPr/>
            </a:pPr>
            <a:endParaRPr lang="en-BZ"/>
          </a:p>
        </p:txBody>
      </p:sp>
      <p:pic>
        <p:nvPicPr>
          <p:cNvPr id="1040"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Lst>
  <p:transition/>
  <p:hf sldNum="0"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2051"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DCCA0E16-52CA-4287-9C8D-652A4D045130}" type="datetime1">
              <a:rPr lang="de-DE" sz="1200" b="0" smtClean="0">
                <a:solidFill>
                  <a:srgbClr val="FFFFFF"/>
                </a:solidFill>
              </a:rPr>
              <a:pPr>
                <a:defRPr/>
              </a:pPr>
              <a:t>05.03.2018</a:t>
            </a:fld>
            <a:r>
              <a:rPr lang="de-DE" sz="1200" b="0">
                <a:solidFill>
                  <a:srgbClr val="FFFFFF"/>
                </a:solidFill>
              </a:rPr>
              <a:t>   Seite </a:t>
            </a:r>
            <a:fld id="{F15E651F-C155-4240-B60D-F19D8CA1ADB4}" type="slidenum">
              <a:rPr lang="de-DE" sz="1200" b="0" smtClean="0">
                <a:solidFill>
                  <a:srgbClr val="FFFFFF"/>
                </a:solidFill>
              </a:rPr>
              <a:pPr>
                <a:defRPr/>
              </a:pPr>
              <a:t>‹#›</a:t>
            </a:fld>
            <a:endParaRPr lang="de-DE" sz="1200" b="0">
              <a:solidFill>
                <a:srgbClr val="FFFFFF"/>
              </a:solidFill>
            </a:endParaRPr>
          </a:p>
        </p:txBody>
      </p:sp>
      <p:sp>
        <p:nvSpPr>
          <p:cNvPr id="2052"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2053"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54"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2056"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2057"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Titel durch Klicken hinzufügen</a:t>
            </a:r>
          </a:p>
        </p:txBody>
      </p:sp>
      <p:sp>
        <p:nvSpPr>
          <p:cNvPr id="2058"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 durch Klicken hinzufügen</a:t>
            </a:r>
          </a:p>
          <a:p>
            <a:pPr lvl="1"/>
            <a:r>
              <a:rPr lang="de-DE"/>
              <a:t>Zweite Ebene</a:t>
            </a:r>
          </a:p>
          <a:p>
            <a:pPr lvl="2"/>
            <a:r>
              <a:rPr lang="de-DE"/>
              <a:t>Dritte Ebene</a:t>
            </a:r>
          </a:p>
          <a:p>
            <a:pPr lvl="3"/>
            <a:r>
              <a:rPr lang="de-DE"/>
              <a:t>Vierte Ebene</a:t>
            </a:r>
          </a:p>
          <a:p>
            <a:pPr lvl="4"/>
            <a:r>
              <a:rPr lang="de-DE"/>
              <a:t>Fünfte Ebene</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cs typeface="+mn-cs"/>
              </a:defRPr>
            </a:lvl1pPr>
          </a:lstStyle>
          <a:p>
            <a:pPr>
              <a:defRPr/>
            </a:pPr>
            <a:fld id="{14DEB885-2FD4-4CD1-A23B-B665C0F49D33}" type="datetime1">
              <a:rPr lang="de-DE"/>
              <a:pPr>
                <a:defRPr/>
              </a:pPr>
              <a:t>05.03.2018</a:t>
            </a:fld>
            <a:endParaRPr lang="de-DE"/>
          </a:p>
        </p:txBody>
      </p:sp>
      <p:sp>
        <p:nvSpPr>
          <p:cNvPr id="2060"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a:solidFill>
                  <a:srgbClr val="FFFFFF"/>
                </a:solidFill>
              </a:rPr>
              <a:t>Seite </a:t>
            </a:r>
            <a:fld id="{05D704DE-7E0F-4C4D-ABB1-D63B561FDCB3}" type="slidenum">
              <a:rPr lang="de-DE" sz="1200" b="0" smtClean="0">
                <a:solidFill>
                  <a:srgbClr val="FFFFFF"/>
                </a:solidFill>
              </a:rPr>
              <a:pPr>
                <a:defRPr/>
              </a:pPr>
              <a:t>‹#›</a:t>
            </a:fld>
            <a:endParaRPr lang="de-DE" sz="1200" b="0">
              <a:solidFill>
                <a:srgbClr val="FFFFFF"/>
              </a:solidFill>
            </a:endParaRPr>
          </a:p>
        </p:txBody>
      </p:sp>
      <p:sp>
        <p:nvSpPr>
          <p:cNvPr id="2061"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62"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cs typeface="+mn-cs"/>
              </a:defRPr>
            </a:lvl1pPr>
          </a:lstStyle>
          <a:p>
            <a:pPr>
              <a:defRPr/>
            </a:pPr>
            <a:endParaRPr lang="en-BZ"/>
          </a:p>
        </p:txBody>
      </p:sp>
      <p:pic>
        <p:nvPicPr>
          <p:cNvPr id="2064" name="Grafik 16" descr="gizlogo-standard-rgb.gif"/>
          <p:cNvPicPr>
            <a:picLocks noChangeAspect="1"/>
          </p:cNvPicPr>
          <p:nvPr/>
        </p:nvPicPr>
        <p:blipFill>
          <a:blip r:embed="rId13" cstate="print">
            <a:extLst>
              <a:ext uri="{28A0092B-C50C-407E-A947-70E740481C1C}">
                <a14:useLocalDpi xmlns:a14="http://schemas.microsoft.com/office/drawing/2010/main" val="0"/>
              </a:ext>
            </a:extLst>
          </a:blip>
          <a:srcRect t="13757" b="19566"/>
          <a:stretch>
            <a:fillRect/>
          </a:stretch>
        </p:blipFill>
        <p:spPr bwMode="auto">
          <a:xfrm>
            <a:off x="276225" y="76200"/>
            <a:ext cx="900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rgbClr val="FFFFFF"/>
                </a:solidFill>
              </a:rPr>
              <a:pPr>
                <a:defRPr/>
              </a:pPr>
              <a:t>05.03.2018</a:t>
            </a:fld>
            <a:r>
              <a:rPr lang="de-DE" sz="1200" b="0">
                <a:solidFill>
                  <a:srgbClr val="FFFFFF"/>
                </a:solidFill>
              </a:rPr>
              <a:t>   Seite </a:t>
            </a:r>
            <a:fld id="{9FE563B9-9AF1-4330-9947-D70FB239009C}" type="slidenum">
              <a:rPr lang="de-DE" sz="1200" b="0" smtClean="0">
                <a:solidFill>
                  <a:srgbClr val="FFFFFF"/>
                </a:solidFill>
              </a:rPr>
              <a:pPr>
                <a:defRPr/>
              </a:pPr>
              <a:t>‹#›</a:t>
            </a:fld>
            <a:endParaRPr lang="de-DE" sz="1200" b="0">
              <a:solidFill>
                <a:srgbClr val="FFFFFF"/>
              </a:solidFill>
            </a:endParaRPr>
          </a:p>
        </p:txBody>
      </p:sp>
      <p:sp>
        <p:nvSpPr>
          <p:cNvPr id="307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307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3078"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308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3081"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Click here to add title</a:t>
            </a:r>
            <a:br>
              <a:rPr lang="de-DE"/>
            </a:br>
            <a:r>
              <a:rPr lang="de-DE"/>
              <a:t>sd</a:t>
            </a:r>
          </a:p>
        </p:txBody>
      </p:sp>
      <p:sp>
        <p:nvSpPr>
          <p:cNvPr id="3082"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Erster satz hier</a:t>
            </a:r>
          </a:p>
          <a:p>
            <a:pPr lvl="1"/>
            <a:r>
              <a:rPr lang="de-DE"/>
              <a:t>Click here to add text</a:t>
            </a:r>
          </a:p>
          <a:p>
            <a:pPr lvl="2"/>
            <a:r>
              <a:rPr lang="de-DE"/>
              <a:t>Second layer</a:t>
            </a:r>
          </a:p>
          <a:p>
            <a:pPr lvl="3"/>
            <a:r>
              <a:rPr lang="de-DE"/>
              <a:t>Third layer</a:t>
            </a:r>
          </a:p>
          <a:p>
            <a:pPr lvl="4"/>
            <a:r>
              <a:rPr lang="de-DE"/>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fld id="{8D28DAE2-8C85-4F5E-97DF-8CA3D29DF1A2}" type="datetime1">
              <a:rPr lang="de-DE"/>
              <a:pPr>
                <a:defRPr/>
              </a:pPr>
              <a:t>05.03.2018</a:t>
            </a:fld>
            <a:endParaRPr lang="de-DE"/>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a:solidFill>
                  <a:srgbClr val="FFFFFF"/>
                </a:solidFill>
              </a:rPr>
              <a:t>Page </a:t>
            </a:r>
            <a:fld id="{0C8F74B5-5754-4CB4-A8BA-33B825D45BB3}" type="slidenum">
              <a:rPr lang="de-DE" sz="1200" b="0" smtClean="0">
                <a:solidFill>
                  <a:srgbClr val="FFFFFF"/>
                </a:solidFill>
              </a:rPr>
              <a:pPr>
                <a:defRPr/>
              </a:pPr>
              <a:t>‹#›</a:t>
            </a:fld>
            <a:endParaRPr lang="de-DE" sz="1200" b="0">
              <a:solidFill>
                <a:srgbClr val="FFFFFF"/>
              </a:solidFill>
            </a:endParaRPr>
          </a:p>
        </p:txBody>
      </p:sp>
      <p:sp>
        <p:nvSpPr>
          <p:cNvPr id="3085"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3086"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endParaRPr lang="en-BZ"/>
          </a:p>
        </p:txBody>
      </p:sp>
      <p:pic>
        <p:nvPicPr>
          <p:cNvPr id="3088"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5"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Lst>
  <p:transition/>
  <p:hf sldNum="0"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rgbClr val="FFFFFF"/>
                </a:solidFill>
              </a:rPr>
              <a:pPr>
                <a:defRPr/>
              </a:pPr>
              <a:t>05.03.2018</a:t>
            </a:fld>
            <a:r>
              <a:rPr lang="de-DE" sz="1200" b="0">
                <a:solidFill>
                  <a:srgbClr val="FFFFFF"/>
                </a:solidFill>
              </a:rPr>
              <a:t>   Seite </a:t>
            </a:r>
            <a:fld id="{7D0F9BC3-71C1-4960-83AC-AD516F411C78}" type="slidenum">
              <a:rPr lang="de-DE" sz="1200" b="0" smtClean="0">
                <a:solidFill>
                  <a:srgbClr val="FFFFFF"/>
                </a:solidFill>
              </a:rPr>
              <a:pPr>
                <a:defRPr/>
              </a:pPr>
              <a:t>‹#›</a:t>
            </a:fld>
            <a:endParaRPr lang="de-DE" sz="1200" b="0">
              <a:solidFill>
                <a:srgbClr val="FFFFFF"/>
              </a:solidFill>
            </a:endParaRPr>
          </a:p>
        </p:txBody>
      </p:sp>
      <p:sp>
        <p:nvSpPr>
          <p:cNvPr id="4100"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4101"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4102"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4104"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4105"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Click here to add title</a:t>
            </a:r>
            <a:br>
              <a:rPr lang="de-DE"/>
            </a:br>
            <a:r>
              <a:rPr lang="de-DE"/>
              <a:t>sd</a:t>
            </a:r>
          </a:p>
        </p:txBody>
      </p:sp>
      <p:sp>
        <p:nvSpPr>
          <p:cNvPr id="4106"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Erster satz hier</a:t>
            </a:r>
          </a:p>
          <a:p>
            <a:pPr lvl="1"/>
            <a:r>
              <a:rPr lang="de-DE"/>
              <a:t>Click here to add text</a:t>
            </a:r>
          </a:p>
          <a:p>
            <a:pPr lvl="2"/>
            <a:r>
              <a:rPr lang="de-DE"/>
              <a:t>Second layer</a:t>
            </a:r>
          </a:p>
          <a:p>
            <a:pPr lvl="3"/>
            <a:r>
              <a:rPr lang="de-DE"/>
              <a:t>Third layer</a:t>
            </a:r>
          </a:p>
          <a:p>
            <a:pPr lvl="4"/>
            <a:r>
              <a:rPr lang="de-DE"/>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fld id="{E5F1943C-C97A-4EA0-B2B4-1E9542D4EAED}" type="datetime1">
              <a:rPr lang="de-DE"/>
              <a:pPr>
                <a:defRPr/>
              </a:pPr>
              <a:t>05.03.2018</a:t>
            </a:fld>
            <a:endParaRPr lang="de-DE"/>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a:solidFill>
                  <a:srgbClr val="FFFFFF"/>
                </a:solidFill>
              </a:rPr>
              <a:t>Page </a:t>
            </a:r>
            <a:fld id="{07AFE73D-2384-482B-A3D3-FD88518A6110}" type="slidenum">
              <a:rPr lang="de-DE" sz="1200" b="0" smtClean="0">
                <a:solidFill>
                  <a:srgbClr val="FFFFFF"/>
                </a:solidFill>
              </a:rPr>
              <a:pPr>
                <a:defRPr/>
              </a:pPr>
              <a:t>‹#›</a:t>
            </a:fld>
            <a:endParaRPr lang="de-DE" sz="1200" b="0">
              <a:solidFill>
                <a:srgbClr val="FFFFFF"/>
              </a:solidFill>
            </a:endParaRPr>
          </a:p>
        </p:txBody>
      </p:sp>
      <p:sp>
        <p:nvSpPr>
          <p:cNvPr id="4109"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4110"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endParaRPr lang="en-BZ"/>
          </a:p>
        </p:txBody>
      </p:sp>
      <p:pic>
        <p:nvPicPr>
          <p:cNvPr id="4112"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Lst>
  <p:transition/>
  <p:hf sldNum="0"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a:t>Titel durch Klicken hinzufügen</a:t>
            </a:r>
          </a:p>
        </p:txBody>
      </p:sp>
      <p:pic>
        <p:nvPicPr>
          <p:cNvPr id="18" name="Grafik 6"/>
          <p:cNvPicPr>
            <a:picLocks noChangeAspect="1"/>
          </p:cNvPicPr>
          <p:nvPr/>
        </p:nvPicPr>
        <p:blipFill>
          <a:blip r:embed="rId22">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19" name="Grafik 7"/>
          <p:cNvPicPr>
            <a:picLocks noChangeAspect="1"/>
          </p:cNvPicPr>
          <p:nvPr/>
        </p:nvPicPr>
        <p:blipFill>
          <a:blip r:embed="rId23" cstate="print"/>
          <a:srcRect/>
          <a:stretch>
            <a:fillRect/>
          </a:stretch>
        </p:blipFill>
        <p:spPr bwMode="auto">
          <a:xfrm>
            <a:off x="6618288" y="304800"/>
            <a:ext cx="2106612" cy="877888"/>
          </a:xfrm>
          <a:prstGeom prst="rect">
            <a:avLst/>
          </a:prstGeom>
          <a:noFill/>
          <a:ln w="9525">
            <a:noFill/>
            <a:miter lim="800000"/>
            <a:headEnd/>
            <a:tailEnd/>
          </a:ln>
        </p:spPr>
      </p:pic>
      <p:pic>
        <p:nvPicPr>
          <p:cNvPr id="20" name="Grafik 8"/>
          <p:cNvPicPr>
            <a:picLocks noChangeAspect="1"/>
          </p:cNvPicPr>
          <p:nvPr/>
        </p:nvPicPr>
        <p:blipFill>
          <a:blip r:embed="rId24"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latinLnBrk="0">
              <a:lnSpc>
                <a:spcPct val="100000"/>
              </a:lnSpc>
              <a:buSzTx/>
              <a:buFontTx/>
              <a:buNone/>
            </a:pPr>
            <a:r>
              <a:rPr lang="de-DE" noProof="0" dirty="0"/>
              <a:t>Erste Ebene</a:t>
            </a:r>
          </a:p>
          <a:p>
            <a:pPr marL="360000" lvl="1">
              <a:buClr>
                <a:srgbClr val="C80F0F"/>
              </a:buClr>
            </a:pPr>
            <a:r>
              <a:rPr lang="de-DE" noProof="0" dirty="0"/>
              <a:t>Zweite Ebene</a:t>
            </a:r>
          </a:p>
          <a:p>
            <a:pPr marL="720000" lvl="2"/>
            <a:r>
              <a:rPr lang="de-DE" noProof="0" dirty="0"/>
              <a:t>Dritte Ebene</a:t>
            </a:r>
          </a:p>
          <a:p>
            <a:pPr marL="1080000" lvl="3"/>
            <a:r>
              <a:rPr lang="de-DE" noProof="0" dirty="0"/>
              <a:t>Vierte Ebene</a:t>
            </a: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chemeClr val="tx2"/>
                </a:solidFill>
                <a:latin typeface="Arial Narrow" pitchFamily="34" charset="0"/>
              </a:defRPr>
            </a:lvl1pPr>
          </a:lstStyle>
          <a:p>
            <a:pPr>
              <a:defRPr/>
            </a:pPr>
            <a:endParaRPr lang="en-BZ"/>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chemeClr val="tx2"/>
                </a:solidFill>
                <a:latin typeface="Arial Narrow" pitchFamily="34" charset="0"/>
              </a:defRPr>
            </a:lvl1pPr>
          </a:lstStyle>
          <a:p>
            <a:pPr>
              <a:defRPr/>
            </a:pPr>
            <a:fld id="{BE8E80D9-4D69-4BFE-B7FD-A2F4CCD08C86}" type="datetime1">
              <a:rPr lang="de-DE" smtClean="0"/>
              <a:pPr>
                <a:defRPr/>
              </a:pPr>
              <a:t>05.03.2018</a:t>
            </a:fld>
            <a:endParaRPr lang="de-DE"/>
          </a:p>
        </p:txBody>
      </p:sp>
      <p:sp>
        <p:nvSpPr>
          <p:cNvPr id="10" name="Text Box 19"/>
          <p:cNvSpPr txBox="1">
            <a:spLocks noChangeArrowheads="1"/>
          </p:cNvSpPr>
          <p:nvPr/>
        </p:nvSpPr>
        <p:spPr bwMode="auto">
          <a:xfrm>
            <a:off x="7532900" y="6581001"/>
            <a:ext cx="927100" cy="246221"/>
          </a:xfrm>
          <a:prstGeom prst="rect">
            <a:avLst/>
          </a:prstGeom>
          <a:noFill/>
          <a:ln w="9525">
            <a:noFill/>
            <a:miter lim="800000"/>
            <a:headEnd/>
            <a:tailEnd/>
          </a:ln>
          <a:effectLst/>
        </p:spPr>
        <p:txBody>
          <a:bodyPr rIns="0">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r>
              <a:rPr lang="es-ES_tradnl" sz="1000" b="0" noProof="0">
                <a:solidFill>
                  <a:srgbClr val="6E6452"/>
                </a:solidFill>
                <a:latin typeface="Arial Narrow" pitchFamily="34" charset="0"/>
              </a:rPr>
              <a:t>Page </a:t>
            </a:r>
            <a:fld id="{327115CA-E6A4-425F-BB4F-A64D48743A27}" type="slidenum">
              <a:rPr lang="de-DE" sz="1000" b="0" noProof="0" smtClean="0">
                <a:solidFill>
                  <a:schemeClr val="tx2"/>
                </a:solidFill>
                <a:latin typeface="Arial Narrow" pitchFamily="34" charset="0"/>
              </a:rPr>
              <a:pPr algn="r"/>
              <a:t>‹#›</a:t>
            </a:fld>
            <a:endParaRPr lang="de-DE" sz="1000" b="0" noProof="0">
              <a:solidFill>
                <a:schemeClr val="tx2"/>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686" r:id="rId7"/>
    <p:sldLayoutId id="2147484687" r:id="rId8"/>
    <p:sldLayoutId id="2147484688" r:id="rId9"/>
    <p:sldLayoutId id="2147484689" r:id="rId10"/>
    <p:sldLayoutId id="2147484690" r:id="rId11"/>
    <p:sldLayoutId id="2147484691" r:id="rId12"/>
    <p:sldLayoutId id="2147484668" r:id="rId13"/>
    <p:sldLayoutId id="2147484788" r:id="rId14"/>
    <p:sldLayoutId id="2147484789" r:id="rId15"/>
    <p:sldLayoutId id="2147484790" r:id="rId16"/>
    <p:sldLayoutId id="2147484791" r:id="rId17"/>
    <p:sldLayoutId id="2147484792" r:id="rId18"/>
    <p:sldLayoutId id="2147484793" r:id="rId19"/>
    <p:sldLayoutId id="2147484705" r:id="rId20"/>
  </p:sldLayoutIdLst>
  <p:transition/>
  <p:hf sldNum="0" hdr="0" ftr="0"/>
  <p:txStyles>
    <p:title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684213" y="1482725"/>
            <a:ext cx="7775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a:t>Click here to add title</a:t>
            </a:r>
            <a:endParaRPr lang="de-DE" altLang="de-DE"/>
          </a:p>
        </p:txBody>
      </p:sp>
      <p:pic>
        <p:nvPicPr>
          <p:cNvPr id="9219" name="Grafik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1588"/>
            <a:ext cx="91440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Grafik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6"/>
          <p:cNvSpPr>
            <a:spLocks noGrp="1" noChangeArrowheads="1"/>
          </p:cNvSpPr>
          <p:nvPr>
            <p:ph type="body" idx="1"/>
          </p:nvPr>
        </p:nvSpPr>
        <p:spPr bwMode="auto">
          <a:xfrm>
            <a:off x="684213" y="2447925"/>
            <a:ext cx="7775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First layer</a:t>
            </a:r>
          </a:p>
          <a:p>
            <a:pPr lvl="1"/>
            <a:r>
              <a:rPr lang="de-DE" altLang="de-DE"/>
              <a:t>Second layer</a:t>
            </a:r>
          </a:p>
          <a:p>
            <a:pPr lvl="2"/>
            <a:r>
              <a:rPr lang="de-DE" altLang="de-DE"/>
              <a:t>Third layer</a:t>
            </a:r>
          </a:p>
          <a:p>
            <a:pPr lvl="3"/>
            <a:r>
              <a:rPr lang="de-DE" altLang="de-DE"/>
              <a:t>Fourth layer</a:t>
            </a:r>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a:solidFill>
                  <a:srgbClr val="6E6452"/>
                </a:solidFill>
                <a:latin typeface="Arial Narrow" pitchFamily="34" charset="0"/>
                <a:cs typeface="+mn-cs"/>
              </a:defRPr>
            </a:lvl1pPr>
          </a:lstStyle>
          <a:p>
            <a:pPr>
              <a:defRPr/>
            </a:pPr>
            <a:fld id="{F58FA341-AFA9-46C0-8A5C-491765A52FC7}" type="datetime1">
              <a:rPr lang="en-GB"/>
              <a:pPr>
                <a:defRPr/>
              </a:pPr>
              <a:t>05/03/2018</a:t>
            </a:fld>
            <a:endParaRPr lang="de-DE"/>
          </a:p>
        </p:txBody>
      </p:sp>
      <p:sp>
        <p:nvSpPr>
          <p:cNvPr id="10" name="Text Box 19"/>
          <p:cNvSpPr txBox="1">
            <a:spLocks noChangeArrowheads="1"/>
          </p:cNvSpPr>
          <p:nvPr/>
        </p:nvSpPr>
        <p:spPr bwMode="auto">
          <a:xfrm>
            <a:off x="7532688" y="6581775"/>
            <a:ext cx="927100" cy="246063"/>
          </a:xfrm>
          <a:prstGeom prst="rect">
            <a:avLst/>
          </a:prstGeom>
          <a:noFill/>
          <a:ln w="9525">
            <a:noFill/>
            <a:miter lim="800000"/>
            <a:headEnd/>
            <a:tailEnd/>
          </a:ln>
          <a:effectLst/>
        </p:spPr>
        <p:txBody>
          <a:bodyPr rIns="0">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defRPr/>
            </a:pPr>
            <a:r>
              <a:rPr lang="es-ES_tradnl" sz="1000" b="0">
                <a:solidFill>
                  <a:srgbClr val="6E6452"/>
                </a:solidFill>
                <a:latin typeface="Arial Narrow" pitchFamily="34" charset="0"/>
              </a:rPr>
              <a:t>Page </a:t>
            </a:r>
            <a:fld id="{79A14844-08E5-4778-B040-5223F28B1ED1}" type="slidenum">
              <a:rPr lang="de-DE" sz="1000" b="0" smtClean="0">
                <a:solidFill>
                  <a:srgbClr val="6E6452"/>
                </a:solidFill>
                <a:latin typeface="Arial Narrow" pitchFamily="34" charset="0"/>
              </a:rPr>
              <a:pPr algn="r">
                <a:defRPr/>
              </a:pPr>
              <a:t>‹#›</a:t>
            </a:fld>
            <a:endParaRPr lang="de-DE" sz="1000" b="0">
              <a:solidFill>
                <a:srgbClr val="6E6452"/>
              </a:solidFill>
              <a:latin typeface="Arial Narrow" pitchFamily="34" charset="0"/>
            </a:endParaRPr>
          </a:p>
        </p:txBody>
      </p:sp>
    </p:spTree>
    <p:extLst>
      <p:ext uri="{BB962C8B-B14F-4D97-AF65-F5344CB8AC3E}">
        <p14:creationId xmlns:p14="http://schemas.microsoft.com/office/powerpoint/2010/main" val="2183976025"/>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Lst>
  <p:transition/>
  <p:hf sldNum="0" hdr="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eaLnBrk="0" fontAlgn="base" hangingPunct="0">
        <a:spcBef>
          <a:spcPts val="400"/>
        </a:spcBef>
        <a:spcAft>
          <a:spcPts val="800"/>
        </a:spcAft>
        <a:buClr>
          <a:srgbClr val="C80F0F"/>
        </a:buClr>
        <a:buFont typeface="Arial" pitchFamily="34" charset="0"/>
        <a:buChar char="•"/>
        <a:tabLst>
          <a:tab pos="2190750" algn="l"/>
        </a:tabLst>
        <a:defRPr lang="de-DE">
          <a:solidFill>
            <a:schemeClr val="tx2"/>
          </a:solidFill>
          <a:latin typeface="+mn-lt"/>
          <a:ea typeface="+mn-ea"/>
          <a:cs typeface="+mn-cs"/>
        </a:defRPr>
      </a:lvl1pPr>
      <a:lvl2pPr marL="719138" indent="-358775" algn="l" rtl="0" eaLnBrk="0" fontAlgn="base" hangingPunct="0">
        <a:spcBef>
          <a:spcPts val="400"/>
        </a:spcBef>
        <a:spcAft>
          <a:spcPts val="800"/>
        </a:spcAft>
        <a:buClr>
          <a:schemeClr val="accent1"/>
        </a:buClr>
        <a:buFont typeface="Arial" pitchFamily="34" charset="0"/>
        <a:buChar char="•"/>
        <a:tabLst>
          <a:tab pos="2190750" algn="l"/>
        </a:tabLst>
        <a:defRPr lang="de-DE">
          <a:solidFill>
            <a:schemeClr val="tx2"/>
          </a:solidFill>
          <a:latin typeface="+mn-lt"/>
        </a:defRPr>
      </a:lvl2pPr>
      <a:lvl3pPr marL="1079500" indent="-358775" algn="l" rtl="0" eaLnBrk="0" fontAlgn="base" hangingPunct="0">
        <a:spcBef>
          <a:spcPts val="400"/>
        </a:spcBef>
        <a:spcAft>
          <a:spcPts val="800"/>
        </a:spcAft>
        <a:buClr>
          <a:schemeClr val="tx2"/>
        </a:buClr>
        <a:buFont typeface="Arial" pitchFamily="34" charset="0"/>
        <a:buChar char="•"/>
        <a:tabLst>
          <a:tab pos="2190750" algn="l"/>
        </a:tabLst>
        <a:defRPr lang="de-DE">
          <a:solidFill>
            <a:schemeClr val="tx2"/>
          </a:solidFill>
          <a:latin typeface="+mn-lt"/>
        </a:defRPr>
      </a:lvl3pPr>
      <a:lvl4pPr marL="1439863" indent="-358775" algn="l" rtl="0" eaLnBrk="0" fontAlgn="base" hangingPunct="0">
        <a:spcBef>
          <a:spcPts val="400"/>
        </a:spcBef>
        <a:spcAft>
          <a:spcPts val="800"/>
        </a:spcAft>
        <a:buClr>
          <a:schemeClr val="tx2"/>
        </a:buClr>
        <a:buFont typeface="Arial" pitchFamily="34" charset="0"/>
        <a:buChar char="•"/>
        <a:tabLst>
          <a:tab pos="2190750" algn="l"/>
        </a:tabLst>
        <a:defRPr lang="de-DE">
          <a:solidFill>
            <a:schemeClr val="tx2"/>
          </a:solidFill>
          <a:latin typeface="+mn-lt"/>
        </a:defRPr>
      </a:lvl4pPr>
      <a:lvl5pPr marL="1798638" indent="-358775" algn="l" rtl="0" eaLnBrk="0" fontAlgn="base" hangingPunct="0">
        <a:spcBef>
          <a:spcPts val="400"/>
        </a:spcBef>
        <a:spcAft>
          <a:spcPts val="800"/>
        </a:spcAft>
        <a:buClr>
          <a:srgbClr val="6E6452"/>
        </a:buClr>
        <a:buFont typeface="Arial" pitchFamily="34"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12.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http://www.ipcc.ch/" TargetMode="External"/><Relationship Id="rId7" Type="http://schemas.openxmlformats.org/officeDocument/2006/relationships/hyperlink" Target="https://www.youtube.com/watch?v=iXm-9u-Zqu8" TargetMode="External"/><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hyperlink" Target="http://www.worldbank.org/en/topic/climatechange/publication/turn-down-the-heat-climate-extremes-regional-impacts-resilience" TargetMode="External"/><Relationship Id="rId4" Type="http://schemas.openxmlformats.org/officeDocument/2006/relationships/hyperlink" Target="http://documents.worldbank.org/curated/en/666371468159328715/Baissons-la-chaleur-pourquoi-il-faut-absolument-eviter-une-elevation-de-4-C-de-la-temperature-de-la-planete-resume-analytiqu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ipcc.ch/"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hyperlink" Target="http://www.climatechange2013.org/report/reports-graphic/report-graphics" TargetMode="External"/><Relationship Id="rId2" Type="http://schemas.openxmlformats.org/officeDocument/2006/relationships/notesSlide" Target="../notesSlides/notesSlide19.xml"/><Relationship Id="rId1" Type="http://schemas.openxmlformats.org/officeDocument/2006/relationships/slideLayout" Target="../slideLayouts/slideLayout38.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hyperlink" Target="http://www.giz.de/climat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png"/><Relationship Id="rId7" Type="http://schemas.openxmlformats.org/officeDocument/2006/relationships/image" Target="../media/image34.emf"/><Relationship Id="rId12"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38.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e/e0/Greenhouse_Gas_by_Sector.png" TargetMode="External"/><Relationship Id="rId2" Type="http://schemas.openxmlformats.org/officeDocument/2006/relationships/notesSlide" Target="../notesSlides/notesSlide24.xml"/><Relationship Id="rId1" Type="http://schemas.openxmlformats.org/officeDocument/2006/relationships/slideLayout" Target="../slideLayouts/slideLayout37.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emf"/><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37.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8.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realthailand.info/wp-content/uploads/2007/05/strecke.jpg" TargetMode="External"/><Relationship Id="rId7"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38.xml"/><Relationship Id="rId6" Type="http://schemas.openxmlformats.org/officeDocument/2006/relationships/hyperlink" Target="http://unsdiewelt.com/wp-content/uploads/auspuff.jpg"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8.xml"/><Relationship Id="rId1" Type="http://schemas.openxmlformats.org/officeDocument/2006/relationships/tags" Target="../tags/tag2.xml"/><Relationship Id="rId6" Type="http://schemas.openxmlformats.org/officeDocument/2006/relationships/image" Target="../media/image74.jpeg"/><Relationship Id="rId5" Type="http://schemas.openxmlformats.org/officeDocument/2006/relationships/hyperlink" Target="//upload.wikimedia.org/wikipedia/commons/3/3e/Rabbit-erosion.jpg" TargetMode="Externa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4.xml"/><Relationship Id="rId1" Type="http://schemas.openxmlformats.org/officeDocument/2006/relationships/slideLayout" Target="../slideLayouts/slideLayout38.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38.xml"/><Relationship Id="rId5" Type="http://schemas.openxmlformats.org/officeDocument/2006/relationships/image" Target="../media/image96.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8.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0.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1.xml"/><Relationship Id="rId1" Type="http://schemas.openxmlformats.org/officeDocument/2006/relationships/slideLayout" Target="../slideLayouts/slideLayout38.xml"/><Relationship Id="rId4" Type="http://schemas.openxmlformats.org/officeDocument/2006/relationships/image" Target="../media/image98.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9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4.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97.xml"/><Relationship Id="rId1" Type="http://schemas.openxmlformats.org/officeDocument/2006/relationships/slideLayout" Target="../slideLayouts/slideLayout4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giz.de/clima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Untertitel 5"/>
          <p:cNvSpPr>
            <a:spLocks noGrp="1"/>
          </p:cNvSpPr>
          <p:nvPr>
            <p:ph type="subTitle" sz="quarter" idx="1"/>
          </p:nvPr>
        </p:nvSpPr>
        <p:spPr>
          <a:xfrm>
            <a:off x="1040400" y="3164591"/>
            <a:ext cx="7034400" cy="1752600"/>
          </a:xfrm>
        </p:spPr>
        <p:txBody>
          <a:bodyPr/>
          <a:lstStyle/>
          <a:p>
            <a:r>
              <a:rPr lang="fr-FR" dirty="0"/>
              <a:t>Module sur </a:t>
            </a:r>
          </a:p>
          <a:p>
            <a:r>
              <a:rPr lang="fr-FR" b="1" dirty="0"/>
              <a:t>Le suivi et l’évaluation (S&amp;E)</a:t>
            </a:r>
          </a:p>
          <a:p>
            <a:endParaRPr lang="fr-FR" dirty="0"/>
          </a:p>
        </p:txBody>
      </p:sp>
      <p:sp>
        <p:nvSpPr>
          <p:cNvPr id="17410" name="Titel 1"/>
          <p:cNvSpPr>
            <a:spLocks noGrp="1"/>
          </p:cNvSpPr>
          <p:nvPr>
            <p:ph type="ctrTitle" sz="quarter"/>
          </p:nvPr>
        </p:nvSpPr>
        <p:spPr>
          <a:xfrm>
            <a:off x="688770" y="1223782"/>
            <a:ext cx="7968342" cy="1830477"/>
          </a:xfrm>
        </p:spPr>
        <p:txBody>
          <a:bodyPr/>
          <a:lstStyle/>
          <a:p>
            <a:r>
              <a:rPr lang="fr-FR" sz="3200" b="1" dirty="0">
                <a:solidFill>
                  <a:srgbClr val="669900"/>
                </a:solidFill>
              </a:rPr>
              <a:t>Intégrer l’adaptation au changement climatique dans la planification du développement</a:t>
            </a:r>
          </a:p>
        </p:txBody>
      </p:sp>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 y="5061328"/>
            <a:ext cx="3367438" cy="1614224"/>
          </a:xfrm>
          <a:prstGeom prst="rect">
            <a:avLst/>
          </a:prstGeom>
        </p:spPr>
      </p:pic>
      <p:sp>
        <p:nvSpPr>
          <p:cNvPr id="5" name="Rechteck 4"/>
          <p:cNvSpPr/>
          <p:nvPr/>
        </p:nvSpPr>
        <p:spPr bwMode="auto">
          <a:xfrm>
            <a:off x="4722813" y="5389747"/>
            <a:ext cx="989218" cy="12841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2"/>
              </a:solidFill>
              <a:effectLst/>
              <a:latin typeface="Arial" charset="0"/>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2775" y="5340116"/>
            <a:ext cx="1960894" cy="105664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204715" y="1175654"/>
            <a:ext cx="8761863" cy="615109"/>
          </a:xfrm>
        </p:spPr>
        <p:txBody>
          <a:bodyPr/>
          <a:lstStyle/>
          <a:p>
            <a:pPr algn="ctr"/>
            <a:r>
              <a:rPr lang="fr-FR" b="1" dirty="0">
                <a:solidFill>
                  <a:srgbClr val="669900"/>
                </a:solidFill>
              </a:rPr>
              <a:t>Présentation générale du module de suivi et d’évaluation</a:t>
            </a:r>
          </a:p>
        </p:txBody>
      </p:sp>
      <p:sp>
        <p:nvSpPr>
          <p:cNvPr id="28" name="Textfeld 12"/>
          <p:cNvSpPr txBox="1"/>
          <p:nvPr/>
        </p:nvSpPr>
        <p:spPr>
          <a:xfrm>
            <a:off x="859809" y="1757724"/>
            <a:ext cx="7024559" cy="923330"/>
          </a:xfrm>
          <a:prstGeom prst="rect">
            <a:avLst/>
          </a:prstGeom>
          <a:solidFill>
            <a:sysClr val="window" lastClr="FFFFFF"/>
          </a:solidFill>
          <a:ln w="25400" cap="flat" cmpd="sng" algn="ctr">
            <a:solidFill>
              <a:srgbClr val="9BBB59"/>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fr-FR" sz="1800" b="0" i="0" u="none" strike="noStrike" kern="0" cap="none" spc="0" normalizeH="0" baseline="0" noProof="0">
                <a:ln>
                  <a:noFill/>
                </a:ln>
                <a:solidFill>
                  <a:prstClr val="black"/>
                </a:solidFill>
                <a:effectLst/>
                <a:uLnTx/>
                <a:uFillTx/>
                <a:latin typeface="Calibri"/>
              </a:rPr>
              <a:t>M6: Introduction to adaptation M&amp;E</a:t>
            </a:r>
          </a:p>
          <a:p>
            <a:pPr marL="0" marR="0" lvl="0" indent="0" defTabSz="914400" eaLnBrk="1" fontAlgn="auto" latinLnBrk="0" hangingPunct="1">
              <a:lnSpc>
                <a:spcPct val="100000"/>
              </a:lnSpc>
              <a:spcBef>
                <a:spcPts val="0"/>
              </a:spcBef>
              <a:spcAft>
                <a:spcPts val="0"/>
              </a:spcAft>
              <a:buClrTx/>
              <a:buSzTx/>
              <a:buFontTx/>
              <a:buNone/>
              <a:tabLst/>
              <a:defRPr/>
            </a:pPr>
            <a:r>
              <a:rPr kumimoji="0" lang="fr-FR" sz="1550" b="0" i="0" u="none" strike="noStrike" kern="0" cap="none" spc="0" normalizeH="0" baseline="0" noProof="0">
                <a:ln>
                  <a:noFill/>
                </a:ln>
                <a:solidFill>
                  <a:prstClr val="black"/>
                </a:solidFill>
                <a:effectLst/>
                <a:uLnTx/>
                <a:uFillTx/>
                <a:latin typeface="Calibri"/>
              </a:rPr>
              <a:t>1) Présentation du changement </a:t>
            </a:r>
            <a:r>
              <a:rPr kumimoji="0" lang="fr-FR" sz="1550" b="0" i="0" u="none" strike="noStrike" kern="0" cap="none" spc="0" normalizeH="0" baseline="0" noProof="0" err="1">
                <a:ln>
                  <a:noFill/>
                </a:ln>
                <a:solidFill>
                  <a:prstClr val="black"/>
                </a:solidFill>
                <a:effectLst/>
                <a:uLnTx/>
                <a:uFillTx/>
                <a:latin typeface="Calibri"/>
              </a:rPr>
              <a:t>climatiqu</a:t>
            </a:r>
            <a:r>
              <a:rPr lang="fr-FR" sz="1550" b="0" kern="0">
                <a:solidFill>
                  <a:prstClr val="black"/>
                </a:solidFill>
                <a:latin typeface="Calibri"/>
              </a:rPr>
              <a:t>e et de l‘adaptation</a:t>
            </a:r>
            <a:endParaRPr kumimoji="0" lang="fr-FR" sz="1550" b="0" i="0" u="none" strike="noStrike" kern="0" cap="none" spc="0" normalizeH="0" baseline="0" noProof="0">
              <a:ln>
                <a:noFill/>
              </a:ln>
              <a:solidFill>
                <a:prstClr val="black"/>
              </a:solidFill>
              <a:effectLst/>
              <a:uLnTx/>
              <a:uFillTx/>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fr-FR" sz="1550" b="0" i="0" u="none" strike="noStrike" kern="0" cap="none" spc="0" normalizeH="0" baseline="0" noProof="0">
                <a:ln>
                  <a:noFill/>
                </a:ln>
                <a:solidFill>
                  <a:prstClr val="black"/>
                </a:solidFill>
                <a:effectLst/>
                <a:uLnTx/>
                <a:uFillTx/>
                <a:latin typeface="Calibri"/>
              </a:rPr>
              <a:t>2) Logique, finalité et défis posés par le S&amp;E de l‘adaptation</a:t>
            </a:r>
          </a:p>
        </p:txBody>
      </p:sp>
      <p:sp>
        <p:nvSpPr>
          <p:cNvPr id="29" name="Textfeld 13"/>
          <p:cNvSpPr txBox="1"/>
          <p:nvPr/>
        </p:nvSpPr>
        <p:spPr>
          <a:xfrm>
            <a:off x="859809" y="2837844"/>
            <a:ext cx="3640183" cy="2246769"/>
          </a:xfrm>
          <a:prstGeom prst="rect">
            <a:avLst/>
          </a:prstGeom>
          <a:solidFill>
            <a:sysClr val="window" lastClr="FFFFFF"/>
          </a:solidFill>
          <a:ln w="25400" cap="flat" cmpd="sng" algn="ctr">
            <a:solidFill>
              <a:srgbClr val="C0504D"/>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M6a: M&amp;E at </a:t>
            </a:r>
            <a:r>
              <a:rPr kumimoji="0" lang="fr-FR" sz="1500" b="0" i="0" u="none" strike="noStrike" kern="0" cap="none" spc="0" normalizeH="0" baseline="0" noProof="0">
                <a:ln>
                  <a:noFill/>
                </a:ln>
                <a:solidFill>
                  <a:srgbClr val="C00000"/>
                </a:solidFill>
                <a:effectLst/>
                <a:uLnTx/>
                <a:uFillTx/>
                <a:latin typeface="Calibri"/>
              </a:rPr>
              <a:t>national</a:t>
            </a:r>
            <a:r>
              <a:rPr kumimoji="0" lang="fr-FR" sz="1500" b="0" i="0" u="none" strike="noStrike" kern="0" cap="none" spc="0" normalizeH="0" baseline="0" noProof="0">
                <a:ln>
                  <a:noFill/>
                </a:ln>
                <a:solidFill>
                  <a:prstClr val="black"/>
                </a:solidFill>
                <a:effectLst/>
                <a:uLnTx/>
                <a:uFillTx/>
                <a:latin typeface="Calibri"/>
              </a:rPr>
              <a:t> </a:t>
            </a:r>
            <a:r>
              <a:rPr kumimoji="0" lang="fr-FR" sz="1500" b="0" i="0" u="none" strike="noStrike" kern="0" cap="none" spc="0" normalizeH="0" baseline="0" noProof="0" err="1">
                <a:ln>
                  <a:noFill/>
                </a:ln>
                <a:solidFill>
                  <a:prstClr val="black"/>
                </a:solidFill>
                <a:effectLst/>
                <a:uLnTx/>
                <a:uFillTx/>
                <a:latin typeface="Calibri"/>
              </a:rPr>
              <a:t>level</a:t>
            </a: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3) Contexte :</a:t>
            </a:r>
            <a:r>
              <a:rPr kumimoji="0" lang="fr-FR" sz="1500" b="0" i="0" u="none" strike="noStrike" kern="0" cap="none" spc="0" normalizeH="0" noProof="0">
                <a:ln>
                  <a:noFill/>
                </a:ln>
                <a:solidFill>
                  <a:prstClr val="black"/>
                </a:solidFill>
                <a:effectLst/>
                <a:uLnTx/>
                <a:uFillTx/>
                <a:latin typeface="Calibri"/>
              </a:rPr>
              <a:t> </a:t>
            </a:r>
            <a:r>
              <a:rPr lang="fr-FR" sz="1500" b="0" kern="0">
                <a:solidFill>
                  <a:prstClr val="black"/>
                </a:solidFill>
                <a:latin typeface="Calibri"/>
              </a:rPr>
              <a:t>p</a:t>
            </a:r>
            <a:r>
              <a:rPr kumimoji="0" lang="fr-FR" sz="1500" b="0" i="0" u="none" strike="noStrike" kern="0" cap="none" spc="0" normalizeH="0" baseline="0" noProof="0">
                <a:ln>
                  <a:noFill/>
                </a:ln>
                <a:solidFill>
                  <a:prstClr val="black"/>
                </a:solidFill>
                <a:effectLst/>
                <a:uLnTx/>
                <a:uFillTx/>
                <a:latin typeface="Calibri"/>
              </a:rPr>
              <a:t>olitique, finalité, portée</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4) Contenu :</a:t>
            </a:r>
            <a:r>
              <a:rPr kumimoji="0" lang="fr-FR" sz="1500" b="0" i="0" u="none" strike="noStrike" kern="0" cap="none" spc="0" normalizeH="0" noProof="0">
                <a:ln>
                  <a:noFill/>
                </a:ln>
                <a:solidFill>
                  <a:prstClr val="black"/>
                </a:solidFill>
                <a:effectLst/>
                <a:uLnTx/>
                <a:uFillTx/>
                <a:latin typeface="Calibri"/>
              </a:rPr>
              <a:t> focalisation et indicateurs</a:t>
            </a: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5) Contenu : </a:t>
            </a:r>
            <a:r>
              <a:rPr kumimoji="0" lang="fr-FR" sz="1500" b="0" i="0" u="none" strike="noStrike" kern="0" cap="none" spc="0" normalizeH="0" baseline="0">
                <a:ln>
                  <a:noFill/>
                </a:ln>
                <a:solidFill>
                  <a:schemeClr val="tx1"/>
                </a:solidFill>
                <a:effectLst/>
                <a:uLnTx/>
                <a:uFillTx/>
                <a:latin typeface="Calibri"/>
              </a:rPr>
              <a:t>contrôle de la qualité des indicateurs</a:t>
            </a:r>
            <a:endParaRPr kumimoji="0" lang="fr-FR" sz="1500" b="0" i="0" u="none" strike="noStrike" kern="0" cap="none" spc="0" normalizeH="0" baseline="0" noProof="0">
              <a:ln>
                <a:noFill/>
              </a:ln>
              <a:solidFill>
                <a:schemeClr val="tx1"/>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6) </a:t>
            </a:r>
            <a:r>
              <a:rPr lang="fr-FR" sz="1500" b="0" kern="0">
                <a:solidFill>
                  <a:prstClr val="black"/>
                </a:solidFill>
                <a:latin typeface="Calibri"/>
              </a:rPr>
              <a:t>Opérationnalisation</a:t>
            </a:r>
            <a:endParaRPr kumimoji="0" lang="fr-FR" sz="1500" b="0" i="0" u="none" strike="noStrike" kern="0" cap="none" spc="0" normalizeH="0" baseline="0" noProof="0">
              <a:ln>
                <a:noFill/>
              </a:ln>
              <a:solidFill>
                <a:prstClr val="black"/>
              </a:solidFill>
              <a:effectLst/>
              <a:uLnTx/>
              <a:uFillTx/>
              <a:latin typeface="Calibri"/>
            </a:endParaRPr>
          </a:p>
        </p:txBody>
      </p:sp>
      <p:sp>
        <p:nvSpPr>
          <p:cNvPr id="30" name="Textfeld 14"/>
          <p:cNvSpPr txBox="1"/>
          <p:nvPr/>
        </p:nvSpPr>
        <p:spPr>
          <a:xfrm>
            <a:off x="4716016" y="2837844"/>
            <a:ext cx="3168352" cy="1785104"/>
          </a:xfrm>
          <a:prstGeom prst="rect">
            <a:avLst/>
          </a:prstGeom>
          <a:solidFill>
            <a:sysClr val="window" lastClr="FFFFFF"/>
          </a:solidFill>
          <a:ln w="25400" cap="flat" cmpd="sng" algn="ctr">
            <a:solidFill>
              <a:srgbClr val="4F81BD"/>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M6b: M&amp;E at </a:t>
            </a:r>
            <a:r>
              <a:rPr kumimoji="0" lang="fr-FR" sz="1500" b="0" i="0" u="none" strike="noStrike" kern="0" cap="none" spc="0" normalizeH="0" baseline="0" noProof="0" err="1">
                <a:ln>
                  <a:noFill/>
                </a:ln>
                <a:solidFill>
                  <a:srgbClr val="C00000"/>
                </a:solidFill>
                <a:effectLst/>
                <a:uLnTx/>
                <a:uFillTx/>
                <a:latin typeface="Calibri"/>
              </a:rPr>
              <a:t>project</a:t>
            </a:r>
            <a:r>
              <a:rPr kumimoji="0" lang="fr-FR" sz="1500" b="0" i="0" u="none" strike="noStrike" kern="0" cap="none" spc="0" normalizeH="0" baseline="0" noProof="0">
                <a:ln>
                  <a:noFill/>
                </a:ln>
                <a:solidFill>
                  <a:prstClr val="black"/>
                </a:solidFill>
                <a:effectLst/>
                <a:uLnTx/>
                <a:uFillTx/>
                <a:latin typeface="Calibri"/>
              </a:rPr>
              <a:t> </a:t>
            </a:r>
            <a:r>
              <a:rPr kumimoji="0" lang="fr-FR" sz="1500" b="0" i="0" u="none" strike="noStrike" kern="0" cap="none" spc="0" normalizeH="0" baseline="0" noProof="0" err="1">
                <a:ln>
                  <a:noFill/>
                </a:ln>
                <a:solidFill>
                  <a:prstClr val="black"/>
                </a:solidFill>
                <a:effectLst/>
                <a:uLnTx/>
                <a:uFillTx/>
                <a:latin typeface="Calibri"/>
              </a:rPr>
              <a:t>level</a:t>
            </a: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9) </a:t>
            </a:r>
            <a:r>
              <a:rPr lang="fr-FR" sz="1500" b="0" kern="0">
                <a:solidFill>
                  <a:prstClr val="black"/>
                </a:solidFill>
                <a:latin typeface="Calibri"/>
              </a:rPr>
              <a:t>Concevoir des projets d’adaptation</a:t>
            </a: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10) Développer une chaine de résultats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500" b="0" i="0" u="none" strike="noStrike" kern="0" cap="none" spc="0" normalizeH="0" baseline="0" noProof="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11) </a:t>
            </a:r>
            <a:r>
              <a:rPr lang="fr-FR" sz="1500" b="0" kern="0">
                <a:solidFill>
                  <a:prstClr val="black"/>
                </a:solidFill>
                <a:latin typeface="Calibri"/>
              </a:rPr>
              <a:t>Créer des</a:t>
            </a:r>
            <a:r>
              <a:rPr kumimoji="0" lang="fr-FR" sz="1500" b="0" i="0" u="none" strike="noStrike" kern="0" cap="none" spc="0" normalizeH="0" baseline="0" noProof="0">
                <a:ln>
                  <a:noFill/>
                </a:ln>
                <a:solidFill>
                  <a:prstClr val="black"/>
                </a:solidFill>
                <a:effectLst/>
                <a:uLnTx/>
                <a:uFillTx/>
                <a:latin typeface="Calibri"/>
              </a:rPr>
              <a:t> indicateurs</a:t>
            </a:r>
          </a:p>
        </p:txBody>
      </p:sp>
      <p:sp>
        <p:nvSpPr>
          <p:cNvPr id="31" name="Textfeld 15"/>
          <p:cNvSpPr txBox="1"/>
          <p:nvPr/>
        </p:nvSpPr>
        <p:spPr>
          <a:xfrm>
            <a:off x="859809" y="5480202"/>
            <a:ext cx="7024559" cy="938719"/>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Exemples et application à des situations réelles </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7/12) Exemple de situations réelles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500" b="0" i="0" u="none" strike="noStrike" kern="0" cap="none" spc="0" normalizeH="0" baseline="0" noProof="0">
                <a:ln>
                  <a:noFill/>
                </a:ln>
                <a:solidFill>
                  <a:prstClr val="black"/>
                </a:solidFill>
                <a:effectLst/>
                <a:uLnTx/>
                <a:uFillTx/>
                <a:latin typeface="Calibri"/>
              </a:rPr>
              <a:t>8/13) Application au contexte de travail des participants</a:t>
            </a:r>
          </a:p>
        </p:txBody>
      </p:sp>
      <p:sp>
        <p:nvSpPr>
          <p:cNvPr id="32" name="Textfeld 16"/>
          <p:cNvSpPr txBox="1"/>
          <p:nvPr/>
        </p:nvSpPr>
        <p:spPr>
          <a:xfrm>
            <a:off x="859809" y="2848950"/>
            <a:ext cx="3640183" cy="353943"/>
          </a:xfrm>
          <a:prstGeom prst="rect">
            <a:avLst/>
          </a:prstGeom>
          <a:solidFill>
            <a:srgbClr val="C0504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fr-FR" sz="1700" i="0" u="none" strike="noStrike" kern="0" cap="none" spc="0" normalizeH="0" baseline="0" noProof="0">
                <a:ln>
                  <a:noFill/>
                </a:ln>
                <a:solidFill>
                  <a:prstClr val="white"/>
                </a:solidFill>
                <a:effectLst/>
                <a:uLnTx/>
                <a:uFillTx/>
                <a:latin typeface="Calibri"/>
              </a:rPr>
              <a:t>M6a : </a:t>
            </a:r>
            <a:r>
              <a:rPr lang="fr-FR" sz="1700" kern="0">
                <a:solidFill>
                  <a:prstClr val="white"/>
                </a:solidFill>
                <a:latin typeface="Calibri"/>
              </a:rPr>
              <a:t>S</a:t>
            </a:r>
            <a:r>
              <a:rPr kumimoji="0" lang="fr-FR" sz="1700" i="0" u="none" strike="noStrike" kern="0" cap="none" spc="0" normalizeH="0" baseline="0" noProof="0">
                <a:ln>
                  <a:noFill/>
                </a:ln>
                <a:solidFill>
                  <a:prstClr val="white"/>
                </a:solidFill>
                <a:effectLst/>
                <a:uLnTx/>
                <a:uFillTx/>
                <a:latin typeface="Calibri"/>
              </a:rPr>
              <a:t>&amp;E </a:t>
            </a:r>
            <a:r>
              <a:rPr lang="fr-FR" sz="1700" kern="0">
                <a:solidFill>
                  <a:prstClr val="white"/>
                </a:solidFill>
                <a:latin typeface="Calibri"/>
              </a:rPr>
              <a:t>au niveau </a:t>
            </a:r>
            <a:r>
              <a:rPr kumimoji="0" lang="fr-FR" sz="1700" i="0" u="none" strike="noStrike" kern="0" cap="none" spc="0" normalizeH="0" baseline="0" noProof="0">
                <a:ln>
                  <a:noFill/>
                </a:ln>
                <a:solidFill>
                  <a:prstClr val="white"/>
                </a:solidFill>
                <a:effectLst/>
                <a:uLnTx/>
                <a:uFillTx/>
                <a:latin typeface="Calibri"/>
              </a:rPr>
              <a:t>national</a:t>
            </a:r>
          </a:p>
        </p:txBody>
      </p:sp>
      <p:sp>
        <p:nvSpPr>
          <p:cNvPr id="33" name="Textfeld 17"/>
          <p:cNvSpPr txBox="1"/>
          <p:nvPr/>
        </p:nvSpPr>
        <p:spPr>
          <a:xfrm>
            <a:off x="4711101" y="2813121"/>
            <a:ext cx="3168352" cy="353943"/>
          </a:xfrm>
          <a:prstGeom prst="rect">
            <a:avLst/>
          </a:prstGeom>
          <a:solidFill>
            <a:srgbClr val="4F81B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fr-FR" sz="1700" i="0" u="none" strike="noStrike" kern="0" cap="none" spc="0" normalizeH="0" baseline="0" noProof="0">
                <a:ln>
                  <a:noFill/>
                </a:ln>
                <a:solidFill>
                  <a:prstClr val="white"/>
                </a:solidFill>
                <a:effectLst/>
                <a:uLnTx/>
                <a:uFillTx/>
                <a:latin typeface="Calibri"/>
              </a:rPr>
              <a:t>M6b : </a:t>
            </a:r>
            <a:r>
              <a:rPr lang="fr-FR" sz="1700" kern="0">
                <a:solidFill>
                  <a:prstClr val="white"/>
                </a:solidFill>
                <a:latin typeface="Calibri"/>
              </a:rPr>
              <a:t>S</a:t>
            </a:r>
            <a:r>
              <a:rPr kumimoji="0" lang="fr-FR" sz="1700" i="0" u="none" strike="noStrike" kern="0" cap="none" spc="0" normalizeH="0" baseline="0" noProof="0">
                <a:ln>
                  <a:noFill/>
                </a:ln>
                <a:solidFill>
                  <a:prstClr val="white"/>
                </a:solidFill>
                <a:effectLst/>
                <a:uLnTx/>
                <a:uFillTx/>
                <a:latin typeface="Calibri"/>
              </a:rPr>
              <a:t>&amp;E </a:t>
            </a:r>
            <a:r>
              <a:rPr lang="fr-FR" sz="1700" kern="0">
                <a:solidFill>
                  <a:prstClr val="white"/>
                </a:solidFill>
                <a:latin typeface="Calibri"/>
              </a:rPr>
              <a:t>au niveau des</a:t>
            </a:r>
            <a:r>
              <a:rPr kumimoji="0" lang="fr-FR" sz="1700" i="0" u="none" strike="noStrike" kern="0" cap="none" spc="0" normalizeH="0" baseline="0" noProof="0">
                <a:ln>
                  <a:noFill/>
                </a:ln>
                <a:solidFill>
                  <a:prstClr val="white"/>
                </a:solidFill>
                <a:effectLst/>
                <a:uLnTx/>
                <a:uFillTx/>
                <a:latin typeface="Calibri"/>
              </a:rPr>
              <a:t> projets</a:t>
            </a:r>
          </a:p>
        </p:txBody>
      </p:sp>
      <p:sp>
        <p:nvSpPr>
          <p:cNvPr id="34" name="Textfeld 18"/>
          <p:cNvSpPr txBox="1"/>
          <p:nvPr/>
        </p:nvSpPr>
        <p:spPr>
          <a:xfrm>
            <a:off x="859809" y="1757724"/>
            <a:ext cx="7024559" cy="400110"/>
          </a:xfrm>
          <a:prstGeom prst="rect">
            <a:avLst/>
          </a:prstGeom>
          <a:solidFill>
            <a:srgbClr val="9BBB59"/>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2000" i="0" u="none" strike="noStrike" kern="0" cap="none" spc="0" normalizeH="0" baseline="0" noProof="0">
                <a:ln>
                  <a:noFill/>
                </a:ln>
                <a:solidFill>
                  <a:prstClr val="white"/>
                </a:solidFill>
                <a:effectLst/>
                <a:uLnTx/>
                <a:uFillTx/>
                <a:latin typeface="Calibri"/>
              </a:rPr>
              <a:t>M6 : Introduction du S&amp;E de l‘adaptation</a:t>
            </a:r>
          </a:p>
        </p:txBody>
      </p:sp>
      <p:sp>
        <p:nvSpPr>
          <p:cNvPr id="35" name="Textfeld 19"/>
          <p:cNvSpPr txBox="1"/>
          <p:nvPr/>
        </p:nvSpPr>
        <p:spPr>
          <a:xfrm>
            <a:off x="859809" y="5472626"/>
            <a:ext cx="7041326" cy="353943"/>
          </a:xfrm>
          <a:prstGeom prst="rect">
            <a:avLst/>
          </a:prstGeom>
          <a:solidFill>
            <a:srgbClr val="F79646"/>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700" i="0" u="none" strike="noStrike" kern="0" cap="none" spc="0" normalizeH="0" baseline="0" noProof="0">
                <a:ln>
                  <a:noFill/>
                </a:ln>
                <a:solidFill>
                  <a:prstClr val="white"/>
                </a:solidFill>
                <a:effectLst/>
                <a:uLnTx/>
                <a:uFillTx/>
                <a:latin typeface="Calibri"/>
              </a:rPr>
              <a:t>M6a/b : Exemples </a:t>
            </a:r>
            <a:r>
              <a:rPr lang="fr-FR" sz="1700" kern="0">
                <a:solidFill>
                  <a:prstClr val="white"/>
                </a:solidFill>
                <a:latin typeface="Calibri"/>
              </a:rPr>
              <a:t>de d‘</a:t>
            </a:r>
            <a:r>
              <a:rPr kumimoji="0" lang="fr-FR" sz="1700" i="0" u="none" strike="noStrike" kern="0" cap="none" spc="0" normalizeH="0" baseline="0" noProof="0">
                <a:ln>
                  <a:noFill/>
                </a:ln>
                <a:solidFill>
                  <a:prstClr val="white"/>
                </a:solidFill>
                <a:effectLst/>
                <a:uLnTx/>
                <a:uFillTx/>
                <a:latin typeface="Calibri"/>
              </a:rPr>
              <a:t>applications</a:t>
            </a:r>
          </a:p>
        </p:txBody>
      </p:sp>
      <p:sp>
        <p:nvSpPr>
          <p:cNvPr id="36" name="Pfeil nach unten 20"/>
          <p:cNvSpPr/>
          <p:nvPr/>
        </p:nvSpPr>
        <p:spPr>
          <a:xfrm>
            <a:off x="2560792" y="3444911"/>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
        <p:nvSpPr>
          <p:cNvPr id="37" name="Pfeil nach unten 21"/>
          <p:cNvSpPr/>
          <p:nvPr/>
        </p:nvSpPr>
        <p:spPr>
          <a:xfrm>
            <a:off x="2560792" y="3897856"/>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
        <p:nvSpPr>
          <p:cNvPr id="38" name="Pfeil nach unten 22"/>
          <p:cNvSpPr/>
          <p:nvPr/>
        </p:nvSpPr>
        <p:spPr>
          <a:xfrm>
            <a:off x="2560792" y="4586043"/>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
        <p:nvSpPr>
          <p:cNvPr id="39" name="Pfeil nach unten 23"/>
          <p:cNvSpPr/>
          <p:nvPr/>
        </p:nvSpPr>
        <p:spPr>
          <a:xfrm>
            <a:off x="6131165" y="3437004"/>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
        <p:nvSpPr>
          <p:cNvPr id="40" name="Pfeil nach unten 24"/>
          <p:cNvSpPr/>
          <p:nvPr/>
        </p:nvSpPr>
        <p:spPr>
          <a:xfrm>
            <a:off x="6131165" y="4137187"/>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
        <p:nvSpPr>
          <p:cNvPr id="41" name="Pfeil nach unten 25"/>
          <p:cNvSpPr/>
          <p:nvPr/>
        </p:nvSpPr>
        <p:spPr>
          <a:xfrm>
            <a:off x="2560792" y="5165351"/>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
        <p:nvSpPr>
          <p:cNvPr id="42" name="Pfeil nach unten 26"/>
          <p:cNvSpPr/>
          <p:nvPr/>
        </p:nvSpPr>
        <p:spPr>
          <a:xfrm>
            <a:off x="6136080" y="4802067"/>
            <a:ext cx="288032" cy="523240"/>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a:endParaRPr>
          </a:p>
        </p:txBody>
      </p:sp>
    </p:spTree>
    <p:extLst>
      <p:ext uri="{BB962C8B-B14F-4D97-AF65-F5344CB8AC3E}">
        <p14:creationId xmlns:p14="http://schemas.microsoft.com/office/powerpoint/2010/main" val="30765171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071479"/>
            <a:ext cx="8342312" cy="615109"/>
          </a:xfrm>
        </p:spPr>
        <p:txBody>
          <a:bodyPr/>
          <a:lstStyle/>
          <a:p>
            <a:pPr algn="ctr"/>
            <a:r>
              <a:rPr lang="fr-FR" b="1" dirty="0">
                <a:solidFill>
                  <a:srgbClr val="669900"/>
                </a:solidFill>
              </a:rPr>
              <a:t>Publications et guides méthodologiques de la GIZ</a:t>
            </a:r>
          </a:p>
        </p:txBody>
      </p:sp>
      <p:sp>
        <p:nvSpPr>
          <p:cNvPr id="17" name="Textfeld 16"/>
          <p:cNvSpPr txBox="1"/>
          <p:nvPr/>
        </p:nvSpPr>
        <p:spPr>
          <a:xfrm>
            <a:off x="1053839" y="1703025"/>
            <a:ext cx="3695581" cy="400110"/>
          </a:xfrm>
          <a:prstGeom prst="rect">
            <a:avLst/>
          </a:prstGeom>
          <a:solidFill>
            <a:srgbClr val="C0504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fr-FR" sz="2000" i="0" u="none" strike="noStrike" kern="0" cap="none" spc="0" normalizeH="0" baseline="0" noProof="0">
                <a:ln>
                  <a:noFill/>
                </a:ln>
                <a:solidFill>
                  <a:prstClr val="white"/>
                </a:solidFill>
                <a:effectLst/>
                <a:uLnTx/>
                <a:uFillTx/>
                <a:latin typeface="Calibri"/>
              </a:rPr>
              <a:t>M6a</a:t>
            </a:r>
            <a:r>
              <a:rPr lang="fr-FR" sz="2000" kern="0">
                <a:solidFill>
                  <a:prstClr val="white"/>
                </a:solidFill>
                <a:latin typeface="Calibri"/>
              </a:rPr>
              <a:t> : S&amp;E au niveau national</a:t>
            </a:r>
            <a:endParaRPr kumimoji="0" lang="fr-FR" sz="2000" i="0" u="none" strike="noStrike" kern="0" cap="none" spc="0" normalizeH="0" baseline="0" noProof="0">
              <a:ln>
                <a:noFill/>
              </a:ln>
              <a:solidFill>
                <a:prstClr val="white"/>
              </a:solidFill>
              <a:effectLst/>
              <a:uLnTx/>
              <a:uFillTx/>
              <a:latin typeface="Calibri"/>
            </a:endParaRPr>
          </a:p>
        </p:txBody>
      </p:sp>
      <p:sp>
        <p:nvSpPr>
          <p:cNvPr id="18" name="Textfeld 17"/>
          <p:cNvSpPr txBox="1"/>
          <p:nvPr/>
        </p:nvSpPr>
        <p:spPr>
          <a:xfrm>
            <a:off x="5172501" y="1696999"/>
            <a:ext cx="3809201" cy="400110"/>
          </a:xfrm>
          <a:prstGeom prst="rect">
            <a:avLst/>
          </a:prstGeom>
          <a:solidFill>
            <a:srgbClr val="4F81B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fr-FR" sz="2000" i="0" u="none" strike="noStrike" kern="0" cap="none" spc="0" normalizeH="0" baseline="0" noProof="0">
                <a:ln>
                  <a:noFill/>
                </a:ln>
                <a:solidFill>
                  <a:prstClr val="white"/>
                </a:solidFill>
                <a:effectLst/>
                <a:uLnTx/>
                <a:uFillTx/>
                <a:latin typeface="Calibri"/>
              </a:rPr>
              <a:t>M6b : S&amp;E au niveau des projets</a:t>
            </a: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2920" y="2247584"/>
            <a:ext cx="3041480" cy="4300948"/>
          </a:xfrm>
          <a:prstGeom prst="rect">
            <a:avLst/>
          </a:prstGeom>
          <a:ln>
            <a:solidFill>
              <a:schemeClr val="tx1"/>
            </a:solidFill>
          </a:ln>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5" y="6169514"/>
            <a:ext cx="2152372" cy="688586"/>
          </a:xfrm>
          <a:prstGeom prst="rect">
            <a:avLst/>
          </a:prstGeom>
        </p:spPr>
      </p:pic>
      <p:sp>
        <p:nvSpPr>
          <p:cNvPr id="6" name="Textfeld 5"/>
          <p:cNvSpPr txBox="1"/>
          <p:nvPr/>
        </p:nvSpPr>
        <p:spPr>
          <a:xfrm>
            <a:off x="192856" y="5879939"/>
            <a:ext cx="2042641" cy="369332"/>
          </a:xfrm>
          <a:prstGeom prst="rect">
            <a:avLst/>
          </a:prstGeom>
          <a:noFill/>
        </p:spPr>
        <p:txBody>
          <a:bodyPr wrap="square" rtlCol="0">
            <a:spAutoFit/>
          </a:bodyPr>
          <a:lstStyle/>
          <a:p>
            <a:r>
              <a:rPr lang="fr-FR" sz="1800">
                <a:solidFill>
                  <a:srgbClr val="0070C0"/>
                </a:solidFill>
              </a:rPr>
              <a:t>Télécharger sur :</a:t>
            </a: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0694" y="2727596"/>
            <a:ext cx="2692800" cy="3810651"/>
          </a:xfrm>
          <a:prstGeom prst="rect">
            <a:avLst/>
          </a:prstGeom>
          <a:ln>
            <a:solidFill>
              <a:schemeClr val="tx1"/>
            </a:solidFill>
          </a:ln>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0" y="2434442"/>
            <a:ext cx="3086358" cy="30787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22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9155" y="1014595"/>
            <a:ext cx="7776000" cy="617928"/>
          </a:xfrm>
        </p:spPr>
        <p:txBody>
          <a:bodyPr/>
          <a:lstStyle/>
          <a:p>
            <a:r>
              <a:rPr lang="fr-FR" sz="2000" dirty="0"/>
              <a:t>Télécharger des publications, des fiches d’information et des enregistrements de webinaires sur le thème du S&amp;E sur </a:t>
            </a:r>
            <a:r>
              <a:rPr lang="fr-FR" sz="2000" dirty="0">
                <a:solidFill>
                  <a:srgbClr val="0070C0"/>
                </a:solidFill>
                <a:hlinkClick r:id="rId3"/>
              </a:rPr>
              <a:t>www.AdaptationCommunity.net</a:t>
            </a:r>
            <a:r>
              <a:rPr lang="fr-FR" sz="2000" dirty="0">
                <a:solidFill>
                  <a:srgbClr val="0070C0"/>
                </a:solidFill>
              </a:rPr>
              <a:t> </a:t>
            </a:r>
          </a:p>
        </p:txBody>
      </p:sp>
      <p:sp>
        <p:nvSpPr>
          <p:cNvPr id="3" name="Datumsplatzhalter 2"/>
          <p:cNvSpPr>
            <a:spLocks noGrp="1"/>
          </p:cNvSpPr>
          <p:nvPr>
            <p:ph type="dt" sz="half" idx="11"/>
          </p:nvPr>
        </p:nvSpPr>
        <p:spPr/>
        <p:txBody>
          <a:bodyPr/>
          <a:lstStyle/>
          <a:p>
            <a:pPr>
              <a:defRPr/>
            </a:pPr>
            <a:fld id="{6B0F0B5A-B566-4E30-A46C-E5B582B509D4}" type="datetime1">
              <a:rPr lang="fr-FR" smtClean="0">
                <a:solidFill>
                  <a:srgbClr val="6E6452"/>
                </a:solidFill>
              </a:rPr>
              <a:pPr>
                <a:defRPr/>
              </a:pPr>
              <a:t>05/03/2018</a:t>
            </a:fld>
            <a:endParaRPr lang="fr-FR">
              <a:solidFill>
                <a:srgbClr val="6E6452"/>
              </a:solidFill>
            </a:endParaRPr>
          </a:p>
        </p:txBody>
      </p:sp>
      <p:sp>
        <p:nvSpPr>
          <p:cNvPr id="6" name="Textfeld 5"/>
          <p:cNvSpPr txBox="1"/>
          <p:nvPr/>
        </p:nvSpPr>
        <p:spPr>
          <a:xfrm>
            <a:off x="141402" y="2545237"/>
            <a:ext cx="1636500" cy="1815882"/>
          </a:xfrm>
          <a:prstGeom prst="rect">
            <a:avLst/>
          </a:prstGeom>
          <a:noFill/>
        </p:spPr>
        <p:txBody>
          <a:bodyPr wrap="square" rtlCol="0">
            <a:spAutoFit/>
          </a:bodyPr>
          <a:lstStyle/>
          <a:p>
            <a:r>
              <a:rPr lang="fr-FR" sz="1600" b="0">
                <a:solidFill>
                  <a:schemeClr val="tx2"/>
                </a:solidFill>
              </a:rPr>
              <a:t>Il suffit de cliquer sur le thème qui vous intéresse sur la page d’accueil (par ex. M&amp;E/ S&amp;E)</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7902" y="2051705"/>
            <a:ext cx="6629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feil nach rechts 6"/>
          <p:cNvSpPr/>
          <p:nvPr/>
        </p:nvSpPr>
        <p:spPr bwMode="auto">
          <a:xfrm rot="980918">
            <a:off x="6252577" y="4254991"/>
            <a:ext cx="546755" cy="386499"/>
          </a:xfrm>
          <a:prstGeom prst="rightArrow">
            <a:avLst/>
          </a:prstGeom>
          <a:solidFill>
            <a:srgbClr val="C00000"/>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a:ln>
                <a:noFill/>
              </a:ln>
              <a:solidFill>
                <a:schemeClr val="tx2"/>
              </a:solidFill>
              <a:effectLst/>
              <a:latin typeface="Arial" charset="0"/>
            </a:endParaRPr>
          </a:p>
        </p:txBody>
      </p:sp>
      <p:sp>
        <p:nvSpPr>
          <p:cNvPr id="8" name="Textfeld 5"/>
          <p:cNvSpPr txBox="1"/>
          <p:nvPr/>
        </p:nvSpPr>
        <p:spPr>
          <a:xfrm>
            <a:off x="434471" y="6154535"/>
            <a:ext cx="8548749" cy="307777"/>
          </a:xfrm>
          <a:prstGeom prst="rect">
            <a:avLst/>
          </a:prstGeom>
          <a:noFill/>
        </p:spPr>
        <p:txBody>
          <a:bodyPr wrap="square" rtlCol="0">
            <a:spAutoFit/>
          </a:bodyPr>
          <a:lstStyle/>
          <a:p>
            <a:r>
              <a:rPr lang="fr-FR" sz="1400" b="0" i="1">
                <a:solidFill>
                  <a:schemeClr val="tx2"/>
                </a:solidFill>
              </a:rPr>
              <a:t>NB : Jusqu'à présent, le site web n'existe qu'en anglais. Une traduction française est en préparation.</a:t>
            </a:r>
          </a:p>
        </p:txBody>
      </p:sp>
    </p:spTree>
    <p:extLst>
      <p:ext uri="{BB962C8B-B14F-4D97-AF65-F5344CB8AC3E}">
        <p14:creationId xmlns:p14="http://schemas.microsoft.com/office/powerpoint/2010/main" val="37405105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fr-FR" sz="3200" b="1" kern="0">
                <a:solidFill>
                  <a:schemeClr val="tx1"/>
                </a:solidFill>
              </a:rPr>
              <a:t>Module 6</a:t>
            </a:r>
          </a:p>
          <a:p>
            <a:endParaRPr lang="fr-FR" sz="3200" b="1" kern="0">
              <a:solidFill>
                <a:schemeClr val="tx1"/>
              </a:solidFill>
            </a:endParaRPr>
          </a:p>
          <a:p>
            <a:r>
              <a:rPr lang="fr-FR" sz="3200" b="1" kern="0">
                <a:solidFill>
                  <a:srgbClr val="669900"/>
                </a:solidFill>
              </a:rPr>
              <a:t>Introduction </a:t>
            </a:r>
            <a:r>
              <a:rPr lang="fr-FR" sz="3200" kern="0">
                <a:solidFill>
                  <a:srgbClr val="669900"/>
                </a:solidFill>
              </a:rPr>
              <a:t>au suivi et à l’évaluation (S&amp;E) de l’</a:t>
            </a:r>
            <a:r>
              <a:rPr lang="fr-FR" sz="3200" b="1" kern="0">
                <a:solidFill>
                  <a:srgbClr val="669900"/>
                </a:solidFill>
              </a:rPr>
              <a:t>adaptation</a:t>
            </a:r>
          </a:p>
        </p:txBody>
      </p:sp>
    </p:spTree>
    <p:extLst>
      <p:ext uri="{BB962C8B-B14F-4D97-AF65-F5344CB8AC3E}">
        <p14:creationId xmlns:p14="http://schemas.microsoft.com/office/powerpoint/2010/main" val="33599341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175654"/>
            <a:ext cx="8342312" cy="991520"/>
          </a:xfrm>
        </p:spPr>
        <p:txBody>
          <a:bodyPr/>
          <a:lstStyle/>
          <a:p>
            <a:pPr algn="ctr"/>
            <a:r>
              <a:rPr lang="fr-FR" b="1" dirty="0">
                <a:solidFill>
                  <a:srgbClr val="669900"/>
                </a:solidFill>
              </a:rPr>
              <a:t>Présentation générale du module 6 :</a:t>
            </a:r>
            <a:br>
              <a:rPr lang="fr-FR" b="1" dirty="0">
                <a:solidFill>
                  <a:srgbClr val="669900"/>
                </a:solidFill>
              </a:rPr>
            </a:br>
            <a:r>
              <a:rPr lang="fr-FR" b="1" dirty="0">
                <a:solidFill>
                  <a:srgbClr val="669900"/>
                </a:solidFill>
              </a:rPr>
              <a:t>Introduction au S&amp;E de l’adaptation</a:t>
            </a:r>
          </a:p>
        </p:txBody>
      </p:sp>
      <p:graphicFrame>
        <p:nvGraphicFramePr>
          <p:cNvPr id="4" name="Tabelle 3"/>
          <p:cNvGraphicFramePr>
            <a:graphicFrameLocks noGrp="1"/>
          </p:cNvGraphicFramePr>
          <p:nvPr>
            <p:extLst>
              <p:ext uri="{D42A27DB-BD31-4B8C-83A1-F6EECF244321}">
                <p14:modId xmlns:p14="http://schemas.microsoft.com/office/powerpoint/2010/main" val="3338354737"/>
              </p:ext>
            </p:extLst>
          </p:nvPr>
        </p:nvGraphicFramePr>
        <p:xfrm>
          <a:off x="684213" y="2470065"/>
          <a:ext cx="7775574" cy="3393608"/>
        </p:xfrm>
        <a:graphic>
          <a:graphicData uri="http://schemas.openxmlformats.org/drawingml/2006/table">
            <a:tbl>
              <a:tblPr firstRow="1" firstCol="1" bandRow="1"/>
              <a:tblGrid>
                <a:gridCol w="1815919">
                  <a:extLst>
                    <a:ext uri="{9D8B030D-6E8A-4147-A177-3AD203B41FA5}">
                      <a16:colId xmlns:a16="http://schemas.microsoft.com/office/drawing/2014/main" xmlns="" val="20000"/>
                    </a:ext>
                  </a:extLst>
                </a:gridCol>
                <a:gridCol w="2893671">
                  <a:extLst>
                    <a:ext uri="{9D8B030D-6E8A-4147-A177-3AD203B41FA5}">
                      <a16:colId xmlns:a16="http://schemas.microsoft.com/office/drawing/2014/main" xmlns="" val="20001"/>
                    </a:ext>
                  </a:extLst>
                </a:gridCol>
                <a:gridCol w="3065984">
                  <a:extLst>
                    <a:ext uri="{9D8B030D-6E8A-4147-A177-3AD203B41FA5}">
                      <a16:colId xmlns:a16="http://schemas.microsoft.com/office/drawing/2014/main" xmlns="" val="20002"/>
                    </a:ext>
                  </a:extLst>
                </a:gridCol>
              </a:tblGrid>
              <a:tr h="263987">
                <a:tc gridSpan="3">
                  <a:txBody>
                    <a:bodyPr/>
                    <a:lstStyle/>
                    <a:p>
                      <a:pPr algn="just">
                        <a:lnSpc>
                          <a:spcPct val="100000"/>
                        </a:lnSpc>
                        <a:spcBef>
                          <a:spcPts val="600"/>
                        </a:spcBef>
                        <a:spcAft>
                          <a:spcPts val="0"/>
                        </a:spcAft>
                      </a:pPr>
                      <a:r>
                        <a:rPr lang="fr-FR" sz="1600" b="1" noProof="0">
                          <a:effectLst/>
                          <a:latin typeface="+mn-lt"/>
                          <a:ea typeface="Calibri"/>
                        </a:rPr>
                        <a:t>Présentation de l’adaptation au changement climatique</a:t>
                      </a:r>
                      <a:endParaRPr lang="fr-FR" sz="16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xmlns="" val="10000"/>
                  </a:ext>
                </a:extLst>
              </a:tr>
              <a:tr h="263987">
                <a:tc>
                  <a:txBody>
                    <a:bodyPr/>
                    <a:lstStyle/>
                    <a:p>
                      <a:pPr algn="just">
                        <a:lnSpc>
                          <a:spcPct val="100000"/>
                        </a:lnSpc>
                        <a:spcBef>
                          <a:spcPts val="600"/>
                        </a:spcBef>
                        <a:spcAft>
                          <a:spcPts val="0"/>
                        </a:spcAft>
                      </a:pPr>
                      <a:r>
                        <a:rPr lang="fr-FR" sz="1400" b="1" noProof="0">
                          <a:effectLst/>
                          <a:latin typeface="+mn-lt"/>
                          <a:ea typeface="Calibri"/>
                        </a:rPr>
                        <a:t>Session</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fr-FR" sz="1400" b="1" noProof="0">
                          <a:effectLst/>
                          <a:latin typeface="+mn-lt"/>
                          <a:ea typeface="Calibri"/>
                        </a:rPr>
                        <a:t>Titre</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600"/>
                        </a:spcBef>
                        <a:spcAft>
                          <a:spcPts val="0"/>
                        </a:spcAft>
                      </a:pPr>
                      <a:r>
                        <a:rPr lang="fr-FR" sz="1400" b="1" noProof="0">
                          <a:effectLst/>
                          <a:latin typeface="+mn-lt"/>
                          <a:ea typeface="Calibri"/>
                        </a:rPr>
                        <a:t>Points principaux</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905100">
                <a:tc rowSpan="2">
                  <a:txBody>
                    <a:bodyPr/>
                    <a:lstStyle/>
                    <a:p>
                      <a:pPr algn="ctr">
                        <a:lnSpc>
                          <a:spcPct val="100000"/>
                        </a:lnSpc>
                        <a:spcBef>
                          <a:spcPts val="600"/>
                        </a:spcBef>
                        <a:spcAft>
                          <a:spcPts val="0"/>
                        </a:spcAft>
                      </a:pPr>
                      <a:r>
                        <a:rPr lang="fr-FR" sz="1400" b="1" noProof="0">
                          <a:effectLst/>
                          <a:latin typeface="+mn-lt"/>
                          <a:ea typeface="Calibri"/>
                        </a:rPr>
                        <a:t>1*</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600"/>
                        </a:spcBef>
                        <a:spcAft>
                          <a:spcPts val="0"/>
                        </a:spcAft>
                      </a:pPr>
                      <a:r>
                        <a:rPr lang="fr-FR" sz="1400" b="1" noProof="0">
                          <a:effectLst/>
                          <a:latin typeface="+mn-lt"/>
                          <a:ea typeface="Calibri"/>
                        </a:rPr>
                        <a:t>Introduction sur l’adaptation</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lnSpc>
                          <a:spcPct val="100000"/>
                        </a:lnSpc>
                        <a:spcBef>
                          <a:spcPts val="600"/>
                        </a:spcBef>
                        <a:spcAft>
                          <a:spcPts val="0"/>
                        </a:spcAft>
                        <a:buFont typeface="Arial"/>
                        <a:buChar char="•"/>
                        <a:tabLst>
                          <a:tab pos="457200" algn="l"/>
                        </a:tabLst>
                      </a:pPr>
                      <a:r>
                        <a:rPr lang="fr-FR" sz="1400" noProof="0">
                          <a:effectLst/>
                          <a:latin typeface="+mn-lt"/>
                          <a:ea typeface="Calibri"/>
                          <a:cs typeface="Times New Roman"/>
                        </a:rPr>
                        <a:t>Les gaz à effet de serre</a:t>
                      </a:r>
                      <a:endParaRPr lang="fr-FR" sz="1400" noProof="0">
                        <a:effectLst/>
                        <a:latin typeface="+mn-lt"/>
                        <a:ea typeface="Times New Roman"/>
                        <a:cs typeface="Times New Roman"/>
                      </a:endParaRPr>
                    </a:p>
                    <a:p>
                      <a:pPr marL="342900" lvl="0" indent="-342900" algn="l">
                        <a:lnSpc>
                          <a:spcPct val="100000"/>
                        </a:lnSpc>
                        <a:spcBef>
                          <a:spcPts val="600"/>
                        </a:spcBef>
                        <a:spcAft>
                          <a:spcPts val="0"/>
                        </a:spcAft>
                        <a:buFont typeface="Arial"/>
                        <a:buChar char="•"/>
                        <a:tabLst>
                          <a:tab pos="457200" algn="l"/>
                        </a:tabLst>
                      </a:pPr>
                      <a:r>
                        <a:rPr lang="fr-FR" sz="1400" noProof="0">
                          <a:effectLst/>
                          <a:latin typeface="+mn-lt"/>
                          <a:ea typeface="Calibri"/>
                          <a:cs typeface="Times New Roman"/>
                        </a:rPr>
                        <a:t>Qu’est-ce que l’adaptation ?</a:t>
                      </a:r>
                      <a:endParaRPr lang="fr-FR" sz="1400" noProof="0">
                        <a:effectLst/>
                        <a:latin typeface="+mn-lt"/>
                        <a:ea typeface="Times New Roman"/>
                        <a:cs typeface="Times New Roman"/>
                      </a:endParaRPr>
                    </a:p>
                    <a:p>
                      <a:pPr marL="342900" lvl="0" indent="-342900" algn="l">
                        <a:lnSpc>
                          <a:spcPct val="100000"/>
                        </a:lnSpc>
                        <a:spcBef>
                          <a:spcPts val="600"/>
                        </a:spcBef>
                        <a:spcAft>
                          <a:spcPts val="0"/>
                        </a:spcAft>
                        <a:buFont typeface="Arial"/>
                        <a:buChar char="•"/>
                        <a:tabLst>
                          <a:tab pos="457200" algn="l"/>
                        </a:tabLst>
                      </a:pPr>
                      <a:r>
                        <a:rPr lang="fr-FR" sz="1400" noProof="0">
                          <a:effectLst/>
                          <a:latin typeface="+mn-lt"/>
                          <a:ea typeface="Calibri"/>
                          <a:cs typeface="Times New Roman"/>
                        </a:rPr>
                        <a:t>Adaptation et developpement</a:t>
                      </a:r>
                      <a:endParaRPr lang="fr-FR" sz="1400" noProof="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3987">
                <a:tc vMerge="1">
                  <a:txBody>
                    <a:bodyPr/>
                    <a:lstStyle/>
                    <a:p>
                      <a:endParaRPr lang="de-DE"/>
                    </a:p>
                  </a:txBody>
                  <a:tcPr/>
                </a:tc>
                <a:tc>
                  <a:txBody>
                    <a:bodyPr/>
                    <a:lstStyle/>
                    <a:p>
                      <a:pPr algn="l">
                        <a:lnSpc>
                          <a:spcPct val="100000"/>
                        </a:lnSpc>
                        <a:spcBef>
                          <a:spcPts val="600"/>
                        </a:spcBef>
                        <a:spcAft>
                          <a:spcPts val="0"/>
                        </a:spcAft>
                      </a:pPr>
                      <a:r>
                        <a:rPr lang="fr-FR" sz="1400" b="1" noProof="0">
                          <a:effectLst/>
                          <a:latin typeface="+mn-lt"/>
                          <a:ea typeface="Calibri"/>
                        </a:rPr>
                        <a:t>Apprentissage par l’action</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lnSpc>
                          <a:spcPct val="100000"/>
                        </a:lnSpc>
                        <a:spcBef>
                          <a:spcPts val="600"/>
                        </a:spcBef>
                        <a:spcAft>
                          <a:spcPts val="0"/>
                        </a:spcAft>
                        <a:buFont typeface="Arial"/>
                        <a:buChar char="•"/>
                        <a:tabLst>
                          <a:tab pos="457200" algn="l"/>
                        </a:tabLst>
                      </a:pPr>
                      <a:r>
                        <a:rPr lang="fr-FR" sz="1400" noProof="0">
                          <a:effectLst/>
                          <a:latin typeface="+mn-lt"/>
                          <a:ea typeface="Times New Roman"/>
                          <a:cs typeface="Times New Roman"/>
                        </a:rPr>
                        <a:t>Vocabulaire spécifique à l’adaptation</a:t>
                      </a: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263987">
                <a:tc gridSpan="3">
                  <a:txBody>
                    <a:bodyPr/>
                    <a:lstStyle/>
                    <a:p>
                      <a:pPr algn="l">
                        <a:lnSpc>
                          <a:spcPct val="100000"/>
                        </a:lnSpc>
                        <a:spcBef>
                          <a:spcPts val="600"/>
                        </a:spcBef>
                        <a:spcAft>
                          <a:spcPts val="0"/>
                        </a:spcAft>
                      </a:pPr>
                      <a:r>
                        <a:rPr lang="fr-FR" sz="1600" b="1" noProof="0">
                          <a:effectLst/>
                          <a:latin typeface="+mn-lt"/>
                          <a:ea typeface="Calibri"/>
                        </a:rPr>
                        <a:t>Module 6 : Introduction au S&amp;E de l’adaptation</a:t>
                      </a:r>
                      <a:endParaRPr lang="fr-FR" sz="16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xmlns="" val="10004"/>
                  </a:ext>
                </a:extLst>
              </a:tr>
              <a:tr h="263987">
                <a:tc>
                  <a:txBody>
                    <a:bodyPr/>
                    <a:lstStyle/>
                    <a:p>
                      <a:pPr algn="just">
                        <a:lnSpc>
                          <a:spcPct val="100000"/>
                        </a:lnSpc>
                        <a:spcBef>
                          <a:spcPts val="600"/>
                        </a:spcBef>
                        <a:spcAft>
                          <a:spcPts val="0"/>
                        </a:spcAft>
                      </a:pPr>
                      <a:r>
                        <a:rPr lang="fr-FR" sz="1400" b="1" noProof="0">
                          <a:effectLst/>
                          <a:latin typeface="+mn-lt"/>
                          <a:ea typeface="Calibri"/>
                        </a:rPr>
                        <a:t>Session</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600"/>
                        </a:spcBef>
                        <a:spcAft>
                          <a:spcPts val="0"/>
                        </a:spcAft>
                      </a:pPr>
                      <a:r>
                        <a:rPr lang="fr-FR" sz="1400" b="1" noProof="0">
                          <a:effectLst/>
                          <a:latin typeface="+mn-lt"/>
                          <a:ea typeface="Calibri"/>
                        </a:rPr>
                        <a:t>Titre</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600"/>
                        </a:spcBef>
                        <a:spcAft>
                          <a:spcPts val="0"/>
                        </a:spcAft>
                      </a:pPr>
                      <a:r>
                        <a:rPr lang="fr-FR" sz="1400" b="1" noProof="0">
                          <a:effectLst/>
                          <a:latin typeface="+mn-lt"/>
                          <a:ea typeface="Calibri"/>
                        </a:rPr>
                        <a:t>Points principaux</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905100">
                <a:tc>
                  <a:txBody>
                    <a:bodyPr/>
                    <a:lstStyle/>
                    <a:p>
                      <a:pPr algn="ctr">
                        <a:lnSpc>
                          <a:spcPct val="100000"/>
                        </a:lnSpc>
                        <a:spcBef>
                          <a:spcPts val="600"/>
                        </a:spcBef>
                        <a:spcAft>
                          <a:spcPts val="0"/>
                        </a:spcAft>
                      </a:pPr>
                      <a:r>
                        <a:rPr lang="fr-FR" sz="1400" b="1" noProof="0">
                          <a:effectLst/>
                          <a:latin typeface="+mn-lt"/>
                          <a:ea typeface="Calibri"/>
                        </a:rPr>
                        <a:t>2</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600"/>
                        </a:spcBef>
                        <a:spcAft>
                          <a:spcPts val="0"/>
                        </a:spcAft>
                      </a:pPr>
                      <a:r>
                        <a:rPr lang="fr-FR" sz="1400" b="1" noProof="0">
                          <a:effectLst/>
                          <a:latin typeface="+mn-lt"/>
                          <a:ea typeface="Calibri"/>
                        </a:rPr>
                        <a:t>Introduction au S&amp;E de l’adaptation</a:t>
                      </a:r>
                      <a:endParaRPr lang="fr-FR"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defTabSz="914400" rtl="0" eaLnBrk="1" latinLnBrk="0" hangingPunct="1">
                        <a:lnSpc>
                          <a:spcPct val="100000"/>
                        </a:lnSpc>
                        <a:spcBef>
                          <a:spcPts val="600"/>
                        </a:spcBef>
                        <a:spcAft>
                          <a:spcPts val="0"/>
                        </a:spcAft>
                        <a:buFont typeface="Arial"/>
                        <a:buChar char="•"/>
                        <a:tabLst>
                          <a:tab pos="457200" algn="l"/>
                        </a:tabLst>
                      </a:pPr>
                      <a:r>
                        <a:rPr lang="fr-FR" sz="1400" kern="1200" noProof="0">
                          <a:solidFill>
                            <a:schemeClr val="tx1"/>
                          </a:solidFill>
                          <a:effectLst/>
                          <a:latin typeface="+mn-lt"/>
                          <a:ea typeface="+mn-ea"/>
                          <a:cs typeface="Times New Roman"/>
                        </a:rPr>
                        <a:t>Fondements du S&amp;E de l’adaptation </a:t>
                      </a:r>
                      <a:r>
                        <a:rPr lang="fr-FR" sz="1400" kern="1200" noProof="0">
                          <a:solidFill>
                            <a:schemeClr val="tx1"/>
                          </a:solidFill>
                          <a:effectLst/>
                          <a:latin typeface="+mn-lt"/>
                          <a:ea typeface="Calibri"/>
                          <a:cs typeface="Times New Roman"/>
                        </a:rPr>
                        <a:t>au CC</a:t>
                      </a:r>
                      <a:endParaRPr lang="fr-FR" sz="1400" kern="1200" noProof="0">
                        <a:solidFill>
                          <a:schemeClr val="tx1"/>
                        </a:solidFill>
                        <a:effectLst/>
                        <a:latin typeface="+mn-lt"/>
                        <a:ea typeface="Times New Roman"/>
                        <a:cs typeface="Times New Roman"/>
                      </a:endParaRPr>
                    </a:p>
                    <a:p>
                      <a:pPr marL="342900" lvl="0" indent="-342900" algn="l">
                        <a:lnSpc>
                          <a:spcPct val="100000"/>
                        </a:lnSpc>
                        <a:spcBef>
                          <a:spcPts val="600"/>
                        </a:spcBef>
                        <a:spcAft>
                          <a:spcPts val="0"/>
                        </a:spcAft>
                        <a:buFont typeface="Arial"/>
                        <a:buChar char="•"/>
                        <a:tabLst>
                          <a:tab pos="457200" algn="l"/>
                        </a:tabLst>
                      </a:pPr>
                      <a:r>
                        <a:rPr lang="fr-FR" sz="1400" noProof="0">
                          <a:effectLst/>
                          <a:latin typeface="+mn-lt"/>
                          <a:ea typeface="Calibri"/>
                          <a:cs typeface="Times New Roman"/>
                        </a:rPr>
                        <a:t>Niveau d’application</a:t>
                      </a:r>
                      <a:endParaRPr lang="fr-FR" sz="1400" noProof="0">
                        <a:effectLst/>
                        <a:latin typeface="+mn-lt"/>
                        <a:ea typeface="Times New Roman"/>
                        <a:cs typeface="Times New Roman"/>
                      </a:endParaRPr>
                    </a:p>
                    <a:p>
                      <a:pPr marL="342900" lvl="0" indent="-342900" algn="l">
                        <a:lnSpc>
                          <a:spcPct val="100000"/>
                        </a:lnSpc>
                        <a:spcBef>
                          <a:spcPts val="600"/>
                        </a:spcBef>
                        <a:spcAft>
                          <a:spcPts val="0"/>
                        </a:spcAft>
                        <a:buFont typeface="Arial"/>
                        <a:buChar char="•"/>
                        <a:tabLst>
                          <a:tab pos="457200" algn="l"/>
                        </a:tabLst>
                      </a:pPr>
                      <a:r>
                        <a:rPr lang="fr-FR" sz="1400" noProof="0">
                          <a:effectLst/>
                          <a:latin typeface="+mn-lt"/>
                          <a:ea typeface="Calibri"/>
                          <a:cs typeface="Times New Roman"/>
                        </a:rPr>
                        <a:t>Difficultés et opportunités</a:t>
                      </a:r>
                      <a:endParaRPr lang="fr-FR" sz="1400" noProof="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bl>
          </a:graphicData>
        </a:graphic>
      </p:graphicFrame>
      <p:sp>
        <p:nvSpPr>
          <p:cNvPr id="2" name="Textfeld 1"/>
          <p:cNvSpPr txBox="1"/>
          <p:nvPr/>
        </p:nvSpPr>
        <p:spPr>
          <a:xfrm>
            <a:off x="671332" y="5903091"/>
            <a:ext cx="6886936" cy="584775"/>
          </a:xfrm>
          <a:prstGeom prst="rect">
            <a:avLst/>
          </a:prstGeom>
          <a:noFill/>
        </p:spPr>
        <p:txBody>
          <a:bodyPr wrap="square" rtlCol="0">
            <a:spAutoFit/>
          </a:bodyPr>
          <a:lstStyle/>
          <a:p>
            <a:r>
              <a:rPr lang="fr-FR" sz="1600" b="0">
                <a:solidFill>
                  <a:schemeClr val="tx2"/>
                </a:solidFill>
              </a:rPr>
              <a:t>*La session 1 ne s‘applique que dans le cadre d‘une formation indépendante sur le S&amp;E.</a:t>
            </a:r>
          </a:p>
        </p:txBody>
      </p:sp>
    </p:spTree>
    <p:extLst>
      <p:ext uri="{BB962C8B-B14F-4D97-AF65-F5344CB8AC3E}">
        <p14:creationId xmlns:p14="http://schemas.microsoft.com/office/powerpoint/2010/main" val="5696079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241946"/>
            <a:ext cx="7968342" cy="31799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fr-FR" sz="2800" b="1" kern="0">
                <a:solidFill>
                  <a:schemeClr val="tx1"/>
                </a:solidFill>
              </a:rPr>
              <a:t>Module 6 : </a:t>
            </a:r>
          </a:p>
          <a:p>
            <a:r>
              <a:rPr lang="fr-FR" sz="2800" kern="0">
                <a:solidFill>
                  <a:schemeClr val="tx1"/>
                </a:solidFill>
              </a:rPr>
              <a:t>Introduction au S&amp;E de l’adaptation</a:t>
            </a:r>
          </a:p>
          <a:p>
            <a:endParaRPr lang="fr-FR" sz="2800" b="1" kern="0">
              <a:solidFill>
                <a:schemeClr val="tx1"/>
              </a:solidFill>
            </a:endParaRPr>
          </a:p>
          <a:p>
            <a:r>
              <a:rPr lang="fr-FR" sz="2800" b="1" kern="0">
                <a:solidFill>
                  <a:srgbClr val="669900"/>
                </a:solidFill>
              </a:rPr>
              <a:t>Session 1 : </a:t>
            </a:r>
          </a:p>
          <a:p>
            <a:r>
              <a:rPr lang="fr-FR" sz="2800" kern="0">
                <a:solidFill>
                  <a:srgbClr val="669900"/>
                </a:solidFill>
              </a:rPr>
              <a:t>Contexte et notions de base sur le changement climatique et l’adaptation </a:t>
            </a:r>
          </a:p>
          <a:p>
            <a:r>
              <a:rPr lang="fr-FR" sz="2800" b="1" kern="0">
                <a:solidFill>
                  <a:srgbClr val="669900"/>
                </a:solidFill>
              </a:rPr>
              <a:t> </a:t>
            </a:r>
          </a:p>
        </p:txBody>
      </p:sp>
      <p:sp>
        <p:nvSpPr>
          <p:cNvPr id="2" name="Textfeld 1"/>
          <p:cNvSpPr txBox="1"/>
          <p:nvPr/>
        </p:nvSpPr>
        <p:spPr>
          <a:xfrm>
            <a:off x="534390" y="5116579"/>
            <a:ext cx="3954483" cy="1384995"/>
          </a:xfrm>
          <a:prstGeom prst="rect">
            <a:avLst/>
          </a:prstGeom>
          <a:noFill/>
        </p:spPr>
        <p:txBody>
          <a:bodyPr wrap="square" rtlCol="0">
            <a:spAutoFit/>
          </a:bodyPr>
          <a:lstStyle/>
          <a:p>
            <a:r>
              <a:rPr lang="fr-FR" sz="1400">
                <a:solidFill>
                  <a:schemeClr val="tx2"/>
                </a:solidFill>
              </a:rPr>
              <a:t>Note :</a:t>
            </a:r>
            <a:r>
              <a:rPr lang="fr-FR" sz="1400" b="0">
                <a:solidFill>
                  <a:schemeClr val="tx2"/>
                </a:solidFill>
              </a:rPr>
              <a:t> Cette session a été élaborée pour répondre au besoins d‘une formation indépendante sur le S&amp;E de l’adaptation au CC. Si le module sur le S&amp;E fait partie de la formation complète sur l’adaptation (modules 1 à 5) la session n°1 ne doit pas en faire partie.</a:t>
            </a:r>
          </a:p>
        </p:txBody>
      </p:sp>
    </p:spTree>
    <p:extLst>
      <p:ext uri="{BB962C8B-B14F-4D97-AF65-F5344CB8AC3E}">
        <p14:creationId xmlns:p14="http://schemas.microsoft.com/office/powerpoint/2010/main" val="24757022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1037" y="4285713"/>
            <a:ext cx="2926725" cy="2258771"/>
          </a:xfrm>
          <a:prstGeom prst="rect">
            <a:avLst/>
          </a:prstGeom>
        </p:spPr>
      </p:pic>
      <p:sp>
        <p:nvSpPr>
          <p:cNvPr id="44034" name="Titel 1"/>
          <p:cNvSpPr>
            <a:spLocks noGrp="1"/>
          </p:cNvSpPr>
          <p:nvPr>
            <p:ph type="title"/>
          </p:nvPr>
        </p:nvSpPr>
        <p:spPr>
          <a:xfrm>
            <a:off x="625217" y="1001661"/>
            <a:ext cx="7662441" cy="990911"/>
          </a:xfrm>
        </p:spPr>
        <p:txBody>
          <a:bodyPr/>
          <a:lstStyle/>
          <a:p>
            <a:r>
              <a:rPr lang="fr-FR" b="1" kern="1200" dirty="0">
                <a:solidFill>
                  <a:srgbClr val="C00000"/>
                </a:solidFill>
                <a:latin typeface="Arial"/>
                <a:ea typeface="+mn-ea"/>
                <a:cs typeface="+mn-cs"/>
              </a:rPr>
              <a:t>Notes sur la session 1 : Introduction au changement climatique</a:t>
            </a:r>
          </a:p>
        </p:txBody>
      </p:sp>
      <p:sp>
        <p:nvSpPr>
          <p:cNvPr id="3" name="Textfeld 2"/>
          <p:cNvSpPr txBox="1"/>
          <p:nvPr/>
        </p:nvSpPr>
        <p:spPr>
          <a:xfrm>
            <a:off x="455628" y="2144397"/>
            <a:ext cx="8332771" cy="2908104"/>
          </a:xfrm>
          <a:prstGeom prst="rect">
            <a:avLst/>
          </a:prstGeom>
          <a:noFill/>
        </p:spPr>
        <p:txBody>
          <a:bodyPr wrap="square" rtlCol="0">
            <a:spAutoFit/>
          </a:bodyPr>
          <a:lstStyle/>
          <a:p>
            <a:pPr marL="342900" indent="-342900" eaLnBrk="0" hangingPunct="0">
              <a:lnSpc>
                <a:spcPct val="114000"/>
              </a:lnSpc>
              <a:buFont typeface="Arial" pitchFamily="34" charset="0"/>
              <a:buChar char="•"/>
            </a:pPr>
            <a:r>
              <a:rPr lang="fr-FR" sz="1800">
                <a:solidFill>
                  <a:srgbClr val="000000"/>
                </a:solidFill>
                <a:cs typeface="+mn-cs"/>
              </a:rPr>
              <a:t>Cette partie ne s’applique que dans le cas où la formation est indépendante</a:t>
            </a:r>
          </a:p>
          <a:p>
            <a:pPr marL="342900" indent="-342900" eaLnBrk="0" hangingPunct="0">
              <a:lnSpc>
                <a:spcPct val="114000"/>
              </a:lnSpc>
              <a:buFont typeface="Arial" pitchFamily="34" charset="0"/>
              <a:buChar char="•"/>
            </a:pPr>
            <a:r>
              <a:rPr lang="fr-FR" sz="1800" b="0">
                <a:solidFill>
                  <a:srgbClr val="000000"/>
                </a:solidFill>
                <a:cs typeface="+mn-cs"/>
              </a:rPr>
              <a:t>Les diapositives ne présentent </a:t>
            </a:r>
            <a:r>
              <a:rPr lang="fr-FR" sz="1800" b="0">
                <a:solidFill>
                  <a:srgbClr val="C00000"/>
                </a:solidFill>
                <a:cs typeface="+mn-cs"/>
              </a:rPr>
              <a:t>qu‘une sélection des conclusions du 5</a:t>
            </a:r>
            <a:r>
              <a:rPr lang="fr-FR" sz="1800" b="0" baseline="30000">
                <a:solidFill>
                  <a:srgbClr val="C00000"/>
                </a:solidFill>
                <a:cs typeface="+mn-cs"/>
              </a:rPr>
              <a:t>ème</a:t>
            </a:r>
            <a:r>
              <a:rPr lang="fr-FR" sz="1800" b="0">
                <a:solidFill>
                  <a:srgbClr val="C00000"/>
                </a:solidFill>
                <a:cs typeface="+mn-cs"/>
              </a:rPr>
              <a:t> Rapport du GIEC publié en 2013 et 2014. </a:t>
            </a:r>
          </a:p>
          <a:p>
            <a:pPr marL="342900" indent="-342900" eaLnBrk="0" hangingPunct="0">
              <a:lnSpc>
                <a:spcPct val="114000"/>
              </a:lnSpc>
              <a:buFont typeface="Arial" pitchFamily="34" charset="0"/>
              <a:buChar char="•"/>
            </a:pPr>
            <a:r>
              <a:rPr lang="fr-FR" sz="1800" b="0">
                <a:solidFill>
                  <a:srgbClr val="000000"/>
                </a:solidFill>
                <a:cs typeface="+mn-cs"/>
              </a:rPr>
              <a:t>Ces diapositives introductives </a:t>
            </a:r>
            <a:r>
              <a:rPr lang="fr-FR" sz="1800">
                <a:solidFill>
                  <a:srgbClr val="000000"/>
                </a:solidFill>
                <a:cs typeface="+mn-cs"/>
              </a:rPr>
              <a:t>peuvent être personnalisées pour refléter :</a:t>
            </a:r>
          </a:p>
          <a:p>
            <a:pPr marL="800100" lvl="1" indent="-342900" eaLnBrk="0" hangingPunct="0">
              <a:lnSpc>
                <a:spcPct val="114000"/>
              </a:lnSpc>
              <a:buFont typeface="Arial" pitchFamily="34" charset="0"/>
              <a:buChar char="•"/>
            </a:pPr>
            <a:r>
              <a:rPr lang="fr-FR" sz="1800" b="0">
                <a:solidFill>
                  <a:srgbClr val="000000"/>
                </a:solidFill>
                <a:cs typeface="+mn-cs"/>
              </a:rPr>
              <a:t>Les besoins spécifiques et le niveau de connaissance préalable des participants,</a:t>
            </a:r>
          </a:p>
          <a:p>
            <a:pPr marL="800100" lvl="1" indent="-342900" eaLnBrk="0" hangingPunct="0">
              <a:lnSpc>
                <a:spcPct val="114000"/>
              </a:lnSpc>
              <a:buFont typeface="Arial" pitchFamily="34" charset="0"/>
              <a:buChar char="•"/>
            </a:pPr>
            <a:r>
              <a:rPr lang="fr-FR" sz="1800" b="0">
                <a:solidFill>
                  <a:srgbClr val="000000"/>
                </a:solidFill>
                <a:cs typeface="+mn-cs"/>
              </a:rPr>
              <a:t>Un contexte géographique particulier </a:t>
            </a:r>
          </a:p>
          <a:p>
            <a:pPr lvl="1" eaLnBrk="0" hangingPunct="0">
              <a:lnSpc>
                <a:spcPct val="114000"/>
              </a:lnSpc>
            </a:pPr>
            <a:r>
              <a:rPr lang="fr-FR" sz="1800" b="0">
                <a:solidFill>
                  <a:srgbClr val="000000"/>
                </a:solidFill>
                <a:cs typeface="+mn-cs"/>
              </a:rPr>
              <a:t>   (par exemple les impacts régionaux du CC)</a:t>
            </a:r>
          </a:p>
        </p:txBody>
      </p:sp>
    </p:spTree>
    <p:extLst>
      <p:ext uri="{BB962C8B-B14F-4D97-AF65-F5344CB8AC3E}">
        <p14:creationId xmlns:p14="http://schemas.microsoft.com/office/powerpoint/2010/main" val="381736759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594450" y="1163108"/>
            <a:ext cx="7662441" cy="618896"/>
          </a:xfrm>
        </p:spPr>
        <p:txBody>
          <a:bodyPr/>
          <a:lstStyle/>
          <a:p>
            <a:r>
              <a:rPr lang="fr-FR" b="1" kern="1200" dirty="0">
                <a:solidFill>
                  <a:srgbClr val="669900"/>
                </a:solidFill>
                <a:latin typeface="Arial"/>
                <a:ea typeface="+mn-ea"/>
                <a:cs typeface="+mn-cs"/>
              </a:rPr>
              <a:t>D’autres ressources sur le changement climatique</a:t>
            </a:r>
          </a:p>
        </p:txBody>
      </p:sp>
      <p:sp>
        <p:nvSpPr>
          <p:cNvPr id="3" name="Textfeld 2"/>
          <p:cNvSpPr txBox="1"/>
          <p:nvPr/>
        </p:nvSpPr>
        <p:spPr>
          <a:xfrm>
            <a:off x="150125" y="1922207"/>
            <a:ext cx="7800119" cy="1631216"/>
          </a:xfrm>
          <a:prstGeom prst="rect">
            <a:avLst/>
          </a:prstGeom>
          <a:noFill/>
        </p:spPr>
        <p:txBody>
          <a:bodyPr wrap="square" rtlCol="0">
            <a:spAutoFit/>
          </a:bodyPr>
          <a:lstStyle/>
          <a:p>
            <a:pPr marL="800100" lvl="1" indent="-342900" eaLnBrk="0" hangingPunct="0">
              <a:buFont typeface="Arial" pitchFamily="34" charset="0"/>
              <a:buChar char="•"/>
            </a:pPr>
            <a:r>
              <a:rPr lang="fr-FR" sz="2000" b="0">
                <a:solidFill>
                  <a:srgbClr val="000000"/>
                </a:solidFill>
                <a:cs typeface="+mn-cs"/>
              </a:rPr>
              <a:t>Le </a:t>
            </a:r>
            <a:r>
              <a:rPr lang="fr-FR" sz="2000">
                <a:solidFill>
                  <a:srgbClr val="000000"/>
                </a:solidFill>
                <a:cs typeface="+mn-cs"/>
              </a:rPr>
              <a:t>5</a:t>
            </a:r>
            <a:r>
              <a:rPr lang="fr-FR" sz="2000" baseline="30000">
                <a:solidFill>
                  <a:srgbClr val="000000"/>
                </a:solidFill>
                <a:cs typeface="+mn-cs"/>
              </a:rPr>
              <a:t>ème</a:t>
            </a:r>
            <a:r>
              <a:rPr lang="fr-FR" sz="2000">
                <a:solidFill>
                  <a:srgbClr val="000000"/>
                </a:solidFill>
                <a:cs typeface="+mn-cs"/>
              </a:rPr>
              <a:t> Rapport du GIEC </a:t>
            </a:r>
            <a:r>
              <a:rPr lang="fr-FR" sz="2000" b="0">
                <a:solidFill>
                  <a:srgbClr val="000000"/>
                </a:solidFill>
                <a:cs typeface="+mn-cs"/>
              </a:rPr>
              <a:t>: </a:t>
            </a:r>
            <a:r>
              <a:rPr lang="fr-FR" sz="2000" b="0">
                <a:solidFill>
                  <a:srgbClr val="000000"/>
                </a:solidFill>
                <a:cs typeface="+mn-cs"/>
                <a:hlinkClick r:id="rId3"/>
              </a:rPr>
              <a:t>http://www.ipcc.ch</a:t>
            </a:r>
            <a:r>
              <a:rPr lang="fr-FR" sz="2000" b="0">
                <a:solidFill>
                  <a:srgbClr val="000000"/>
                </a:solidFill>
                <a:cs typeface="+mn-cs"/>
              </a:rPr>
              <a:t> </a:t>
            </a:r>
          </a:p>
          <a:p>
            <a:pPr marL="800100" lvl="1" indent="-342900" eaLnBrk="0" hangingPunct="0">
              <a:buFont typeface="Arial" pitchFamily="34" charset="0"/>
              <a:buChar char="•"/>
            </a:pPr>
            <a:r>
              <a:rPr lang="fr-FR" sz="2000" b="0">
                <a:solidFill>
                  <a:srgbClr val="000000"/>
                </a:solidFill>
                <a:cs typeface="+mn-cs"/>
              </a:rPr>
              <a:t>Un </a:t>
            </a:r>
            <a:r>
              <a:rPr lang="fr-FR" sz="2000">
                <a:solidFill>
                  <a:srgbClr val="000000"/>
                </a:solidFill>
                <a:cs typeface="+mn-cs"/>
              </a:rPr>
              <a:t>rapport de la Banque Mondiale </a:t>
            </a:r>
            <a:r>
              <a:rPr lang="fr-FR" sz="2000" b="0">
                <a:solidFill>
                  <a:srgbClr val="000000"/>
                </a:solidFill>
                <a:cs typeface="+mn-cs"/>
              </a:rPr>
              <a:t>intitulé </a:t>
            </a:r>
            <a:r>
              <a:rPr lang="fr-FR" sz="2000" b="0">
                <a:solidFill>
                  <a:srgbClr val="000000"/>
                </a:solidFill>
                <a:cs typeface="+mn-cs"/>
                <a:hlinkClick r:id="rId4"/>
              </a:rPr>
              <a:t>« Baissons la chaleur » </a:t>
            </a:r>
            <a:r>
              <a:rPr lang="fr-FR" sz="2000" b="0">
                <a:solidFill>
                  <a:srgbClr val="000000"/>
                </a:solidFill>
                <a:cs typeface="+mn-cs"/>
              </a:rPr>
              <a:t>ainsi qu’un rapport complémentaire sur les </a:t>
            </a:r>
            <a:r>
              <a:rPr lang="fr-FR" sz="2000" b="0">
                <a:solidFill>
                  <a:srgbClr val="000000"/>
                </a:solidFill>
                <a:cs typeface="+mn-cs"/>
                <a:hlinkClick r:id="rId5"/>
              </a:rPr>
              <a:t>Impacts régionaux </a:t>
            </a:r>
            <a:r>
              <a:rPr lang="fr-FR" sz="2000" b="0">
                <a:solidFill>
                  <a:srgbClr val="000000"/>
                </a:solidFill>
                <a:cs typeface="+mn-cs"/>
              </a:rPr>
              <a:t>donnent un aperçu solide des conséquences des changements climatiques.</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7767" y="3943652"/>
            <a:ext cx="2868049" cy="205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52400" y="3553423"/>
            <a:ext cx="5289622" cy="2862322"/>
          </a:xfrm>
          <a:prstGeom prst="rect">
            <a:avLst/>
          </a:prstGeom>
          <a:noFill/>
        </p:spPr>
        <p:txBody>
          <a:bodyPr wrap="square" rtlCol="0">
            <a:spAutoFit/>
          </a:bodyPr>
          <a:lstStyle/>
          <a:p>
            <a:pPr marL="800100" lvl="1" indent="-342900" eaLnBrk="0" hangingPunct="0">
              <a:buFont typeface="Arial" pitchFamily="34" charset="0"/>
              <a:buChar char="•"/>
            </a:pPr>
            <a:r>
              <a:rPr lang="fr-FR" sz="2000" b="0">
                <a:solidFill>
                  <a:srgbClr val="000000"/>
                </a:solidFill>
              </a:rPr>
              <a:t>Le </a:t>
            </a:r>
            <a:r>
              <a:rPr lang="fr-FR" sz="2000">
                <a:solidFill>
                  <a:srgbClr val="000000"/>
                </a:solidFill>
              </a:rPr>
              <a:t>film d’animation </a:t>
            </a:r>
            <a:r>
              <a:rPr lang="fr-FR" sz="2000" b="0">
                <a:solidFill>
                  <a:srgbClr val="000000"/>
                </a:solidFill>
              </a:rPr>
              <a:t>“</a:t>
            </a:r>
            <a:r>
              <a:rPr lang="fr-FR" sz="2000" b="0" i="1">
                <a:solidFill>
                  <a:srgbClr val="000000"/>
                </a:solidFill>
              </a:rPr>
              <a:t>Nous en savons assez sur le changement climatique– il est temps de prendre des décisions, maintenant !</a:t>
            </a:r>
            <a:r>
              <a:rPr lang="fr-FR" sz="2000" b="0">
                <a:solidFill>
                  <a:srgbClr val="000000"/>
                </a:solidFill>
              </a:rPr>
              <a:t>”. Il s’agit d’une présentation de 5 minutes sur l’adaptation, disponible dans 12 langues. La version française : </a:t>
            </a:r>
            <a:r>
              <a:rPr lang="fr-FR" sz="2000" b="0">
                <a:solidFill>
                  <a:srgbClr val="000000"/>
                </a:solidFill>
                <a:hlinkClick r:id="rId7"/>
              </a:rPr>
              <a:t>https://www.youtube.com/watch?v=iXm-9u-Zqu8</a:t>
            </a:r>
            <a:endParaRPr lang="fr-FR" sz="2000" b="0">
              <a:solidFill>
                <a:srgbClr val="000000"/>
              </a:solidFill>
            </a:endParaRPr>
          </a:p>
        </p:txBody>
      </p:sp>
    </p:spTree>
    <p:extLst>
      <p:ext uri="{BB962C8B-B14F-4D97-AF65-F5344CB8AC3E}">
        <p14:creationId xmlns:p14="http://schemas.microsoft.com/office/powerpoint/2010/main" val="67048858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43768" y="982640"/>
            <a:ext cx="7199313" cy="900752"/>
          </a:xfrm>
        </p:spPr>
        <p:txBody>
          <a:bodyPr/>
          <a:lstStyle/>
          <a:p>
            <a:r>
              <a:rPr lang="fr-FR" sz="2800" dirty="0">
                <a:solidFill>
                  <a:srgbClr val="669900"/>
                </a:solidFill>
              </a:rPr>
              <a:t>Que savons-nous aujourd’hui sur le changement climatique ?</a:t>
            </a:r>
          </a:p>
        </p:txBody>
      </p:sp>
      <p:sp>
        <p:nvSpPr>
          <p:cNvPr id="7" name="Content Placeholder 2"/>
          <p:cNvSpPr>
            <a:spLocks noGrp="1"/>
          </p:cNvSpPr>
          <p:nvPr>
            <p:ph idx="1"/>
          </p:nvPr>
        </p:nvSpPr>
        <p:spPr>
          <a:xfrm>
            <a:off x="943768" y="1883393"/>
            <a:ext cx="7227887" cy="3684894"/>
          </a:xfrm>
        </p:spPr>
        <p:txBody>
          <a:bodyPr/>
          <a:lstStyle/>
          <a:p>
            <a:pPr marL="285750" indent="-285750">
              <a:buFont typeface="Arial" panose="020B0604020202020204" pitchFamily="34" charset="0"/>
              <a:buChar char="•"/>
              <a:defRPr/>
            </a:pPr>
            <a:r>
              <a:rPr lang="fr-FR" kern="1200" dirty="0">
                <a:latin typeface="+mj-lt"/>
              </a:rPr>
              <a:t>La température moyenne mondiale a augmenté de 0,85</a:t>
            </a:r>
            <a:r>
              <a:rPr lang="fr-FR" dirty="0">
                <a:latin typeface="+mj-lt"/>
              </a:rPr>
              <a:t>°C entre 1880 et 2012.</a:t>
            </a:r>
          </a:p>
          <a:p>
            <a:pPr marL="285750" indent="-285750">
              <a:buFont typeface="Arial" panose="020B0604020202020204" pitchFamily="34" charset="0"/>
              <a:buChar char="•"/>
              <a:defRPr/>
            </a:pPr>
            <a:r>
              <a:rPr lang="fr-FR" b="0" kern="1200" dirty="0">
                <a:latin typeface="+mj-lt"/>
              </a:rPr>
              <a:t>La majeure partie du réchauffement </a:t>
            </a:r>
            <a:r>
              <a:rPr lang="fr-FR" kern="1200" dirty="0">
                <a:latin typeface="+mj-lt"/>
              </a:rPr>
              <a:t>a eu lieu lors des dernières décennies, suivie d’une augmentation des émissions de </a:t>
            </a:r>
            <a:r>
              <a:rPr lang="fr-FR" kern="1200">
                <a:latin typeface="+mj-lt"/>
              </a:rPr>
              <a:t>GES (gaz </a:t>
            </a:r>
            <a:r>
              <a:rPr lang="fr-FR" kern="1200" dirty="0">
                <a:latin typeface="+mj-lt"/>
              </a:rPr>
              <a:t>à effet de serre) depuis les années 1950. </a:t>
            </a:r>
          </a:p>
          <a:p>
            <a:pPr marL="285750" indent="-285750">
              <a:buFont typeface="Arial" panose="020B0604020202020204" pitchFamily="34" charset="0"/>
              <a:buChar char="•"/>
              <a:defRPr/>
            </a:pPr>
            <a:r>
              <a:rPr lang="fr-FR" dirty="0">
                <a:latin typeface="+mj-lt"/>
              </a:rPr>
              <a:t>Sur la base des estimations du GIEC, un </a:t>
            </a:r>
            <a:r>
              <a:rPr lang="fr-FR" b="1" dirty="0">
                <a:latin typeface="+mj-lt"/>
              </a:rPr>
              <a:t>réchauffement</a:t>
            </a:r>
            <a:r>
              <a:rPr lang="fr-FR" dirty="0">
                <a:latin typeface="+mj-lt"/>
              </a:rPr>
              <a:t> compris entre </a:t>
            </a:r>
            <a:r>
              <a:rPr lang="fr-FR" kern="1200" dirty="0">
                <a:latin typeface="+mj-lt"/>
              </a:rPr>
              <a:t>+0.3°C </a:t>
            </a:r>
            <a:r>
              <a:rPr lang="fr-FR" b="0" kern="1200" dirty="0">
                <a:latin typeface="+mj-lt"/>
              </a:rPr>
              <a:t>et</a:t>
            </a:r>
            <a:r>
              <a:rPr lang="fr-FR" kern="1200" dirty="0">
                <a:latin typeface="+mj-lt"/>
              </a:rPr>
              <a:t> +4.8°C d’ici </a:t>
            </a:r>
            <a:r>
              <a:rPr lang="fr-FR" b="0" kern="1200" dirty="0">
                <a:latin typeface="+mj-lt"/>
              </a:rPr>
              <a:t>2100 est probable </a:t>
            </a:r>
            <a:r>
              <a:rPr lang="fr-FR" kern="1200" dirty="0">
                <a:latin typeface="+mj-lt"/>
              </a:rPr>
              <a:t>(en comparaison avec la période</a:t>
            </a:r>
            <a:r>
              <a:rPr lang="fr-FR" dirty="0">
                <a:latin typeface="+mj-lt"/>
              </a:rPr>
              <a:t>1986-2005).</a:t>
            </a:r>
            <a:endParaRPr lang="fr-FR" b="0" kern="1200" dirty="0">
              <a:latin typeface="+mj-lt"/>
            </a:endParaRPr>
          </a:p>
          <a:p>
            <a:pPr marL="285750" indent="-285750">
              <a:buFont typeface="Arial" panose="020B0604020202020204" pitchFamily="34" charset="0"/>
              <a:buChar char="•"/>
              <a:defRPr/>
            </a:pPr>
            <a:r>
              <a:rPr lang="fr-FR" b="0" kern="1200" dirty="0">
                <a:latin typeface="+mj-lt"/>
              </a:rPr>
              <a:t>Les projections d’</a:t>
            </a:r>
            <a:r>
              <a:rPr lang="fr-FR" b="1" kern="1200" dirty="0">
                <a:latin typeface="+mj-lt"/>
              </a:rPr>
              <a:t>élévation du niveau des mers </a:t>
            </a:r>
            <a:r>
              <a:rPr lang="fr-FR" kern="1200" dirty="0">
                <a:latin typeface="+mj-lt"/>
              </a:rPr>
              <a:t>entre </a:t>
            </a:r>
            <a:r>
              <a:rPr lang="fr-FR" kern="1200">
                <a:latin typeface="+mj-lt"/>
              </a:rPr>
              <a:t>la période 1986</a:t>
            </a:r>
            <a:r>
              <a:rPr lang="fr-FR" b="0" kern="1200">
                <a:latin typeface="+mj-lt"/>
              </a:rPr>
              <a:t>-2005 </a:t>
            </a:r>
            <a:r>
              <a:rPr lang="fr-FR" b="0" kern="1200" dirty="0">
                <a:latin typeface="+mj-lt"/>
              </a:rPr>
              <a:t>et </a:t>
            </a:r>
            <a:r>
              <a:rPr lang="fr-FR" kern="1200" dirty="0">
                <a:latin typeface="+mj-lt"/>
              </a:rPr>
              <a:t>2100 sont comprises entre +26 to +82 cm. D’autres estimations prévoient une élévation jusqu’à 180 cm d’ici 2100.</a:t>
            </a:r>
            <a:endParaRPr lang="fr-FR" b="0" dirty="0">
              <a:latin typeface="+mj-lt"/>
            </a:endParaRPr>
          </a:p>
        </p:txBody>
      </p:sp>
      <p:sp>
        <p:nvSpPr>
          <p:cNvPr id="8" name="Rectangle 4"/>
          <p:cNvSpPr>
            <a:spLocks noChangeArrowheads="1"/>
          </p:cNvSpPr>
          <p:nvPr/>
        </p:nvSpPr>
        <p:spPr bwMode="auto">
          <a:xfrm>
            <a:off x="19050" y="6032133"/>
            <a:ext cx="9048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fr-FR" sz="1600" b="0" dirty="0"/>
              <a:t>Source : 	5</a:t>
            </a:r>
            <a:r>
              <a:rPr lang="fr-FR" sz="1600" b="0" baseline="30000" dirty="0"/>
              <a:t>ème</a:t>
            </a:r>
            <a:r>
              <a:rPr lang="fr-FR" sz="1600" b="0" dirty="0"/>
              <a:t> Rapport du GIEC, Résumé à l’attention des décideurs </a:t>
            </a:r>
            <a:r>
              <a:rPr lang="fr-FR" sz="1600" b="0" dirty="0">
                <a:hlinkClick r:id="rId3"/>
              </a:rPr>
              <a:t>http://www.ipcc.ch/</a:t>
            </a:r>
            <a:endParaRPr lang="fr-FR" sz="1600" b="0" dirty="0"/>
          </a:p>
          <a:p>
            <a:pPr marL="900113" eaLnBrk="0" hangingPunct="0">
              <a:tabLst>
                <a:tab pos="900113" algn="l"/>
              </a:tabLst>
            </a:pPr>
            <a:r>
              <a:rPr lang="fr-FR" sz="1600" b="0" dirty="0"/>
              <a:t>	Jevrejeva et al (2014) « Limite supérieure prévue pour l'élévation du niveau des mers d’ici 2100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6202076"/>
            <a:ext cx="6790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de-DE" sz="1600" b="0" dirty="0"/>
              <a:t>Source : </a:t>
            </a:r>
            <a:r>
              <a:rPr lang="fr-FR" sz="1600" b="0" dirty="0"/>
              <a:t>5</a:t>
            </a:r>
            <a:r>
              <a:rPr lang="fr-FR" sz="1600" b="0" baseline="30000" dirty="0"/>
              <a:t>ème</a:t>
            </a:r>
            <a:r>
              <a:rPr lang="fr-FR" sz="1600" b="0" dirty="0"/>
              <a:t> Rapport du GIEC, Résumé à l’attention des décideurs </a:t>
            </a:r>
            <a:endParaRPr lang="de-DE" sz="1600" b="0" dirty="0"/>
          </a:p>
          <a:p>
            <a:pPr eaLnBrk="0" hangingPunct="0"/>
            <a:r>
              <a:rPr lang="en-US" sz="1600" b="0" dirty="0">
                <a:hlinkClick r:id="rId3"/>
              </a:rPr>
              <a:t>http://www.climatechange2013.org/report/reports-graphic/report-graphics</a:t>
            </a:r>
            <a:endParaRPr lang="de-DE" sz="1600" b="0" dirty="0"/>
          </a:p>
        </p:txBody>
      </p:sp>
      <p:grpSp>
        <p:nvGrpSpPr>
          <p:cNvPr id="4" name="Group 3"/>
          <p:cNvGrpSpPr/>
          <p:nvPr/>
        </p:nvGrpSpPr>
        <p:grpSpPr>
          <a:xfrm>
            <a:off x="400050" y="1175657"/>
            <a:ext cx="8627833" cy="4196443"/>
            <a:chOff x="400050" y="1175657"/>
            <a:chExt cx="8627833" cy="4196443"/>
          </a:xfrm>
        </p:grpSpPr>
        <p:pic>
          <p:nvPicPr>
            <p:cNvPr id="2050" name="Picture 2" descr="C:\Users\holst_ale\Documents\M&amp;E Adapt\M&amp;E Training Update\M&amp;E Training Grafiken\IPCC AR5 global average tem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485900"/>
              <a:ext cx="83439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06285" y="1175657"/>
              <a:ext cx="5907315" cy="696685"/>
            </a:xfrm>
            <a:prstGeom prst="rect">
              <a:avLst/>
            </a:prstGeom>
            <a:solidFill>
              <a:schemeClr val="bg1"/>
            </a:solidFill>
          </p:spPr>
          <p:txBody>
            <a:bodyPr wrap="square" rtlCol="0" anchor="ctr">
              <a:noAutofit/>
            </a:bodyPr>
            <a:lstStyle/>
            <a:p>
              <a:r>
                <a:rPr lang="fr-FR" sz="2000">
                  <a:solidFill>
                    <a:schemeClr val="tx1"/>
                  </a:solidFill>
                </a:rPr>
                <a:t>Evolution de la température moyenne mondiale à la surface du globe</a:t>
              </a:r>
              <a:endParaRPr lang="en-GB" sz="2000" dirty="0" err="1">
                <a:solidFill>
                  <a:schemeClr val="tx1"/>
                </a:solidFill>
              </a:endParaRPr>
            </a:p>
          </p:txBody>
        </p:sp>
        <p:sp>
          <p:nvSpPr>
            <p:cNvPr id="3" name="TextBox 2"/>
            <p:cNvSpPr txBox="1"/>
            <p:nvPr/>
          </p:nvSpPr>
          <p:spPr>
            <a:xfrm>
              <a:off x="7489368" y="1436912"/>
              <a:ext cx="1538515" cy="584775"/>
            </a:xfrm>
            <a:prstGeom prst="rect">
              <a:avLst/>
            </a:prstGeom>
            <a:solidFill>
              <a:schemeClr val="bg1"/>
            </a:solidFill>
          </p:spPr>
          <p:txBody>
            <a:bodyPr wrap="square" rtlCol="0">
              <a:spAutoFit/>
            </a:bodyPr>
            <a:lstStyle/>
            <a:p>
              <a:r>
                <a:rPr lang="de-DE" sz="1600" b="0">
                  <a:solidFill>
                    <a:schemeClr val="tx1"/>
                  </a:solidFill>
                </a:rPr>
                <a:t>Moyenne sur la periode</a:t>
              </a:r>
              <a:endParaRPr lang="en-GB" sz="1600" b="0" dirty="0" err="1">
                <a:solidFill>
                  <a:schemeClr val="tx1"/>
                </a:solidFill>
              </a:endParaRPr>
            </a:p>
          </p:txBody>
        </p:sp>
        <p:sp>
          <p:nvSpPr>
            <p:cNvPr id="7" name="TextBox 6"/>
            <p:cNvSpPr txBox="1"/>
            <p:nvPr/>
          </p:nvSpPr>
          <p:spPr>
            <a:xfrm>
              <a:off x="1995260" y="2257948"/>
              <a:ext cx="862240" cy="236406"/>
            </a:xfrm>
            <a:prstGeom prst="rect">
              <a:avLst/>
            </a:prstGeom>
            <a:solidFill>
              <a:schemeClr val="bg1"/>
            </a:solidFill>
          </p:spPr>
          <p:txBody>
            <a:bodyPr wrap="square" lIns="18000" tIns="18000" rIns="18000" bIns="18000" rtlCol="0">
              <a:spAutoFit/>
            </a:bodyPr>
            <a:lstStyle/>
            <a:p>
              <a:r>
                <a:rPr lang="de-DE" sz="1300" b="0">
                  <a:solidFill>
                    <a:schemeClr val="tx1"/>
                  </a:solidFill>
                </a:rPr>
                <a:t>historique</a:t>
              </a:r>
              <a:endParaRPr lang="en-GB" sz="1300" b="0" dirty="0" err="1">
                <a:solidFill>
                  <a:schemeClr val="tx1"/>
                </a:solidFill>
              </a:endParaRPr>
            </a:p>
          </p:txBody>
        </p:sp>
      </p:gr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457200" y="2008188"/>
            <a:ext cx="3752850" cy="4213225"/>
          </a:xfrm>
          <a:prstGeom prst="rect">
            <a:avLst/>
          </a:prstGeom>
        </p:spPr>
        <p:txBody>
          <a:bodyPr/>
          <a:lstStyle/>
          <a:p>
            <a:pPr>
              <a:spcBef>
                <a:spcPts val="0"/>
              </a:spcBef>
              <a:spcAft>
                <a:spcPts val="600"/>
              </a:spcAft>
              <a:buClr>
                <a:srgbClr val="C80F0F"/>
              </a:buClr>
              <a:buFont typeface="Wingdings" pitchFamily="2" charset="2"/>
              <a:buNone/>
              <a:defRPr/>
            </a:pPr>
            <a:r>
              <a:rPr lang="fr-FR" sz="1100" kern="0" dirty="0">
                <a:solidFill>
                  <a:schemeClr val="tx1"/>
                </a:solidFill>
                <a:latin typeface="+mn-lt"/>
                <a:cs typeface="+mn-cs"/>
              </a:rPr>
              <a:t>En tant qu’entité appartenant au gouvernement fédéral, la Deutsche Gesellschaft </a:t>
            </a:r>
            <a:r>
              <a:rPr lang="fr-FR" sz="1100" kern="0" dirty="0" err="1">
                <a:solidFill>
                  <a:schemeClr val="tx1"/>
                </a:solidFill>
                <a:latin typeface="+mn-lt"/>
                <a:cs typeface="+mn-cs"/>
              </a:rPr>
              <a:t>für</a:t>
            </a:r>
            <a:r>
              <a:rPr lang="fr-FR" sz="1100" kern="0">
                <a:solidFill>
                  <a:schemeClr val="tx1"/>
                </a:solidFill>
                <a:latin typeface="+mn-lt"/>
                <a:cs typeface="+mn-cs"/>
              </a:rPr>
              <a:t> Internationale Zusammenarbeit (GIZ) GmbH soutient le gouvernement fédéral dans la réalisation de ses objectifs dans le domaine de la coopération internationale pour le développement </a:t>
            </a:r>
          </a:p>
          <a:p>
            <a:pPr>
              <a:spcBef>
                <a:spcPts val="0"/>
              </a:spcBef>
              <a:spcAft>
                <a:spcPts val="600"/>
              </a:spcAft>
              <a:buClr>
                <a:srgbClr val="C80F0F"/>
              </a:buClr>
              <a:buFont typeface="Wingdings" pitchFamily="2" charset="2"/>
              <a:buNone/>
              <a:defRPr/>
            </a:pPr>
            <a:r>
              <a:rPr lang="fr-FR" sz="1100" kern="0">
                <a:solidFill>
                  <a:srgbClr val="C00000"/>
                </a:solidFill>
                <a:latin typeface="+mn-lt"/>
                <a:cs typeface="+mn-cs"/>
              </a:rPr>
              <a:t>Publié par</a:t>
            </a:r>
            <a:r>
              <a:rPr lang="fr-FR" sz="1100" kern="0">
                <a:solidFill>
                  <a:schemeClr val="tx1">
                    <a:lumMod val="50000"/>
                    <a:lumOff val="50000"/>
                  </a:schemeClr>
                </a:solidFill>
                <a:latin typeface="+mn-lt"/>
                <a:cs typeface="+mn-cs"/>
              </a:rPr>
              <a:t/>
            </a:r>
            <a:br>
              <a:rPr lang="fr-FR" sz="1100" kern="0">
                <a:solidFill>
                  <a:schemeClr val="tx1">
                    <a:lumMod val="50000"/>
                    <a:lumOff val="50000"/>
                  </a:schemeClr>
                </a:solidFill>
                <a:latin typeface="+mn-lt"/>
                <a:cs typeface="+mn-cs"/>
              </a:rPr>
            </a:br>
            <a:r>
              <a:rPr lang="fr-FR" sz="1100" kern="0">
                <a:solidFill>
                  <a:schemeClr val="tx1"/>
                </a:solidFill>
                <a:latin typeface="+mn-lt"/>
                <a:cs typeface="+mn-cs"/>
              </a:rPr>
              <a:t>Deutsche Gesellschaft für</a:t>
            </a:r>
            <a:br>
              <a:rPr lang="fr-FR" sz="1100" kern="0">
                <a:solidFill>
                  <a:schemeClr val="tx1"/>
                </a:solidFill>
                <a:latin typeface="+mn-lt"/>
                <a:cs typeface="+mn-cs"/>
              </a:rPr>
            </a:br>
            <a:r>
              <a:rPr lang="fr-FR" sz="1100" kern="0">
                <a:solidFill>
                  <a:schemeClr val="tx1"/>
                </a:solidFill>
                <a:latin typeface="+mn-lt"/>
                <a:cs typeface="+mn-cs"/>
              </a:rPr>
              <a:t>Internationale Zusammenarbeit (GIZ) GmbH</a:t>
            </a:r>
          </a:p>
          <a:p>
            <a:pPr>
              <a:spcBef>
                <a:spcPts val="0"/>
              </a:spcBef>
              <a:spcAft>
                <a:spcPts val="600"/>
              </a:spcAft>
              <a:buClr>
                <a:srgbClr val="C80F0F"/>
              </a:buClr>
              <a:buFont typeface="Wingdings" pitchFamily="2" charset="2"/>
              <a:buNone/>
              <a:tabLst>
                <a:tab pos="180975" algn="l"/>
              </a:tabLst>
              <a:defRPr/>
            </a:pPr>
            <a:r>
              <a:rPr lang="fr-FR" sz="1100" kern="0">
                <a:solidFill>
                  <a:schemeClr val="tx1"/>
                </a:solidFill>
                <a:latin typeface="+mn-lt"/>
                <a:cs typeface="+mn-cs"/>
              </a:rPr>
              <a:t>Dag-Hammarskjöld-Weg 1-5</a:t>
            </a:r>
            <a:br>
              <a:rPr lang="fr-FR" sz="1100" kern="0">
                <a:solidFill>
                  <a:schemeClr val="tx1"/>
                </a:solidFill>
                <a:latin typeface="+mn-lt"/>
                <a:cs typeface="+mn-cs"/>
              </a:rPr>
            </a:br>
            <a:r>
              <a:rPr lang="fr-FR" sz="1100" kern="0">
                <a:solidFill>
                  <a:schemeClr val="tx1"/>
                </a:solidFill>
                <a:latin typeface="+mn-lt"/>
                <a:cs typeface="+mn-cs"/>
              </a:rPr>
              <a:t>65760 Eschborn, Germany</a:t>
            </a:r>
            <a:br>
              <a:rPr lang="fr-FR" sz="1100" kern="0">
                <a:solidFill>
                  <a:schemeClr val="tx1"/>
                </a:solidFill>
                <a:latin typeface="+mn-lt"/>
                <a:cs typeface="+mn-cs"/>
              </a:rPr>
            </a:br>
            <a:r>
              <a:rPr lang="fr-FR" sz="1100" kern="0">
                <a:solidFill>
                  <a:schemeClr val="tx1"/>
                </a:solidFill>
                <a:latin typeface="+mn-lt"/>
                <a:cs typeface="+mn-cs"/>
              </a:rPr>
              <a:t>T	+49 61 96 79-0</a:t>
            </a:r>
            <a:br>
              <a:rPr lang="fr-FR" sz="1100" kern="0">
                <a:solidFill>
                  <a:schemeClr val="tx1"/>
                </a:solidFill>
                <a:latin typeface="+mn-lt"/>
                <a:cs typeface="+mn-cs"/>
              </a:rPr>
            </a:br>
            <a:r>
              <a:rPr lang="fr-FR" sz="1100" kern="0">
                <a:solidFill>
                  <a:schemeClr val="tx1"/>
                </a:solidFill>
                <a:latin typeface="+mn-lt"/>
                <a:cs typeface="+mn-cs"/>
              </a:rPr>
              <a:t>F	+49 61 96 79-1115</a:t>
            </a:r>
          </a:p>
          <a:p>
            <a:pPr>
              <a:spcBef>
                <a:spcPts val="0"/>
              </a:spcBef>
              <a:spcAft>
                <a:spcPts val="600"/>
              </a:spcAft>
              <a:buClr>
                <a:srgbClr val="C80F0F"/>
              </a:buClr>
              <a:buFont typeface="Wingdings" pitchFamily="2" charset="2"/>
              <a:buNone/>
              <a:tabLst>
                <a:tab pos="180975" algn="l"/>
              </a:tabLst>
              <a:defRPr/>
            </a:pPr>
            <a:r>
              <a:rPr lang="fr-FR" sz="1100" kern="0">
                <a:solidFill>
                  <a:srgbClr val="C00000"/>
                </a:solidFill>
                <a:latin typeface="+mn-lt"/>
                <a:cs typeface="+mn-cs"/>
              </a:rPr>
              <a:t>Contact</a:t>
            </a:r>
            <a:r>
              <a:rPr lang="fr-FR" sz="1100" kern="0">
                <a:solidFill>
                  <a:schemeClr val="tx1"/>
                </a:solidFill>
                <a:latin typeface="+mn-lt"/>
                <a:cs typeface="+mn-cs"/>
              </a:rPr>
              <a:t/>
            </a:r>
            <a:br>
              <a:rPr lang="fr-FR" sz="1100" kern="0">
                <a:solidFill>
                  <a:schemeClr val="tx1"/>
                </a:solidFill>
                <a:latin typeface="+mn-lt"/>
                <a:cs typeface="+mn-cs"/>
              </a:rPr>
            </a:br>
            <a:r>
              <a:rPr lang="fr-FR" sz="1100" kern="0">
                <a:solidFill>
                  <a:schemeClr val="tx1"/>
                </a:solidFill>
                <a:latin typeface="+mn-lt"/>
                <a:cs typeface="+mn-cs"/>
              </a:rPr>
              <a:t>E	</a:t>
            </a:r>
            <a:r>
              <a:rPr lang="fr-FR" sz="1100" u="sng" kern="0">
                <a:solidFill>
                  <a:schemeClr val="tx1"/>
                </a:solidFill>
                <a:latin typeface="+mn-lt"/>
                <a:cs typeface="+mn-cs"/>
                <a:hlinkClick r:id="rId3"/>
              </a:rPr>
              <a:t>climate@giz.de</a:t>
            </a:r>
            <a:r>
              <a:rPr lang="fr-FR" sz="1100" kern="0">
                <a:solidFill>
                  <a:schemeClr val="tx1"/>
                </a:solidFill>
                <a:latin typeface="+mn-lt"/>
                <a:cs typeface="+mn-cs"/>
              </a:rPr>
              <a:t/>
            </a:r>
            <a:br>
              <a:rPr lang="fr-FR" sz="1100" kern="0">
                <a:solidFill>
                  <a:schemeClr val="tx1"/>
                </a:solidFill>
                <a:latin typeface="+mn-lt"/>
                <a:cs typeface="+mn-cs"/>
              </a:rPr>
            </a:br>
            <a:r>
              <a:rPr lang="fr-FR" sz="1100" kern="0">
                <a:solidFill>
                  <a:schemeClr val="tx1"/>
                </a:solidFill>
                <a:latin typeface="+mn-lt"/>
                <a:cs typeface="+mn-cs"/>
              </a:rPr>
              <a:t>I	</a:t>
            </a:r>
            <a:r>
              <a:rPr lang="fr-FR" sz="1100" kern="0">
                <a:solidFill>
                  <a:schemeClr val="tx1"/>
                </a:solidFill>
                <a:latin typeface="+mn-lt"/>
                <a:cs typeface="+mn-cs"/>
                <a:hlinkClick r:id="rId4"/>
              </a:rPr>
              <a:t>www.giz.de/climate</a:t>
            </a:r>
            <a:r>
              <a:rPr lang="fr-FR" sz="1100" kern="0">
                <a:solidFill>
                  <a:schemeClr val="tx1"/>
                </a:solidFill>
                <a:latin typeface="+mn-lt"/>
                <a:cs typeface="+mn-cs"/>
              </a:rPr>
              <a:t> </a:t>
            </a:r>
          </a:p>
          <a:p>
            <a:pPr>
              <a:spcBef>
                <a:spcPts val="0"/>
              </a:spcBef>
              <a:spcAft>
                <a:spcPts val="300"/>
              </a:spcAft>
              <a:buClr>
                <a:srgbClr val="C80F0F"/>
              </a:buClr>
              <a:buFont typeface="Wingdings" pitchFamily="2" charset="2"/>
              <a:buNone/>
              <a:defRPr/>
            </a:pPr>
            <a:endParaRPr lang="fr-FR" sz="1200" kern="0">
              <a:solidFill>
                <a:schemeClr val="tx1"/>
              </a:solidFill>
              <a:latin typeface="+mn-lt"/>
              <a:cs typeface="+mn-cs"/>
            </a:endParaRPr>
          </a:p>
          <a:p>
            <a:pPr>
              <a:spcBef>
                <a:spcPts val="0"/>
              </a:spcBef>
              <a:spcAft>
                <a:spcPts val="300"/>
              </a:spcAft>
              <a:buClr>
                <a:srgbClr val="C80F0F"/>
              </a:buClr>
              <a:buFont typeface="Wingdings" pitchFamily="2" charset="2"/>
              <a:buNone/>
              <a:defRPr/>
            </a:pPr>
            <a:endParaRPr lang="fr-FR" sz="1200" kern="0">
              <a:solidFill>
                <a:schemeClr val="tx1"/>
              </a:solidFill>
              <a:latin typeface="+mn-lt"/>
              <a:cs typeface="+mn-cs"/>
            </a:endParaRPr>
          </a:p>
        </p:txBody>
      </p:sp>
      <p:sp>
        <p:nvSpPr>
          <p:cNvPr id="9" name="Title 1"/>
          <p:cNvSpPr txBox="1">
            <a:spLocks/>
          </p:cNvSpPr>
          <p:nvPr/>
        </p:nvSpPr>
        <p:spPr>
          <a:xfrm>
            <a:off x="457200" y="1068388"/>
            <a:ext cx="7526338" cy="741362"/>
          </a:xfrm>
          <a:prstGeom prst="rect">
            <a:avLst/>
          </a:prstGeom>
        </p:spPr>
        <p:txBody>
          <a:bodyPr anchor="b"/>
          <a:lstStyle/>
          <a:p>
            <a:pPr>
              <a:defRPr/>
            </a:pPr>
            <a:r>
              <a:rPr lang="fr-FR" sz="2400" kern="0">
                <a:solidFill>
                  <a:srgbClr val="669900"/>
                </a:solidFill>
                <a:latin typeface="+mj-lt"/>
                <a:ea typeface="+mj-ea"/>
                <a:cs typeface="+mj-cs"/>
              </a:rPr>
              <a:t>Mentions légales</a:t>
            </a:r>
          </a:p>
        </p:txBody>
      </p:sp>
      <p:sp>
        <p:nvSpPr>
          <p:cNvPr id="11" name="Inhaltsplatzhalter 2"/>
          <p:cNvSpPr txBox="1">
            <a:spLocks/>
          </p:cNvSpPr>
          <p:nvPr/>
        </p:nvSpPr>
        <p:spPr bwMode="auto">
          <a:xfrm>
            <a:off x="4540250" y="2033588"/>
            <a:ext cx="4475163" cy="4576762"/>
          </a:xfrm>
          <a:prstGeom prst="rect">
            <a:avLst/>
          </a:prstGeom>
          <a:noFill/>
          <a:ln w="9525">
            <a:noFill/>
            <a:miter lim="800000"/>
            <a:headEnd/>
            <a:tailEnd/>
          </a:ln>
        </p:spPr>
        <p:txBody>
          <a:bodyPr lIns="0" tIns="0" rIns="0" bIns="0"/>
          <a:lstStyle/>
          <a:p>
            <a:pPr>
              <a:spcBef>
                <a:spcPts val="0"/>
              </a:spcBef>
              <a:spcAft>
                <a:spcPts val="600"/>
              </a:spcAft>
              <a:defRPr/>
            </a:pPr>
            <a:r>
              <a:rPr lang="fr-FR" sz="1100" kern="0">
                <a:solidFill>
                  <a:srgbClr val="C00000"/>
                </a:solidFill>
              </a:rPr>
              <a:t>Sous la direction de</a:t>
            </a:r>
            <a:r>
              <a:rPr lang="fr-FR" sz="1100" kern="0">
                <a:solidFill>
                  <a:schemeClr val="tx1">
                    <a:lumMod val="50000"/>
                    <a:lumOff val="50000"/>
                  </a:schemeClr>
                </a:solidFill>
              </a:rPr>
              <a:t/>
            </a:r>
            <a:br>
              <a:rPr lang="fr-FR" sz="1100" kern="0">
                <a:solidFill>
                  <a:schemeClr val="tx1">
                    <a:lumMod val="50000"/>
                    <a:lumOff val="50000"/>
                  </a:schemeClr>
                </a:solidFill>
              </a:rPr>
            </a:br>
            <a:r>
              <a:rPr lang="fr-FR" sz="1100" b="0" kern="0">
                <a:solidFill>
                  <a:schemeClr val="tx1"/>
                </a:solidFill>
              </a:rPr>
              <a:t>Timo </a:t>
            </a:r>
            <a:r>
              <a:rPr lang="fr-FR" sz="1100" b="0" kern="0" err="1">
                <a:solidFill>
                  <a:schemeClr val="tx1"/>
                </a:solidFill>
              </a:rPr>
              <a:t>Leiter</a:t>
            </a:r>
            <a:endParaRPr lang="fr-FR" sz="1100" b="0" kern="0">
              <a:solidFill>
                <a:schemeClr val="tx1"/>
              </a:solidFill>
            </a:endParaRPr>
          </a:p>
          <a:p>
            <a:pPr>
              <a:spcBef>
                <a:spcPts val="0"/>
              </a:spcBef>
              <a:spcAft>
                <a:spcPts val="0"/>
              </a:spcAft>
              <a:defRPr/>
            </a:pPr>
            <a:r>
              <a:rPr lang="fr-FR" sz="1100" kern="0">
                <a:solidFill>
                  <a:srgbClr val="C00000"/>
                </a:solidFill>
              </a:rPr>
              <a:t>Auteurs</a:t>
            </a:r>
            <a:r>
              <a:rPr lang="fr-FR" sz="1100" kern="0">
                <a:solidFill>
                  <a:schemeClr val="tx1">
                    <a:lumMod val="50000"/>
                    <a:lumOff val="50000"/>
                  </a:schemeClr>
                </a:solidFill>
              </a:rPr>
              <a:t/>
            </a:r>
            <a:br>
              <a:rPr lang="fr-FR" sz="1100" kern="0">
                <a:solidFill>
                  <a:schemeClr val="tx1">
                    <a:lumMod val="50000"/>
                    <a:lumOff val="50000"/>
                  </a:schemeClr>
                </a:solidFill>
              </a:rPr>
            </a:br>
            <a:r>
              <a:rPr lang="fr-FR" sz="1100" b="0" kern="0">
                <a:solidFill>
                  <a:schemeClr val="tx1"/>
                </a:solidFill>
              </a:rPr>
              <a:t>Timo </a:t>
            </a:r>
            <a:r>
              <a:rPr lang="fr-FR" sz="1100" b="0" kern="0" err="1">
                <a:solidFill>
                  <a:schemeClr val="tx1"/>
                </a:solidFill>
              </a:rPr>
              <a:t>Leiter</a:t>
            </a:r>
            <a:endParaRPr lang="fr-FR" sz="1100" b="0" kern="0">
              <a:solidFill>
                <a:schemeClr val="tx1"/>
              </a:solidFill>
            </a:endParaRPr>
          </a:p>
          <a:p>
            <a:pPr>
              <a:spcBef>
                <a:spcPts val="0"/>
              </a:spcBef>
              <a:spcAft>
                <a:spcPts val="0"/>
              </a:spcAft>
              <a:defRPr/>
            </a:pPr>
            <a:r>
              <a:rPr lang="fr-FR" sz="1100" b="0" kern="0">
                <a:solidFill>
                  <a:schemeClr val="tx1"/>
                </a:solidFill>
              </a:rPr>
              <a:t>Alfred Eberhardt</a:t>
            </a:r>
          </a:p>
          <a:p>
            <a:pPr>
              <a:spcBef>
                <a:spcPts val="0"/>
              </a:spcBef>
              <a:spcAft>
                <a:spcPts val="0"/>
              </a:spcAft>
              <a:defRPr/>
            </a:pPr>
            <a:r>
              <a:rPr lang="fr-FR" sz="1100" b="0" kern="0">
                <a:solidFill>
                  <a:schemeClr val="tx1"/>
                </a:solidFill>
              </a:rPr>
              <a:t>Julia Olivier</a:t>
            </a:r>
          </a:p>
          <a:p>
            <a:pPr>
              <a:spcBef>
                <a:spcPts val="0"/>
              </a:spcBef>
              <a:spcAft>
                <a:spcPts val="0"/>
              </a:spcAft>
              <a:defRPr/>
            </a:pPr>
            <a:r>
              <a:rPr lang="fr-FR" sz="1100" b="0" kern="0">
                <a:solidFill>
                  <a:schemeClr val="tx1"/>
                </a:solidFill>
              </a:rPr>
              <a:t>Michael </a:t>
            </a:r>
            <a:r>
              <a:rPr lang="fr-FR" sz="1100" b="0" kern="0" err="1">
                <a:solidFill>
                  <a:schemeClr val="tx1"/>
                </a:solidFill>
              </a:rPr>
              <a:t>Hoppe</a:t>
            </a:r>
            <a:endParaRPr lang="fr-FR" sz="1100" b="0" kern="0">
              <a:solidFill>
                <a:schemeClr val="tx1"/>
              </a:solidFill>
            </a:endParaRPr>
          </a:p>
          <a:p>
            <a:pPr>
              <a:spcBef>
                <a:spcPts val="0"/>
              </a:spcBef>
              <a:spcAft>
                <a:spcPts val="600"/>
              </a:spcAft>
              <a:defRPr/>
            </a:pPr>
            <a:endParaRPr lang="fr-FR" sz="1100" kern="0">
              <a:solidFill>
                <a:srgbClr val="C00000"/>
              </a:solidFill>
            </a:endParaRPr>
          </a:p>
          <a:p>
            <a:pPr>
              <a:spcBef>
                <a:spcPts val="0"/>
              </a:spcBef>
              <a:spcAft>
                <a:spcPts val="600"/>
              </a:spcAft>
              <a:defRPr/>
            </a:pPr>
            <a:r>
              <a:rPr lang="fr-FR" sz="1100" kern="0">
                <a:solidFill>
                  <a:srgbClr val="C00000"/>
                </a:solidFill>
              </a:rPr>
              <a:t>Crédits photos</a:t>
            </a:r>
            <a:r>
              <a:rPr lang="fr-FR" sz="1100" b="0" kern="0">
                <a:solidFill>
                  <a:schemeClr val="tx1">
                    <a:lumMod val="65000"/>
                    <a:lumOff val="35000"/>
                  </a:schemeClr>
                </a:solidFill>
              </a:rPr>
              <a:t/>
            </a:r>
            <a:br>
              <a:rPr lang="fr-FR" sz="1100" b="0" kern="0">
                <a:solidFill>
                  <a:schemeClr val="tx1">
                    <a:lumMod val="65000"/>
                    <a:lumOff val="35000"/>
                  </a:schemeClr>
                </a:solidFill>
              </a:rPr>
            </a:br>
            <a:r>
              <a:rPr lang="fr-FR" sz="1100" b="0" kern="0">
                <a:solidFill>
                  <a:schemeClr val="tx1"/>
                </a:solidFill>
              </a:rPr>
              <a:t>© GIZ/ Programme de protection du climat pour les pays en développement; </a:t>
            </a:r>
            <a:r>
              <a:rPr lang="fr-FR" sz="1100" b="0" kern="0" err="1">
                <a:solidFill>
                  <a:schemeClr val="tx1"/>
                </a:solidFill>
              </a:rPr>
              <a:t>Climate</a:t>
            </a:r>
            <a:r>
              <a:rPr lang="fr-FR" sz="1100" b="0" kern="0">
                <a:solidFill>
                  <a:schemeClr val="tx1"/>
                </a:solidFill>
              </a:rPr>
              <a:t> Media </a:t>
            </a:r>
            <a:r>
              <a:rPr lang="fr-FR" sz="1100" b="0" kern="0" err="1">
                <a:solidFill>
                  <a:schemeClr val="tx1"/>
                </a:solidFill>
              </a:rPr>
              <a:t>Factory</a:t>
            </a:r>
            <a:endParaRPr lang="fr-FR" sz="1100" b="0" kern="0">
              <a:solidFill>
                <a:schemeClr val="tx1"/>
              </a:solidFill>
            </a:endParaRPr>
          </a:p>
          <a:p>
            <a:pPr>
              <a:spcBef>
                <a:spcPts val="0"/>
              </a:spcBef>
              <a:spcAft>
                <a:spcPts val="600"/>
              </a:spcAft>
              <a:defRPr/>
            </a:pPr>
            <a:r>
              <a:rPr lang="fr-FR" sz="1100" kern="0">
                <a:solidFill>
                  <a:srgbClr val="C00000"/>
                </a:solidFill>
              </a:rPr>
              <a:t>Conception graphique</a:t>
            </a:r>
            <a:r>
              <a:rPr lang="fr-FR" sz="1100" b="0" kern="0">
                <a:solidFill>
                  <a:schemeClr val="tx1"/>
                </a:solidFill>
              </a:rPr>
              <a:t/>
            </a:r>
            <a:br>
              <a:rPr lang="fr-FR" sz="1100" b="0" kern="0">
                <a:solidFill>
                  <a:schemeClr val="tx1"/>
                </a:solidFill>
              </a:rPr>
            </a:br>
            <a:r>
              <a:rPr lang="fr-FR" sz="1100" b="0" kern="0">
                <a:solidFill>
                  <a:schemeClr val="tx1"/>
                </a:solidFill>
              </a:rPr>
              <a:t>Ira Olaleye</a:t>
            </a:r>
          </a:p>
          <a:p>
            <a:pPr>
              <a:spcBef>
                <a:spcPts val="0"/>
              </a:spcBef>
              <a:spcAft>
                <a:spcPts val="600"/>
              </a:spcAft>
              <a:defRPr/>
            </a:pPr>
            <a:r>
              <a:rPr lang="de-DE" sz="1100" kern="0" smtClean="0">
                <a:solidFill>
                  <a:srgbClr val="C00000"/>
                </a:solidFill>
              </a:rPr>
              <a:t>Traduction </a:t>
            </a:r>
            <a:r>
              <a:rPr lang="de-DE" sz="1100" kern="0">
                <a:solidFill>
                  <a:srgbClr val="C00000"/>
                </a:solidFill>
              </a:rPr>
              <a:t>en </a:t>
            </a:r>
            <a:r>
              <a:rPr lang="de-DE" sz="1100" kern="0" smtClean="0">
                <a:solidFill>
                  <a:srgbClr val="C00000"/>
                </a:solidFill>
              </a:rPr>
              <a:t>français</a:t>
            </a:r>
            <a:r>
              <a:rPr lang="de-DE" sz="1100" kern="0">
                <a:solidFill>
                  <a:srgbClr val="C00000"/>
                </a:solidFill>
              </a:rPr>
              <a:t/>
            </a:r>
            <a:br>
              <a:rPr lang="de-DE" sz="1100" kern="0">
                <a:solidFill>
                  <a:srgbClr val="C00000"/>
                </a:solidFill>
              </a:rPr>
            </a:br>
            <a:r>
              <a:rPr lang="de-DE" sz="1100" b="0" kern="0">
                <a:solidFill>
                  <a:schemeClr val="tx1"/>
                </a:solidFill>
              </a:rPr>
              <a:t>Cécile Laborderie</a:t>
            </a:r>
            <a:endParaRPr lang="fr-FR" sz="1100" b="0" kern="0">
              <a:solidFill>
                <a:schemeClr val="tx1">
                  <a:lumMod val="50000"/>
                  <a:lumOff val="50000"/>
                </a:schemeClr>
              </a:solidFill>
            </a:endParaRPr>
          </a:p>
          <a:p>
            <a:pPr>
              <a:spcBef>
                <a:spcPts val="0"/>
              </a:spcBef>
              <a:spcAft>
                <a:spcPts val="300"/>
              </a:spcAft>
              <a:defRPr/>
            </a:pPr>
            <a:r>
              <a:rPr lang="fr-FR" sz="1100" b="0" kern="0">
                <a:solidFill>
                  <a:schemeClr val="tx1"/>
                </a:solidFill>
              </a:rPr>
              <a:t>Les articles écrits par les auteurs susmentionnés ne reflètent pas nécessairement l’opinion des éditeurs</a:t>
            </a:r>
            <a:br>
              <a:rPr lang="fr-FR" sz="1100" b="0" kern="0">
                <a:solidFill>
                  <a:schemeClr val="tx1"/>
                </a:solidFill>
              </a:rPr>
            </a:br>
            <a:endParaRPr lang="fr-FR" sz="1100" b="0" kern="0">
              <a:solidFill>
                <a:schemeClr val="tx1"/>
              </a:solidFill>
            </a:endParaRPr>
          </a:p>
          <a:p>
            <a:pPr>
              <a:spcBef>
                <a:spcPts val="0"/>
              </a:spcBef>
              <a:spcAft>
                <a:spcPts val="300"/>
              </a:spcAft>
              <a:defRPr/>
            </a:pPr>
            <a:endParaRPr lang="fr-FR" sz="1100" b="0" kern="0">
              <a:solidFill>
                <a:schemeClr val="tx1"/>
              </a:solidFill>
            </a:endParaRPr>
          </a:p>
          <a:p>
            <a:pPr>
              <a:spcBef>
                <a:spcPts val="0"/>
              </a:spcBef>
              <a:spcAft>
                <a:spcPts val="300"/>
              </a:spcAft>
              <a:defRPr/>
            </a:pPr>
            <a:endParaRPr lang="fr-FR" sz="1100" b="0" kern="0">
              <a:solidFill>
                <a:schemeClr val="tx1"/>
              </a:solidFill>
            </a:endParaRPr>
          </a:p>
          <a:p>
            <a:pPr>
              <a:spcBef>
                <a:spcPts val="0"/>
              </a:spcBef>
              <a:spcAft>
                <a:spcPts val="300"/>
              </a:spcAft>
              <a:defRPr/>
            </a:pPr>
            <a:r>
              <a:rPr lang="fr-FR" sz="1100" b="0" kern="0">
                <a:solidFill>
                  <a:schemeClr val="tx1"/>
                </a:solidFill>
              </a:rPr>
              <a:t>			</a:t>
            </a:r>
            <a:r>
              <a:rPr lang="fr-FR" sz="1200" kern="0">
                <a:solidFill>
                  <a:schemeClr val="tx1"/>
                </a:solidFill>
              </a:rPr>
              <a:t>Juin 2016</a:t>
            </a:r>
            <a:endParaRPr lang="fr-FR" sz="1400" kern="0">
              <a:solidFill>
                <a:schemeClr val="tx1">
                  <a:lumMod val="50000"/>
                  <a:lumOff val="50000"/>
                </a:schemeClr>
              </a:solidFill>
            </a:endParaRP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389" y="5098667"/>
            <a:ext cx="2877074" cy="1511683"/>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4713" y="5490254"/>
            <a:ext cx="2609328" cy="776008"/>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el 1"/>
          <p:cNvSpPr txBox="1">
            <a:spLocks/>
          </p:cNvSpPr>
          <p:nvPr/>
        </p:nvSpPr>
        <p:spPr bwMode="auto">
          <a:xfrm>
            <a:off x="448967" y="844550"/>
            <a:ext cx="818385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fr-FR" sz="2400" kern="0" dirty="0">
                <a:solidFill>
                  <a:srgbClr val="669900"/>
                </a:solidFill>
                <a:latin typeface="+mj-lt"/>
                <a:ea typeface="+mj-ea"/>
                <a:cs typeface="+mj-cs"/>
              </a:rPr>
              <a:t>L’effet de serre</a:t>
            </a:r>
          </a:p>
        </p:txBody>
      </p:sp>
      <p:sp>
        <p:nvSpPr>
          <p:cNvPr id="28676" name="Textfeld 9"/>
          <p:cNvSpPr txBox="1">
            <a:spLocks noChangeArrowheads="1"/>
          </p:cNvSpPr>
          <p:nvPr/>
        </p:nvSpPr>
        <p:spPr bwMode="auto">
          <a:xfrm>
            <a:off x="0" y="6642100"/>
            <a:ext cx="6659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800" dirty="0">
                <a:solidFill>
                  <a:srgbClr val="000000"/>
                </a:solidFill>
              </a:rPr>
              <a:t>Source | Latif, 2009</a:t>
            </a:r>
          </a:p>
        </p:txBody>
      </p:sp>
      <p:sp>
        <p:nvSpPr>
          <p:cNvPr id="28677" name="Rechteck 11"/>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de-DE" sz="900" dirty="0">
                <a:solidFill>
                  <a:schemeClr val="bg1"/>
                </a:solidFill>
              </a:rPr>
              <a:t>M 1 - </a:t>
            </a:r>
            <a:r>
              <a:rPr lang="de-DE" sz="900" dirty="0" err="1">
                <a:solidFill>
                  <a:schemeClr val="bg1"/>
                </a:solidFill>
              </a:rPr>
              <a:t>Climate</a:t>
            </a:r>
            <a:r>
              <a:rPr lang="de-DE" sz="900">
                <a:solidFill>
                  <a:schemeClr val="bg1"/>
                </a:solidFill>
              </a:rPr>
              <a:t> change background | Extras</a:t>
            </a:r>
          </a:p>
        </p:txBody>
      </p:sp>
      <p:grpSp>
        <p:nvGrpSpPr>
          <p:cNvPr id="5" name="Group 4"/>
          <p:cNvGrpSpPr/>
          <p:nvPr/>
        </p:nvGrpSpPr>
        <p:grpSpPr>
          <a:xfrm>
            <a:off x="533400" y="1416050"/>
            <a:ext cx="8229600" cy="5137150"/>
            <a:chOff x="533400" y="1416050"/>
            <a:chExt cx="8229600" cy="5137150"/>
          </a:xfrm>
        </p:grpSpPr>
        <p:grpSp>
          <p:nvGrpSpPr>
            <p:cNvPr id="3" name="Group 2"/>
            <p:cNvGrpSpPr/>
            <p:nvPr/>
          </p:nvGrpSpPr>
          <p:grpSpPr>
            <a:xfrm>
              <a:off x="533400" y="1416050"/>
              <a:ext cx="8229600" cy="5137150"/>
              <a:chOff x="533400" y="1416050"/>
              <a:chExt cx="8229600" cy="5137150"/>
            </a:xfrm>
          </p:grpSpPr>
          <p:pic>
            <p:nvPicPr>
              <p:cNvPr id="28674"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16050"/>
                <a:ext cx="82296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p:cNvSpPr>
              <p:nvPr/>
            </p:nvSpPr>
            <p:spPr>
              <a:xfrm rot="21354381">
                <a:off x="3812722" y="2329977"/>
                <a:ext cx="908615" cy="892765"/>
              </a:xfrm>
              <a:prstGeom prst="rect">
                <a:avLst/>
              </a:prstGeom>
              <a:solidFill>
                <a:srgbClr val="E7F3FB"/>
              </a:solidFill>
            </p:spPr>
            <p:txBody>
              <a:bodyPr wrap="square" lIns="0" tIns="0" rIns="0" bIns="0" rtlCol="0">
                <a:noAutofit/>
              </a:bodyPr>
              <a:lstStyle/>
              <a:p>
                <a:pPr algn="ctr"/>
                <a:endParaRPr lang="fr-FR" sz="1000">
                  <a:solidFill>
                    <a:schemeClr val="tx1"/>
                  </a:solidFill>
                  <a:latin typeface="Calibri" panose="020F0502020204030204" pitchFamily="34" charset="0"/>
                </a:endParaRPr>
              </a:p>
              <a:p>
                <a:pPr algn="ctr"/>
                <a:r>
                  <a:rPr lang="fr-FR" sz="1400">
                    <a:solidFill>
                      <a:schemeClr val="tx1">
                        <a:lumMod val="75000"/>
                        <a:lumOff val="25000"/>
                      </a:schemeClr>
                    </a:solidFill>
                    <a:latin typeface="Calibri" panose="020F0502020204030204" pitchFamily="34" charset="0"/>
                  </a:rPr>
                  <a:t>Radiation thermique</a:t>
                </a:r>
              </a:p>
              <a:p>
                <a:pPr algn="ctr"/>
                <a:r>
                  <a:rPr lang="fr-FR" sz="1400">
                    <a:solidFill>
                      <a:schemeClr val="tx1">
                        <a:lumMod val="75000"/>
                        <a:lumOff val="25000"/>
                      </a:schemeClr>
                    </a:solidFill>
                    <a:latin typeface="Calibri" panose="020F0502020204030204" pitchFamily="34" charset="0"/>
                  </a:rPr>
                  <a:t>236 W/m</a:t>
                </a:r>
                <a:r>
                  <a:rPr lang="fr-FR" sz="1400" baseline="30000">
                    <a:solidFill>
                      <a:schemeClr val="tx1">
                        <a:lumMod val="75000"/>
                        <a:lumOff val="25000"/>
                      </a:schemeClr>
                    </a:solidFill>
                    <a:latin typeface="Calibri" panose="020F0502020204030204" pitchFamily="34" charset="0"/>
                  </a:rPr>
                  <a:t>2</a:t>
                </a:r>
                <a:endParaRPr lang="en-GB" sz="1400" baseline="30000" dirty="0" err="1">
                  <a:solidFill>
                    <a:schemeClr val="tx1">
                      <a:lumMod val="75000"/>
                      <a:lumOff val="25000"/>
                    </a:schemeClr>
                  </a:solidFill>
                  <a:latin typeface="Calibri" panose="020F0502020204030204" pitchFamily="34" charset="0"/>
                </a:endParaRPr>
              </a:p>
            </p:txBody>
          </p:sp>
          <p:sp>
            <p:nvSpPr>
              <p:cNvPr id="8" name="TextBox 7"/>
              <p:cNvSpPr txBox="1">
                <a:spLocks/>
              </p:cNvSpPr>
              <p:nvPr/>
            </p:nvSpPr>
            <p:spPr>
              <a:xfrm rot="19819388">
                <a:off x="1363750" y="3308271"/>
                <a:ext cx="889969" cy="1652707"/>
              </a:xfrm>
              <a:prstGeom prst="rect">
                <a:avLst/>
              </a:prstGeom>
              <a:solidFill>
                <a:srgbClr val="E7F3FB"/>
              </a:solidFill>
            </p:spPr>
            <p:txBody>
              <a:bodyPr wrap="square" lIns="0" tIns="0" rIns="0" bIns="0" rtlCol="0">
                <a:noAutofit/>
              </a:bodyPr>
              <a:lstStyle/>
              <a:p>
                <a:pPr algn="ctr"/>
                <a:endParaRPr lang="fr-FR" sz="1200">
                  <a:solidFill>
                    <a:schemeClr val="tx1"/>
                  </a:solidFill>
                  <a:latin typeface="Calibri" panose="020F0502020204030204" pitchFamily="34" charset="0"/>
                </a:endParaRPr>
              </a:p>
              <a:p>
                <a:pPr algn="ctr"/>
                <a:r>
                  <a:rPr lang="fr-FR" sz="1200">
                    <a:solidFill>
                      <a:schemeClr val="tx1">
                        <a:lumMod val="75000"/>
                        <a:lumOff val="25000"/>
                      </a:schemeClr>
                    </a:solidFill>
                    <a:latin typeface="Calibri" panose="020F0502020204030204" pitchFamily="34" charset="0"/>
                  </a:rPr>
                  <a:t>Rayonnement solaire </a:t>
                </a:r>
              </a:p>
              <a:p>
                <a:pPr algn="ctr"/>
                <a:r>
                  <a:rPr lang="fr-FR" sz="1200">
                    <a:solidFill>
                      <a:schemeClr val="tx1">
                        <a:lumMod val="75000"/>
                        <a:lumOff val="25000"/>
                      </a:schemeClr>
                    </a:solidFill>
                    <a:latin typeface="Calibri" panose="020F0502020204030204" pitchFamily="34" charset="0"/>
                  </a:rPr>
                  <a:t>entrant</a:t>
                </a:r>
              </a:p>
              <a:p>
                <a:pPr algn="ctr"/>
                <a:r>
                  <a:rPr lang="fr-FR" sz="1200">
                    <a:solidFill>
                      <a:schemeClr val="tx1">
                        <a:lumMod val="75000"/>
                        <a:lumOff val="25000"/>
                      </a:schemeClr>
                    </a:solidFill>
                    <a:latin typeface="Calibri" panose="020F0502020204030204" pitchFamily="34" charset="0"/>
                  </a:rPr>
                  <a:t>-</a:t>
                </a:r>
              </a:p>
              <a:p>
                <a:pPr algn="ctr"/>
                <a:r>
                  <a:rPr lang="fr-FR" sz="1200">
                    <a:solidFill>
                      <a:schemeClr val="tx1">
                        <a:lumMod val="75000"/>
                        <a:lumOff val="25000"/>
                      </a:schemeClr>
                    </a:solidFill>
                    <a:latin typeface="Calibri" panose="020F0502020204030204" pitchFamily="34" charset="0"/>
                  </a:rPr>
                  <a:t>Réflexion </a:t>
                </a:r>
              </a:p>
              <a:p>
                <a:pPr algn="ctr"/>
                <a:r>
                  <a:rPr lang="fr-FR" sz="1200">
                    <a:solidFill>
                      <a:schemeClr val="tx1">
                        <a:lumMod val="75000"/>
                        <a:lumOff val="25000"/>
                      </a:schemeClr>
                    </a:solidFill>
                    <a:latin typeface="Calibri" panose="020F0502020204030204" pitchFamily="34" charset="0"/>
                  </a:rPr>
                  <a:t>dans </a:t>
                </a:r>
              </a:p>
              <a:p>
                <a:pPr algn="ctr"/>
                <a:r>
                  <a:rPr lang="fr-FR" sz="1200">
                    <a:solidFill>
                      <a:schemeClr val="tx1">
                        <a:lumMod val="75000"/>
                        <a:lumOff val="25000"/>
                      </a:schemeClr>
                    </a:solidFill>
                    <a:latin typeface="Calibri" panose="020F0502020204030204" pitchFamily="34" charset="0"/>
                  </a:rPr>
                  <a:t>l’espace</a:t>
                </a:r>
              </a:p>
            </p:txBody>
          </p:sp>
          <p:grpSp>
            <p:nvGrpSpPr>
              <p:cNvPr id="2" name="Group 1"/>
              <p:cNvGrpSpPr/>
              <p:nvPr/>
            </p:nvGrpSpPr>
            <p:grpSpPr>
              <a:xfrm>
                <a:off x="533400" y="4647002"/>
                <a:ext cx="712523" cy="851800"/>
                <a:chOff x="533400" y="4647002"/>
                <a:chExt cx="712523" cy="851800"/>
              </a:xfrm>
            </p:grpSpPr>
            <p:sp>
              <p:nvSpPr>
                <p:cNvPr id="10" name="TextBox 9"/>
                <p:cNvSpPr txBox="1">
                  <a:spLocks/>
                </p:cNvSpPr>
                <p:nvPr/>
              </p:nvSpPr>
              <p:spPr>
                <a:xfrm>
                  <a:off x="533400" y="4647002"/>
                  <a:ext cx="560123" cy="851800"/>
                </a:xfrm>
                <a:prstGeom prst="rect">
                  <a:avLst/>
                </a:prstGeom>
                <a:solidFill>
                  <a:srgbClr val="E7F3FB"/>
                </a:solidFill>
              </p:spPr>
              <p:txBody>
                <a:bodyPr wrap="square" lIns="0" tIns="0" rIns="0" bIns="0" rtlCol="0">
                  <a:noAutofit/>
                </a:bodyPr>
                <a:lstStyle/>
                <a:p>
                  <a:pPr algn="ctr"/>
                  <a:endParaRPr lang="fr-FR" sz="1200">
                    <a:solidFill>
                      <a:schemeClr val="tx1"/>
                    </a:solidFill>
                    <a:latin typeface="Calibri" panose="020F0502020204030204" pitchFamily="34" charset="0"/>
                  </a:endParaRPr>
                </a:p>
              </p:txBody>
            </p:sp>
            <p:sp>
              <p:nvSpPr>
                <p:cNvPr id="11" name="TextBox 10"/>
                <p:cNvSpPr txBox="1">
                  <a:spLocks/>
                </p:cNvSpPr>
                <p:nvPr/>
              </p:nvSpPr>
              <p:spPr>
                <a:xfrm>
                  <a:off x="685800" y="4769807"/>
                  <a:ext cx="560123" cy="425900"/>
                </a:xfrm>
                <a:prstGeom prst="rect">
                  <a:avLst/>
                </a:prstGeom>
                <a:solidFill>
                  <a:srgbClr val="E7F3FB"/>
                </a:solidFill>
              </p:spPr>
              <p:txBody>
                <a:bodyPr wrap="square" lIns="0" tIns="0" rIns="0" bIns="0" rtlCol="0">
                  <a:noAutofit/>
                </a:bodyPr>
                <a:lstStyle/>
                <a:p>
                  <a:pPr algn="ctr"/>
                  <a:endParaRPr lang="fr-FR" sz="1200">
                    <a:solidFill>
                      <a:schemeClr val="tx1"/>
                    </a:solidFill>
                    <a:latin typeface="Calibri" panose="020F0502020204030204" pitchFamily="34" charset="0"/>
                  </a:endParaRPr>
                </a:p>
              </p:txBody>
            </p:sp>
          </p:grpSp>
          <p:sp>
            <p:nvSpPr>
              <p:cNvPr id="9" name="TextBox 8"/>
              <p:cNvSpPr txBox="1">
                <a:spLocks/>
              </p:cNvSpPr>
              <p:nvPr/>
            </p:nvSpPr>
            <p:spPr>
              <a:xfrm rot="19108363">
                <a:off x="625711" y="4873455"/>
                <a:ext cx="840375" cy="851800"/>
              </a:xfrm>
              <a:prstGeom prst="rect">
                <a:avLst/>
              </a:prstGeom>
              <a:noFill/>
            </p:spPr>
            <p:txBody>
              <a:bodyPr wrap="square" lIns="0" tIns="0" rIns="0" bIns="0" rtlCol="0">
                <a:noAutofit/>
              </a:bodyPr>
              <a:lstStyle/>
              <a:p>
                <a:pPr algn="ctr"/>
                <a:r>
                  <a:rPr lang="fr-FR" sz="1300">
                    <a:solidFill>
                      <a:schemeClr val="tx1">
                        <a:lumMod val="75000"/>
                        <a:lumOff val="25000"/>
                      </a:schemeClr>
                    </a:solidFill>
                    <a:latin typeface="Calibri" panose="020F0502020204030204" pitchFamily="34" charset="0"/>
                  </a:rPr>
                  <a:t>Sans gaz à effet de serre</a:t>
                </a:r>
              </a:p>
            </p:txBody>
          </p:sp>
        </p:grpSp>
        <p:sp>
          <p:nvSpPr>
            <p:cNvPr id="13" name="TextBox 12"/>
            <p:cNvSpPr txBox="1">
              <a:spLocks/>
            </p:cNvSpPr>
            <p:nvPr/>
          </p:nvSpPr>
          <p:spPr>
            <a:xfrm rot="2492897">
              <a:off x="7387136" y="5645210"/>
              <a:ext cx="1057234" cy="381936"/>
            </a:xfrm>
            <a:prstGeom prst="rect">
              <a:avLst/>
            </a:prstGeom>
            <a:solidFill>
              <a:srgbClr val="E7F3FB"/>
            </a:solidFill>
          </p:spPr>
          <p:txBody>
            <a:bodyPr wrap="square" lIns="0" tIns="0" rIns="0" bIns="0" rtlCol="0">
              <a:noAutofit/>
            </a:bodyPr>
            <a:lstStyle/>
            <a:p>
              <a:pPr algn="ctr"/>
              <a:r>
                <a:rPr lang="fr-FR" sz="1300">
                  <a:solidFill>
                    <a:schemeClr val="tx1">
                      <a:lumMod val="75000"/>
                      <a:lumOff val="25000"/>
                    </a:schemeClr>
                  </a:solidFill>
                  <a:latin typeface="Calibri" panose="020F0502020204030204" pitchFamily="34" charset="0"/>
                </a:rPr>
                <a:t>Turbulence de convection</a:t>
              </a:r>
              <a:endParaRPr lang="en-GB" sz="1300" baseline="30000" dirty="0" err="1">
                <a:solidFill>
                  <a:schemeClr val="tx1">
                    <a:lumMod val="75000"/>
                    <a:lumOff val="25000"/>
                  </a:schemeClr>
                </a:solidFill>
                <a:latin typeface="Calibri" panose="020F050202020403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0730" y="6103151"/>
              <a:ext cx="2556669" cy="450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a:spLocks/>
            </p:cNvSpPr>
            <p:nvPr/>
          </p:nvSpPr>
          <p:spPr>
            <a:xfrm>
              <a:off x="3410856" y="5896775"/>
              <a:ext cx="2349864" cy="440549"/>
            </a:xfrm>
            <a:prstGeom prst="rect">
              <a:avLst/>
            </a:prstGeom>
            <a:noFill/>
          </p:spPr>
          <p:txBody>
            <a:bodyPr wrap="square" lIns="0" tIns="0" rIns="0" bIns="0" rtlCol="0">
              <a:noAutofit/>
            </a:bodyPr>
            <a:lstStyle/>
            <a:p>
              <a:pPr algn="ctr"/>
              <a:r>
                <a:rPr lang="fr-FR">
                  <a:solidFill>
                    <a:schemeClr val="tx1">
                      <a:lumMod val="75000"/>
                      <a:lumOff val="25000"/>
                    </a:schemeClr>
                  </a:solidFill>
                  <a:latin typeface="Calibri" panose="020F0502020204030204" pitchFamily="34" charset="0"/>
                </a:rPr>
                <a:t>L’effet de serre</a:t>
              </a:r>
            </a:p>
          </p:txBody>
        </p:sp>
      </p:gr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323850" y="1013070"/>
            <a:ext cx="8382000" cy="571500"/>
          </a:xfrm>
          <a:prstGeom prst="rect">
            <a:avLst/>
          </a:prstGeom>
        </p:spPr>
        <p:txBody>
          <a:bodyPr>
            <a:normAutofit fontScale="92500" lnSpcReduction="20000"/>
          </a:bodyPr>
          <a:lstStyle/>
          <a:p>
            <a:pPr fontAlgn="auto">
              <a:spcAft>
                <a:spcPts val="0"/>
              </a:spcAft>
              <a:defRPr/>
            </a:pPr>
            <a:r>
              <a:rPr lang="fr-FR" sz="2000" b="0" kern="0">
                <a:solidFill>
                  <a:srgbClr val="669900"/>
                </a:solidFill>
                <a:latin typeface="+mj-lt"/>
                <a:ea typeface="+mj-ea"/>
                <a:cs typeface="+mj-cs"/>
              </a:rPr>
              <a:t>A quel point la température va-t-elle augmenter? A quel point les impacts seront-ils négatifs? </a:t>
            </a:r>
            <a:endParaRPr lang="fr-FR" sz="2800">
              <a:solidFill>
                <a:srgbClr val="140F0F"/>
              </a:solidFill>
              <a:latin typeface="Arial" pitchFamily="34" charset="0"/>
              <a:ea typeface="+mj-ea"/>
              <a:cs typeface="Arial" pitchFamily="34" charset="0"/>
            </a:endParaRPr>
          </a:p>
        </p:txBody>
      </p:sp>
      <p:sp>
        <p:nvSpPr>
          <p:cNvPr id="29700" name="Textfeld 9"/>
          <p:cNvSpPr txBox="1">
            <a:spLocks noChangeArrowheads="1"/>
          </p:cNvSpPr>
          <p:nvPr/>
        </p:nvSpPr>
        <p:spPr bwMode="auto">
          <a:xfrm>
            <a:off x="0" y="6642100"/>
            <a:ext cx="30941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fr-FR" sz="800"/>
              <a:t>Source | Shaping Climate Resilient Development. ECA 2009</a:t>
            </a:r>
          </a:p>
        </p:txBody>
      </p:sp>
      <p:sp>
        <p:nvSpPr>
          <p:cNvPr id="29701" name="Rechteck 8"/>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fr-FR" sz="900">
                <a:solidFill>
                  <a:schemeClr val="bg1"/>
                </a:solidFill>
              </a:rPr>
              <a:t>M 1 - Climate change background | Page 7</a:t>
            </a:r>
          </a:p>
        </p:txBody>
      </p:sp>
      <p:sp>
        <p:nvSpPr>
          <p:cNvPr id="29703" name="Textfeld 13"/>
          <p:cNvSpPr txBox="1">
            <a:spLocks noChangeArrowheads="1"/>
          </p:cNvSpPr>
          <p:nvPr/>
        </p:nvSpPr>
        <p:spPr bwMode="auto">
          <a:xfrm>
            <a:off x="6637065" y="1784425"/>
            <a:ext cx="14975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lgn="r" eaLnBrk="1" hangingPunct="1"/>
            <a:r>
              <a:rPr lang="fr-FR" sz="1400">
                <a:solidFill>
                  <a:srgbClr val="CC3300"/>
                </a:solidFill>
              </a:rPr>
              <a:t>Impacts prévus</a:t>
            </a:r>
          </a:p>
        </p:txBody>
      </p:sp>
      <p:cxnSp>
        <p:nvCxnSpPr>
          <p:cNvPr id="15" name="Gerade Verbindung 14"/>
          <p:cNvCxnSpPr/>
          <p:nvPr/>
        </p:nvCxnSpPr>
        <p:spPr>
          <a:xfrm flipV="1">
            <a:off x="6631215" y="1630250"/>
            <a:ext cx="1447800" cy="15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887103" y="2039717"/>
            <a:ext cx="6958321" cy="4484907"/>
            <a:chOff x="887103" y="2039717"/>
            <a:chExt cx="6958321" cy="4484907"/>
          </a:xfrm>
        </p:grpSpPr>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03" y="2039717"/>
              <a:ext cx="6958321" cy="44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995135" y="3134248"/>
              <a:ext cx="862240" cy="205629"/>
            </a:xfrm>
            <a:prstGeom prst="rect">
              <a:avLst/>
            </a:prstGeom>
            <a:solidFill>
              <a:srgbClr val="006F92"/>
            </a:solidFill>
          </p:spPr>
          <p:txBody>
            <a:bodyPr wrap="square" lIns="18000" tIns="18000" rIns="18000" bIns="18000" rtlCol="0">
              <a:spAutoFit/>
            </a:bodyPr>
            <a:lstStyle/>
            <a:p>
              <a:r>
                <a:rPr lang="de-DE" sz="1100">
                  <a:solidFill>
                    <a:schemeClr val="bg1"/>
                  </a:solidFill>
                </a:rPr>
                <a:t>Météo</a:t>
              </a:r>
              <a:endParaRPr lang="en-GB" sz="1100" dirty="0" err="1">
                <a:solidFill>
                  <a:schemeClr val="bg1"/>
                </a:solidFill>
              </a:endParaRPr>
            </a:p>
          </p:txBody>
        </p:sp>
        <p:sp>
          <p:nvSpPr>
            <p:cNvPr id="11" name="TextBox 10"/>
            <p:cNvSpPr txBox="1"/>
            <p:nvPr/>
          </p:nvSpPr>
          <p:spPr>
            <a:xfrm>
              <a:off x="995135" y="3829573"/>
              <a:ext cx="862240" cy="205629"/>
            </a:xfrm>
            <a:prstGeom prst="rect">
              <a:avLst/>
            </a:prstGeom>
            <a:solidFill>
              <a:srgbClr val="006F92"/>
            </a:solidFill>
          </p:spPr>
          <p:txBody>
            <a:bodyPr wrap="square" lIns="18000" tIns="18000" rIns="18000" bIns="18000" rtlCol="0">
              <a:spAutoFit/>
            </a:bodyPr>
            <a:lstStyle/>
            <a:p>
              <a:r>
                <a:rPr lang="de-DE" sz="1100">
                  <a:solidFill>
                    <a:schemeClr val="bg1"/>
                  </a:solidFill>
                </a:rPr>
                <a:t>Eau</a:t>
              </a:r>
              <a:endParaRPr lang="en-GB" sz="1100" dirty="0" err="1">
                <a:solidFill>
                  <a:schemeClr val="bg1"/>
                </a:solidFill>
              </a:endParaRPr>
            </a:p>
          </p:txBody>
        </p:sp>
        <p:sp>
          <p:nvSpPr>
            <p:cNvPr id="12" name="TextBox 11"/>
            <p:cNvSpPr txBox="1"/>
            <p:nvPr/>
          </p:nvSpPr>
          <p:spPr>
            <a:xfrm>
              <a:off x="1023710" y="4458223"/>
              <a:ext cx="862240" cy="374906"/>
            </a:xfrm>
            <a:prstGeom prst="rect">
              <a:avLst/>
            </a:prstGeom>
            <a:solidFill>
              <a:srgbClr val="006F92"/>
            </a:solidFill>
          </p:spPr>
          <p:txBody>
            <a:bodyPr wrap="square" lIns="18000" tIns="18000" rIns="18000" bIns="18000" rtlCol="0">
              <a:spAutoFit/>
            </a:bodyPr>
            <a:lstStyle/>
            <a:p>
              <a:r>
                <a:rPr lang="de-DE" sz="1100">
                  <a:solidFill>
                    <a:schemeClr val="bg1"/>
                  </a:solidFill>
                </a:rPr>
                <a:t>Production alimentaire</a:t>
              </a:r>
              <a:endParaRPr lang="en-GB" sz="1100" dirty="0" err="1">
                <a:solidFill>
                  <a:schemeClr val="bg1"/>
                </a:solidFill>
              </a:endParaRPr>
            </a:p>
          </p:txBody>
        </p:sp>
        <p:sp>
          <p:nvSpPr>
            <p:cNvPr id="13" name="TextBox 12"/>
            <p:cNvSpPr txBox="1"/>
            <p:nvPr/>
          </p:nvSpPr>
          <p:spPr>
            <a:xfrm>
              <a:off x="1023710" y="5944123"/>
              <a:ext cx="862240" cy="205629"/>
            </a:xfrm>
            <a:prstGeom prst="rect">
              <a:avLst/>
            </a:prstGeom>
            <a:solidFill>
              <a:srgbClr val="006F92"/>
            </a:solidFill>
          </p:spPr>
          <p:txBody>
            <a:bodyPr wrap="square" lIns="18000" tIns="18000" rIns="18000" bIns="18000" rtlCol="0">
              <a:spAutoFit/>
            </a:bodyPr>
            <a:lstStyle/>
            <a:p>
              <a:r>
                <a:rPr lang="de-DE" sz="1100">
                  <a:solidFill>
                    <a:schemeClr val="bg1"/>
                  </a:solidFill>
                </a:rPr>
                <a:t>Société</a:t>
              </a:r>
              <a:endParaRPr lang="en-GB" sz="1100" dirty="0" err="1">
                <a:solidFill>
                  <a:schemeClr val="bg1"/>
                </a:solidFill>
              </a:endParaRPr>
            </a:p>
          </p:txBody>
        </p:sp>
        <p:sp>
          <p:nvSpPr>
            <p:cNvPr id="14" name="TextBox 13"/>
            <p:cNvSpPr txBox="1"/>
            <p:nvPr/>
          </p:nvSpPr>
          <p:spPr>
            <a:xfrm>
              <a:off x="995135" y="5248798"/>
              <a:ext cx="919390" cy="205629"/>
            </a:xfrm>
            <a:prstGeom prst="rect">
              <a:avLst/>
            </a:prstGeom>
            <a:solidFill>
              <a:srgbClr val="006F92"/>
            </a:solidFill>
          </p:spPr>
          <p:txBody>
            <a:bodyPr wrap="square" lIns="0" tIns="18000" rIns="0" bIns="18000" rtlCol="0">
              <a:spAutoFit/>
            </a:bodyPr>
            <a:lstStyle/>
            <a:p>
              <a:r>
                <a:rPr lang="de-DE" sz="1100">
                  <a:solidFill>
                    <a:schemeClr val="bg1"/>
                  </a:solidFill>
                </a:rPr>
                <a:t>Ecosystèmes</a:t>
              </a:r>
              <a:endParaRPr lang="en-GB" sz="1100" dirty="0" err="1">
                <a:solidFill>
                  <a:schemeClr val="bg1"/>
                </a:solidFill>
              </a:endParaRPr>
            </a:p>
          </p:txBody>
        </p:sp>
      </p:grpSp>
      <p:sp>
        <p:nvSpPr>
          <p:cNvPr id="2" name="TextBox 1"/>
          <p:cNvSpPr txBox="1"/>
          <p:nvPr/>
        </p:nvSpPr>
        <p:spPr>
          <a:xfrm flipH="1">
            <a:off x="3441762" y="3073400"/>
            <a:ext cx="3944065" cy="349250"/>
          </a:xfrm>
          <a:prstGeom prst="rect">
            <a:avLst/>
          </a:prstGeom>
          <a:solidFill>
            <a:srgbClr val="AFD3E2"/>
          </a:solidFill>
        </p:spPr>
        <p:txBody>
          <a:bodyPr wrap="square" lIns="0" tIns="0" rIns="0" bIns="0" rtlCol="0" anchor="ctr">
            <a:noAutofit/>
          </a:bodyPr>
          <a:lstStyle/>
          <a:p>
            <a:r>
              <a:rPr lang="fr-FR" sz="1100">
                <a:solidFill>
                  <a:schemeClr val="tx1">
                    <a:lumMod val="75000"/>
                    <a:lumOff val="25000"/>
                  </a:schemeClr>
                </a:solidFill>
                <a:latin typeface="Calibri" panose="020F0502020204030204" pitchFamily="34" charset="0"/>
              </a:rPr>
              <a:t>Orages, incendies de forêt, sécheresse, inondations et vagues de chaleur plus intenses</a:t>
            </a:r>
            <a:endParaRPr lang="en-GB" sz="1100" dirty="0" err="1">
              <a:solidFill>
                <a:schemeClr val="tx1">
                  <a:lumMod val="75000"/>
                  <a:lumOff val="25000"/>
                </a:schemeClr>
              </a:solidFill>
              <a:latin typeface="Calibri" panose="020F0502020204030204" pitchFamily="34" charset="0"/>
            </a:endParaRPr>
          </a:p>
        </p:txBody>
      </p:sp>
      <p:sp>
        <p:nvSpPr>
          <p:cNvPr id="18" name="TextBox 17"/>
          <p:cNvSpPr txBox="1"/>
          <p:nvPr/>
        </p:nvSpPr>
        <p:spPr>
          <a:xfrm flipH="1">
            <a:off x="1997391" y="3757762"/>
            <a:ext cx="1305877" cy="410378"/>
          </a:xfrm>
          <a:prstGeom prst="rect">
            <a:avLst/>
          </a:prstGeom>
          <a:solidFill>
            <a:srgbClr val="AFD3E2"/>
          </a:solidFill>
        </p:spPr>
        <p:txBody>
          <a:bodyPr wrap="square" lIns="0" tIns="0" rIns="0" bIns="0" rtlCol="0" anchor="ctr">
            <a:noAutofit/>
          </a:bodyPr>
          <a:lstStyle/>
          <a:p>
            <a:r>
              <a:rPr lang="fr-FR" sz="900">
                <a:solidFill>
                  <a:schemeClr val="tx1">
                    <a:lumMod val="75000"/>
                    <a:lumOff val="25000"/>
                  </a:schemeClr>
                </a:solidFill>
                <a:latin typeface="Calibri" panose="020F0502020204030204" pitchFamily="34" charset="0"/>
              </a:rPr>
              <a:t>Menace sur les sources d’eau locales avec la fonte des glaciers</a:t>
            </a:r>
            <a:endParaRPr lang="en-GB" sz="900" dirty="0" err="1">
              <a:solidFill>
                <a:schemeClr val="tx1">
                  <a:lumMod val="75000"/>
                  <a:lumOff val="25000"/>
                </a:schemeClr>
              </a:solidFill>
              <a:latin typeface="Calibri" panose="020F0502020204030204" pitchFamily="34" charset="0"/>
            </a:endParaRPr>
          </a:p>
        </p:txBody>
      </p:sp>
      <p:sp>
        <p:nvSpPr>
          <p:cNvPr id="19" name="TextBox 18"/>
          <p:cNvSpPr txBox="1"/>
          <p:nvPr/>
        </p:nvSpPr>
        <p:spPr>
          <a:xfrm flipH="1">
            <a:off x="3505195" y="3745857"/>
            <a:ext cx="2108204" cy="432000"/>
          </a:xfrm>
          <a:prstGeom prst="rect">
            <a:avLst/>
          </a:prstGeom>
          <a:solidFill>
            <a:srgbClr val="AFD3E2"/>
          </a:solidFill>
        </p:spPr>
        <p:txBody>
          <a:bodyPr wrap="square" lIns="0" tIns="0" rIns="0" bIns="0" rtlCol="0" anchor="ctr">
            <a:noAutofit/>
          </a:bodyPr>
          <a:lstStyle/>
          <a:p>
            <a:r>
              <a:rPr lang="fr-FR" sz="900">
                <a:solidFill>
                  <a:schemeClr val="tx1">
                    <a:lumMod val="75000"/>
                    <a:lumOff val="25000"/>
                  </a:schemeClr>
                </a:solidFill>
                <a:latin typeface="Calibri" panose="020F0502020204030204" pitchFamily="34" charset="0"/>
              </a:rPr>
              <a:t>Changement dans la disponibilité des ressources en eau constituant une menace pour 1 milliard de personnes</a:t>
            </a:r>
            <a:endParaRPr lang="en-GB" sz="900" dirty="0" err="1">
              <a:solidFill>
                <a:schemeClr val="tx1">
                  <a:lumMod val="75000"/>
                  <a:lumOff val="25000"/>
                </a:schemeClr>
              </a:solidFill>
              <a:latin typeface="Calibri" panose="020F0502020204030204" pitchFamily="34" charset="0"/>
            </a:endParaRPr>
          </a:p>
        </p:txBody>
      </p:sp>
      <p:sp>
        <p:nvSpPr>
          <p:cNvPr id="20" name="TextBox 19"/>
          <p:cNvSpPr txBox="1"/>
          <p:nvPr/>
        </p:nvSpPr>
        <p:spPr>
          <a:xfrm flipH="1">
            <a:off x="5891208" y="3745857"/>
            <a:ext cx="1672124" cy="432000"/>
          </a:xfrm>
          <a:prstGeom prst="rect">
            <a:avLst/>
          </a:prstGeom>
          <a:solidFill>
            <a:srgbClr val="AFD3E2"/>
          </a:solidFill>
        </p:spPr>
        <p:txBody>
          <a:bodyPr wrap="square" lIns="0" tIns="0" rIns="0" bIns="0" rtlCol="0" anchor="ctr">
            <a:noAutofit/>
          </a:bodyPr>
          <a:lstStyle/>
          <a:p>
            <a:r>
              <a:rPr lang="fr-FR" sz="900">
                <a:solidFill>
                  <a:schemeClr val="tx1">
                    <a:lumMod val="75000"/>
                    <a:lumOff val="25000"/>
                  </a:schemeClr>
                </a:solidFill>
                <a:latin typeface="Calibri" panose="020F0502020204030204" pitchFamily="34" charset="0"/>
              </a:rPr>
              <a:t>La plupart des villes dans le monde sont exposées à la montée du niveau des mers</a:t>
            </a:r>
            <a:endParaRPr lang="en-GB" sz="900" dirty="0" err="1">
              <a:solidFill>
                <a:schemeClr val="tx1">
                  <a:lumMod val="75000"/>
                  <a:lumOff val="25000"/>
                </a:schemeClr>
              </a:solidFill>
              <a:latin typeface="Calibri" panose="020F0502020204030204" pitchFamily="34" charset="0"/>
            </a:endParaRPr>
          </a:p>
        </p:txBody>
      </p:sp>
      <p:sp>
        <p:nvSpPr>
          <p:cNvPr id="21" name="TextBox 20"/>
          <p:cNvSpPr txBox="1"/>
          <p:nvPr/>
        </p:nvSpPr>
        <p:spPr>
          <a:xfrm flipH="1">
            <a:off x="2174073" y="4432747"/>
            <a:ext cx="2566519" cy="432000"/>
          </a:xfrm>
          <a:prstGeom prst="rect">
            <a:avLst/>
          </a:prstGeom>
          <a:solidFill>
            <a:srgbClr val="AFD3E2"/>
          </a:solidFill>
        </p:spPr>
        <p:txBody>
          <a:bodyPr wrap="square" lIns="0" tIns="0" rIns="0" bIns="0" rtlCol="0" anchor="ctr">
            <a:noAutofit/>
          </a:bodyPr>
          <a:lstStyle/>
          <a:p>
            <a:r>
              <a:rPr lang="fr-FR" sz="1100">
                <a:solidFill>
                  <a:schemeClr val="tx1">
                    <a:lumMod val="75000"/>
                    <a:lumOff val="25000"/>
                  </a:schemeClr>
                </a:solidFill>
                <a:latin typeface="Calibri" panose="020F0502020204030204" pitchFamily="34" charset="0"/>
              </a:rPr>
              <a:t>Baisse du rendement des cultures dans de nombreuses régions en développement</a:t>
            </a:r>
            <a:endParaRPr lang="en-GB" sz="1100" dirty="0" err="1">
              <a:solidFill>
                <a:schemeClr val="tx1">
                  <a:lumMod val="75000"/>
                  <a:lumOff val="25000"/>
                </a:schemeClr>
              </a:solidFill>
              <a:latin typeface="Calibri" panose="020F0502020204030204" pitchFamily="34" charset="0"/>
            </a:endParaRPr>
          </a:p>
        </p:txBody>
      </p:sp>
      <p:sp>
        <p:nvSpPr>
          <p:cNvPr id="22" name="TextBox 21"/>
          <p:cNvSpPr txBox="1"/>
          <p:nvPr/>
        </p:nvSpPr>
        <p:spPr>
          <a:xfrm flipH="1">
            <a:off x="5353803" y="4434796"/>
            <a:ext cx="2266196" cy="432000"/>
          </a:xfrm>
          <a:prstGeom prst="rect">
            <a:avLst/>
          </a:prstGeom>
          <a:solidFill>
            <a:srgbClr val="AFD3E2"/>
          </a:solidFill>
        </p:spPr>
        <p:txBody>
          <a:bodyPr wrap="square" lIns="0" tIns="0" rIns="0" bIns="0" rtlCol="0" anchor="ctr">
            <a:noAutofit/>
          </a:bodyPr>
          <a:lstStyle/>
          <a:p>
            <a:r>
              <a:rPr lang="fr-FR" sz="1100">
                <a:solidFill>
                  <a:schemeClr val="tx1">
                    <a:lumMod val="75000"/>
                    <a:lumOff val="25000"/>
                  </a:schemeClr>
                </a:solidFill>
                <a:latin typeface="Calibri" panose="020F0502020204030204" pitchFamily="34" charset="0"/>
              </a:rPr>
              <a:t>Baisse du rendement des cultures dans de nombreuses régions développées</a:t>
            </a:r>
            <a:endParaRPr lang="en-GB" sz="1100" dirty="0" err="1">
              <a:solidFill>
                <a:schemeClr val="tx1">
                  <a:lumMod val="75000"/>
                  <a:lumOff val="25000"/>
                </a:schemeClr>
              </a:solidFill>
              <a:latin typeface="Calibri" panose="020F0502020204030204" pitchFamily="34" charset="0"/>
            </a:endParaRPr>
          </a:p>
        </p:txBody>
      </p:sp>
      <p:sp>
        <p:nvSpPr>
          <p:cNvPr id="23" name="TextBox 22"/>
          <p:cNvSpPr txBox="1"/>
          <p:nvPr/>
        </p:nvSpPr>
        <p:spPr>
          <a:xfrm flipH="1">
            <a:off x="2252660" y="5149899"/>
            <a:ext cx="1212058" cy="386507"/>
          </a:xfrm>
          <a:prstGeom prst="rect">
            <a:avLst/>
          </a:prstGeom>
          <a:solidFill>
            <a:srgbClr val="AFD3E2"/>
          </a:solidFill>
        </p:spPr>
        <p:txBody>
          <a:bodyPr wrap="square" lIns="0" tIns="0" rIns="0" bIns="0" rtlCol="0" anchor="ctr">
            <a:noAutofit/>
          </a:bodyPr>
          <a:lstStyle/>
          <a:p>
            <a:r>
              <a:rPr lang="fr-FR" sz="900">
                <a:solidFill>
                  <a:schemeClr val="tx1">
                    <a:lumMod val="75000"/>
                    <a:lumOff val="25000"/>
                  </a:schemeClr>
                </a:solidFill>
                <a:latin typeface="Calibri" panose="020F0502020204030204" pitchFamily="34" charset="0"/>
              </a:rPr>
              <a:t>Les écosystèmes sont lourdement et irrévers-iblement endommagés</a:t>
            </a:r>
            <a:endParaRPr lang="en-GB" sz="900" dirty="0" err="1">
              <a:solidFill>
                <a:schemeClr val="tx1">
                  <a:lumMod val="75000"/>
                  <a:lumOff val="25000"/>
                </a:schemeClr>
              </a:solidFill>
              <a:latin typeface="Calibri" panose="020F0502020204030204" pitchFamily="34" charset="0"/>
            </a:endParaRPr>
          </a:p>
        </p:txBody>
      </p:sp>
      <p:sp>
        <p:nvSpPr>
          <p:cNvPr id="24" name="TextBox 23"/>
          <p:cNvSpPr txBox="1"/>
          <p:nvPr/>
        </p:nvSpPr>
        <p:spPr>
          <a:xfrm flipH="1">
            <a:off x="3746497" y="5118100"/>
            <a:ext cx="1667293" cy="426765"/>
          </a:xfrm>
          <a:prstGeom prst="rect">
            <a:avLst/>
          </a:prstGeom>
          <a:solidFill>
            <a:srgbClr val="AFD3E2"/>
          </a:solidFill>
        </p:spPr>
        <p:txBody>
          <a:bodyPr wrap="square" lIns="0" tIns="0" rIns="0" bIns="0" rtlCol="0" anchor="ctr">
            <a:noAutofit/>
          </a:bodyPr>
          <a:lstStyle/>
          <a:p>
            <a:r>
              <a:rPr lang="fr-FR" sz="1000">
                <a:solidFill>
                  <a:schemeClr val="tx1">
                    <a:lumMod val="75000"/>
                    <a:lumOff val="25000"/>
                  </a:schemeClr>
                </a:solidFill>
                <a:latin typeface="Calibri" panose="020F0502020204030204" pitchFamily="34" charset="0"/>
              </a:rPr>
              <a:t>Risque accru d’extinction pour de plus en plus d’espèces</a:t>
            </a:r>
            <a:endParaRPr lang="en-GB" sz="1000" dirty="0" err="1">
              <a:solidFill>
                <a:schemeClr val="tx1">
                  <a:lumMod val="75000"/>
                  <a:lumOff val="25000"/>
                </a:schemeClr>
              </a:solidFill>
              <a:latin typeface="Calibri" panose="020F0502020204030204" pitchFamily="34" charset="0"/>
            </a:endParaRPr>
          </a:p>
        </p:txBody>
      </p:sp>
      <p:sp>
        <p:nvSpPr>
          <p:cNvPr id="16" name="Rechteck 15"/>
          <p:cNvSpPr/>
          <p:nvPr/>
        </p:nvSpPr>
        <p:spPr>
          <a:xfrm>
            <a:off x="323850" y="1828569"/>
            <a:ext cx="6044677" cy="769441"/>
          </a:xfrm>
          <a:prstGeom prst="rect">
            <a:avLst/>
          </a:prstGeom>
          <a:solidFill>
            <a:schemeClr val="bg1">
              <a:lumMod val="85000"/>
            </a:schemeClr>
          </a:solidFill>
        </p:spPr>
        <p:txBody>
          <a:bodyPr wrap="square">
            <a:spAutoFit/>
          </a:bodyPr>
          <a:lstStyle/>
          <a:p>
            <a:pPr>
              <a:defRPr/>
            </a:pPr>
            <a:r>
              <a:rPr lang="fr-FR">
                <a:solidFill>
                  <a:srgbClr val="140F0F"/>
                </a:solidFill>
                <a:latin typeface="Arial" pitchFamily="34" charset="0"/>
                <a:cs typeface="Arial" pitchFamily="34" charset="0"/>
              </a:rPr>
              <a:t>Les impacts dépendent de l’ampleur du changement</a:t>
            </a:r>
          </a:p>
        </p:txBody>
      </p:sp>
      <p:sp>
        <p:nvSpPr>
          <p:cNvPr id="25" name="TextBox 24"/>
          <p:cNvSpPr txBox="1"/>
          <p:nvPr/>
        </p:nvSpPr>
        <p:spPr>
          <a:xfrm flipH="1">
            <a:off x="2764820" y="5814270"/>
            <a:ext cx="4512279" cy="432000"/>
          </a:xfrm>
          <a:prstGeom prst="rect">
            <a:avLst/>
          </a:prstGeom>
          <a:solidFill>
            <a:srgbClr val="AFD3E2"/>
          </a:solidFill>
        </p:spPr>
        <p:txBody>
          <a:bodyPr wrap="square" lIns="0" tIns="0" rIns="0" bIns="0" rtlCol="0" anchor="ctr">
            <a:noAutofit/>
          </a:bodyPr>
          <a:lstStyle/>
          <a:p>
            <a:r>
              <a:rPr lang="fr-FR" sz="1200">
                <a:solidFill>
                  <a:schemeClr val="tx1">
                    <a:lumMod val="75000"/>
                    <a:lumOff val="25000"/>
                  </a:schemeClr>
                </a:solidFill>
                <a:latin typeface="Calibri" panose="020F0502020204030204" pitchFamily="34" charset="0"/>
              </a:rPr>
              <a:t>Plus d’un milliard de personnes sont forcées de migrer – aggravant les risques de conflits</a:t>
            </a:r>
            <a:endParaRPr lang="en-GB" sz="1200" dirty="0" err="1">
              <a:solidFill>
                <a:schemeClr val="tx1">
                  <a:lumMod val="75000"/>
                  <a:lumOff val="25000"/>
                </a:schemeClr>
              </a:solidFill>
              <a:latin typeface="Calibri" panose="020F0502020204030204" pitchFamily="34" charset="0"/>
            </a:endParaRPr>
          </a:p>
        </p:txBody>
      </p:sp>
      <p:sp>
        <p:nvSpPr>
          <p:cNvPr id="4" name="TextBox 3"/>
          <p:cNvSpPr txBox="1"/>
          <p:nvPr/>
        </p:nvSpPr>
        <p:spPr>
          <a:xfrm>
            <a:off x="6637065" y="2186384"/>
            <a:ext cx="531585" cy="326033"/>
          </a:xfrm>
          <a:prstGeom prst="rect">
            <a:avLst/>
          </a:prstGeom>
          <a:solidFill>
            <a:schemeClr val="bg1"/>
          </a:solidFill>
        </p:spPr>
        <p:txBody>
          <a:bodyPr wrap="square" lIns="0" tIns="0" rIns="0" bIns="0" rtlCol="0" anchor="ctr">
            <a:noAutofit/>
          </a:bodyPr>
          <a:lstStyle/>
          <a:p>
            <a:r>
              <a:rPr lang="de-DE" sz="900" b="0">
                <a:solidFill>
                  <a:schemeClr val="tx1"/>
                </a:solidFill>
              </a:rPr>
              <a:t>Année de l‘impact</a:t>
            </a:r>
            <a:endParaRPr lang="en-GB" sz="900" b="0" dirty="0" err="1">
              <a:solidFill>
                <a:schemeClr val="tx1"/>
              </a:solidFill>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68288" y="1075038"/>
            <a:ext cx="8462962" cy="513732"/>
          </a:xfrm>
        </p:spPr>
        <p:txBody>
          <a:bodyPr/>
          <a:lstStyle/>
          <a:p>
            <a:pPr algn="ctr"/>
            <a:r>
              <a:rPr lang="fr-FR" sz="2200" b="1" dirty="0">
                <a:solidFill>
                  <a:srgbClr val="669900"/>
                </a:solidFill>
              </a:rPr>
              <a:t>Analyse par l'OCDE des statistiques des bailleurs du CAD</a:t>
            </a:r>
            <a:endParaRPr lang="en-US" sz="2200" b="1" dirty="0">
              <a:solidFill>
                <a:srgbClr val="669900"/>
              </a:solidFill>
            </a:endParaRPr>
          </a:p>
        </p:txBody>
      </p:sp>
      <p:pic>
        <p:nvPicPr>
          <p:cNvPr id="31747" name="Picture 4" descr="Aid flows affected by climate 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0" y="1792288"/>
            <a:ext cx="5969000" cy="430688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8" name="Text Box 5"/>
          <p:cNvSpPr txBox="1">
            <a:spLocks noChangeArrowheads="1"/>
          </p:cNvSpPr>
          <p:nvPr/>
        </p:nvSpPr>
        <p:spPr bwMode="auto">
          <a:xfrm>
            <a:off x="3135313" y="5870575"/>
            <a:ext cx="433387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2" rIns="91424" bIns="0">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sz="1200">
                <a:solidFill>
                  <a:schemeClr val="tx1"/>
                </a:solidFill>
              </a:rPr>
              <a:t>Bangladesh Egypte  Tanzanie Urugway  Népal    Fiji</a:t>
            </a:r>
          </a:p>
        </p:txBody>
      </p:sp>
      <p:sp>
        <p:nvSpPr>
          <p:cNvPr id="31749" name="Text Box 6"/>
          <p:cNvSpPr txBox="1">
            <a:spLocks noChangeArrowheads="1"/>
          </p:cNvSpPr>
          <p:nvPr/>
        </p:nvSpPr>
        <p:spPr bwMode="auto">
          <a:xfrm>
            <a:off x="7545388" y="5057775"/>
            <a:ext cx="423862"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sz="1300">
                <a:solidFill>
                  <a:schemeClr val="tx1"/>
                </a:solidFill>
              </a:rPr>
              <a:t>Fiji</a:t>
            </a:r>
          </a:p>
        </p:txBody>
      </p:sp>
      <p:sp>
        <p:nvSpPr>
          <p:cNvPr id="9" name="Text Box 8"/>
          <p:cNvSpPr txBox="1">
            <a:spLocks noChangeArrowheads="1"/>
          </p:cNvSpPr>
          <p:nvPr/>
        </p:nvSpPr>
        <p:spPr bwMode="auto">
          <a:xfrm>
            <a:off x="4794422" y="1861403"/>
            <a:ext cx="3842951" cy="1246479"/>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square" lIns="91424" tIns="45712" rIns="91424" bIns="45712">
            <a:spAutoFit/>
          </a:bodyPr>
          <a:lstStyle/>
          <a:p>
            <a:pPr eaLnBrk="0" hangingPunct="0">
              <a:defRPr/>
            </a:pPr>
            <a:r>
              <a:rPr lang="en-US" sz="1500"/>
              <a:t>Les </a:t>
            </a:r>
            <a:r>
              <a:rPr lang="en-US" sz="1500" err="1"/>
              <a:t>transferts</a:t>
            </a:r>
            <a:r>
              <a:rPr lang="en-US" sz="1500"/>
              <a:t> </a:t>
            </a:r>
            <a:r>
              <a:rPr lang="en-US" sz="1500" err="1"/>
              <a:t>d’aide</a:t>
            </a:r>
            <a:r>
              <a:rPr lang="en-US" sz="1500"/>
              <a:t> </a:t>
            </a:r>
            <a:r>
              <a:rPr lang="en-US" sz="1500" err="1"/>
              <a:t>affectés</a:t>
            </a:r>
            <a:r>
              <a:rPr lang="en-US" sz="1500"/>
              <a:t> par le risque </a:t>
            </a:r>
            <a:r>
              <a:rPr lang="en-US" sz="1500" err="1"/>
              <a:t>climatique</a:t>
            </a:r>
            <a:r>
              <a:rPr lang="en-US" sz="1500"/>
              <a:t> </a:t>
            </a:r>
            <a:r>
              <a:rPr lang="en-US" sz="1500" err="1"/>
              <a:t>sont</a:t>
            </a:r>
            <a:r>
              <a:rPr lang="en-US" sz="1500"/>
              <a:t> identifiés </a:t>
            </a:r>
            <a:r>
              <a:rPr lang="en-US" sz="1500" err="1"/>
              <a:t>en</a:t>
            </a:r>
            <a:r>
              <a:rPr lang="en-US" sz="1500"/>
              <a:t> </a:t>
            </a:r>
            <a:r>
              <a:rPr lang="en-US" sz="1500">
                <a:solidFill>
                  <a:srgbClr val="FF0000"/>
                </a:solidFill>
              </a:rPr>
              <a:t>rouge.</a:t>
            </a:r>
            <a:endParaRPr lang="en-US" sz="1500"/>
          </a:p>
          <a:p>
            <a:pPr eaLnBrk="0" hangingPunct="0">
              <a:defRPr/>
            </a:pPr>
            <a:r>
              <a:rPr lang="en-US" sz="1500"/>
              <a:t>Les zones floutées </a:t>
            </a:r>
            <a:r>
              <a:rPr lang="en-US" sz="1500" err="1"/>
              <a:t>indiquent</a:t>
            </a:r>
            <a:r>
              <a:rPr lang="en-US" sz="1500"/>
              <a:t> les incertitudes.</a:t>
            </a:r>
          </a:p>
        </p:txBody>
      </p:sp>
      <p:sp>
        <p:nvSpPr>
          <p:cNvPr id="8" name="TextBox 7"/>
          <p:cNvSpPr txBox="1"/>
          <p:nvPr/>
        </p:nvSpPr>
        <p:spPr>
          <a:xfrm>
            <a:off x="2806700" y="2374900"/>
            <a:ext cx="221599" cy="3309208"/>
          </a:xfrm>
          <a:prstGeom prst="rect">
            <a:avLst/>
          </a:prstGeom>
          <a:solidFill>
            <a:schemeClr val="bg1"/>
          </a:solidFill>
        </p:spPr>
        <p:txBody>
          <a:bodyPr vert="vert270" wrap="square" lIns="18288" rIns="18288">
            <a:spAutoFit/>
          </a:bodyPr>
          <a:lstStyle/>
          <a:p>
            <a:pPr eaLnBrk="0" hangingPunct="0">
              <a:defRPr/>
            </a:pPr>
            <a:r>
              <a:rPr lang="en-US" sz="1200">
                <a:solidFill>
                  <a:schemeClr val="tx1"/>
                </a:solidFill>
                <a:cs typeface="+mn-cs"/>
              </a:rPr>
              <a:t>Flux total </a:t>
            </a:r>
            <a:r>
              <a:rPr lang="en-US" sz="1200" err="1">
                <a:solidFill>
                  <a:schemeClr val="tx1"/>
                </a:solidFill>
                <a:cs typeface="+mn-cs"/>
              </a:rPr>
              <a:t>d’aide</a:t>
            </a:r>
            <a:r>
              <a:rPr lang="en-US" sz="1200">
                <a:solidFill>
                  <a:schemeClr val="tx1"/>
                </a:solidFill>
                <a:cs typeface="+mn-cs"/>
              </a:rPr>
              <a:t> </a:t>
            </a:r>
            <a:r>
              <a:rPr lang="en-US" sz="1200" err="1">
                <a:solidFill>
                  <a:schemeClr val="tx1"/>
                </a:solidFill>
                <a:cs typeface="+mn-cs"/>
              </a:rPr>
              <a:t>en</a:t>
            </a:r>
            <a:r>
              <a:rPr lang="en-US" sz="1200">
                <a:solidFill>
                  <a:schemeClr val="tx1"/>
                </a:solidFill>
                <a:cs typeface="+mn-cs"/>
              </a:rPr>
              <a:t> millions USD, 1998-2000 </a:t>
            </a:r>
          </a:p>
        </p:txBody>
      </p:sp>
      <p:sp>
        <p:nvSpPr>
          <p:cNvPr id="31752" name="TextBox 9"/>
          <p:cNvSpPr txBox="1">
            <a:spLocks noChangeArrowheads="1"/>
          </p:cNvSpPr>
          <p:nvPr/>
        </p:nvSpPr>
        <p:spPr bwMode="auto">
          <a:xfrm>
            <a:off x="228600" y="3416300"/>
            <a:ext cx="24638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sz="2000" b="0">
                <a:solidFill>
                  <a:schemeClr val="tx1"/>
                </a:solidFill>
              </a:rPr>
              <a:t>~30-60% de l’aide publique au développement </a:t>
            </a:r>
            <a:r>
              <a:rPr lang="en-US" sz="2000" b="0" err="1">
                <a:solidFill>
                  <a:schemeClr val="tx1"/>
                </a:solidFill>
              </a:rPr>
              <a:t>potentiellement</a:t>
            </a:r>
            <a:r>
              <a:rPr lang="en-US" sz="2000" b="0">
                <a:solidFill>
                  <a:schemeClr val="tx1"/>
                </a:solidFill>
              </a:rPr>
              <a:t> </a:t>
            </a:r>
            <a:r>
              <a:rPr lang="en-US" sz="2000" b="0" err="1">
                <a:solidFill>
                  <a:schemeClr val="tx1"/>
                </a:solidFill>
              </a:rPr>
              <a:t>affectée</a:t>
            </a:r>
            <a:r>
              <a:rPr lang="en-US" sz="2000" b="0">
                <a:solidFill>
                  <a:schemeClr val="tx1"/>
                </a:solidFill>
              </a:rPr>
              <a:t> par le CC</a:t>
            </a:r>
          </a:p>
        </p:txBody>
      </p:sp>
      <p:sp>
        <p:nvSpPr>
          <p:cNvPr id="31753" name="Rectangle 9"/>
          <p:cNvSpPr>
            <a:spLocks noChangeArrowheads="1"/>
          </p:cNvSpPr>
          <p:nvPr/>
        </p:nvSpPr>
        <p:spPr bwMode="auto">
          <a:xfrm>
            <a:off x="0" y="6297613"/>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de-DE" sz="1600" b="0"/>
              <a:t>Source : OCDE, Bridge Over Troubled Waters (2005)</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37750"/>
            <a:ext cx="2667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285750" y="937650"/>
            <a:ext cx="8382000" cy="571500"/>
          </a:xfrm>
          <a:prstGeom prst="rect">
            <a:avLst/>
          </a:prstGeom>
        </p:spPr>
        <p:txBody>
          <a:bodyPr>
            <a:normAutofit/>
          </a:bodyPr>
          <a:lstStyle/>
          <a:p>
            <a:pPr fontAlgn="auto">
              <a:spcAft>
                <a:spcPts val="0"/>
              </a:spcAft>
              <a:defRPr/>
            </a:pPr>
            <a:r>
              <a:rPr lang="de-DE" sz="2400">
                <a:solidFill>
                  <a:srgbClr val="669900"/>
                </a:solidFill>
                <a:latin typeface="+mj-lt"/>
                <a:ea typeface="+mj-ea"/>
                <a:cs typeface="+mj-cs"/>
              </a:rPr>
              <a:t>Quelles </a:t>
            </a:r>
            <a:r>
              <a:rPr lang="de-DE" sz="2400" err="1">
                <a:solidFill>
                  <a:srgbClr val="669900"/>
                </a:solidFill>
                <a:latin typeface="+mj-lt"/>
                <a:ea typeface="+mj-ea"/>
                <a:cs typeface="+mj-cs"/>
              </a:rPr>
              <a:t>sont</a:t>
            </a:r>
            <a:r>
              <a:rPr lang="de-DE" sz="2400">
                <a:solidFill>
                  <a:srgbClr val="669900"/>
                </a:solidFill>
                <a:latin typeface="+mj-lt"/>
                <a:ea typeface="+mj-ea"/>
                <a:cs typeface="+mj-cs"/>
              </a:rPr>
              <a:t> </a:t>
            </a:r>
            <a:r>
              <a:rPr lang="de-DE" sz="2400" err="1">
                <a:solidFill>
                  <a:srgbClr val="669900"/>
                </a:solidFill>
                <a:latin typeface="+mj-lt"/>
                <a:ea typeface="+mj-ea"/>
                <a:cs typeface="+mj-cs"/>
              </a:rPr>
              <a:t>les</a:t>
            </a:r>
            <a:r>
              <a:rPr lang="de-DE" sz="2400">
                <a:solidFill>
                  <a:srgbClr val="669900"/>
                </a:solidFill>
                <a:latin typeface="+mj-lt"/>
                <a:ea typeface="+mj-ea"/>
                <a:cs typeface="+mj-cs"/>
              </a:rPr>
              <a:t> </a:t>
            </a:r>
            <a:r>
              <a:rPr lang="de-DE" sz="2400" err="1">
                <a:solidFill>
                  <a:srgbClr val="669900"/>
                </a:solidFill>
                <a:latin typeface="+mj-lt"/>
                <a:ea typeface="+mj-ea"/>
                <a:cs typeface="+mj-cs"/>
              </a:rPr>
              <a:t>causes</a:t>
            </a:r>
            <a:r>
              <a:rPr lang="de-DE" sz="2400">
                <a:solidFill>
                  <a:srgbClr val="669900"/>
                </a:solidFill>
                <a:latin typeface="+mj-lt"/>
                <a:ea typeface="+mj-ea"/>
                <a:cs typeface="+mj-cs"/>
              </a:rPr>
              <a:t>? </a:t>
            </a:r>
          </a:p>
        </p:txBody>
      </p:sp>
      <p:pic>
        <p:nvPicPr>
          <p:cNvPr id="32772"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055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Bild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480950"/>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Bild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38150"/>
            <a:ext cx="383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509150"/>
            <a:ext cx="16764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Bild 9"/>
          <p:cNvPicPr preferRelativeResize="0">
            <a:picLocks/>
          </p:cNvPicPr>
          <p:nvPr/>
        </p:nvPicPr>
        <p:blipFill>
          <a:blip r:embed="rId8">
            <a:extLst>
              <a:ext uri="{28A0092B-C50C-407E-A947-70E740481C1C}">
                <a14:useLocalDpi xmlns:a14="http://schemas.microsoft.com/office/drawing/2010/main" val="0"/>
              </a:ext>
            </a:extLst>
          </a:blip>
          <a:srcRect t="1466"/>
          <a:stretch>
            <a:fillRect/>
          </a:stretch>
        </p:blipFill>
        <p:spPr bwMode="auto">
          <a:xfrm>
            <a:off x="2667000" y="2823600"/>
            <a:ext cx="24066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Bild 11"/>
          <p:cNvPicPr preferRelativeResize="0">
            <a:picLocks/>
          </p:cNvPicPr>
          <p:nvPr/>
        </p:nvPicPr>
        <p:blipFill>
          <a:blip r:embed="rId9">
            <a:extLst>
              <a:ext uri="{28A0092B-C50C-407E-A947-70E740481C1C}">
                <a14:useLocalDpi xmlns:a14="http://schemas.microsoft.com/office/drawing/2010/main" val="0"/>
              </a:ext>
            </a:extLst>
          </a:blip>
          <a:srcRect b="1955"/>
          <a:stretch>
            <a:fillRect/>
          </a:stretch>
        </p:blipFill>
        <p:spPr bwMode="auto">
          <a:xfrm>
            <a:off x="4876800" y="318555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Bild 12"/>
          <p:cNvPicPr preferRelativeResize="0">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7667625" y="321095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Bild 13"/>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2779150"/>
            <a:ext cx="121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Bild 23" descr="Bildschirmfoto 2010-04-23 um 14.55.27.png"/>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3714188"/>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Bild 17" descr="gtz-presse-055-abfall-abfallbeseitigung-sri-lanka.jpg"/>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924300" y="4650813"/>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Rechteck 23"/>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de-DE" sz="900">
                <a:solidFill>
                  <a:schemeClr val="bg1"/>
                </a:solidFill>
              </a:rPr>
              <a:t>M 1 - Climate change background | Page 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500" y="1275228"/>
            <a:ext cx="4575175" cy="2580344"/>
          </a:xfrm>
          <a:prstGeom prst="rect">
            <a:avLst/>
          </a:prstGeom>
          <a:solidFill>
            <a:schemeClr val="bg2"/>
          </a:solidFill>
          <a:ln w="9525">
            <a:solidFill>
              <a:schemeClr val="bg2"/>
            </a:solidFill>
            <a:miter lim="800000"/>
            <a:headEnd/>
            <a:tailEnd/>
          </a:ln>
        </p:spPr>
      </p:pic>
      <p:sp>
        <p:nvSpPr>
          <p:cNvPr id="15" name="Ellipse 14"/>
          <p:cNvSpPr/>
          <p:nvPr/>
        </p:nvSpPr>
        <p:spPr>
          <a:xfrm>
            <a:off x="5764213" y="4286249"/>
            <a:ext cx="2112962" cy="202469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a:solidFill>
                  <a:schemeClr val="accent1"/>
                </a:solidFill>
                <a:cs typeface="Arial" pitchFamily="34" charset="0"/>
              </a:rPr>
              <a:t>Combustion de combustibles </a:t>
            </a:r>
            <a:r>
              <a:rPr lang="en-US" sz="1600" err="1">
                <a:solidFill>
                  <a:schemeClr val="accent1"/>
                </a:solidFill>
                <a:cs typeface="Arial" pitchFamily="34" charset="0"/>
              </a:rPr>
              <a:t>fossiles</a:t>
            </a:r>
            <a:endParaRPr lang="en-US" sz="1600">
              <a:solidFill>
                <a:schemeClr val="accent1"/>
              </a:solidFill>
              <a:cs typeface="Arial" pitchFamily="34" charset="0"/>
            </a:endParaRPr>
          </a:p>
        </p:txBody>
      </p:sp>
      <p:grpSp>
        <p:nvGrpSpPr>
          <p:cNvPr id="33796" name="Gruppieren 32"/>
          <p:cNvGrpSpPr>
            <a:grpSpLocks/>
          </p:cNvGrpSpPr>
          <p:nvPr/>
        </p:nvGrpSpPr>
        <p:grpSpPr bwMode="auto">
          <a:xfrm>
            <a:off x="4648200" y="1116228"/>
            <a:ext cx="3883025" cy="2998572"/>
            <a:chOff x="895352" y="1997495"/>
            <a:chExt cx="3882332" cy="2998581"/>
          </a:xfrm>
        </p:grpSpPr>
        <p:sp>
          <p:nvSpPr>
            <p:cNvPr id="10" name="Ellipse 9"/>
            <p:cNvSpPr/>
            <p:nvPr/>
          </p:nvSpPr>
          <p:spPr>
            <a:xfrm>
              <a:off x="1538174" y="1997495"/>
              <a:ext cx="1995132" cy="18555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err="1">
                  <a:solidFill>
                    <a:schemeClr val="accent1"/>
                  </a:solidFill>
                  <a:cs typeface="Arial" pitchFamily="34" charset="0"/>
                </a:rPr>
                <a:t>Changement</a:t>
              </a:r>
              <a:r>
                <a:rPr lang="en-US" sz="1500">
                  <a:solidFill>
                    <a:schemeClr val="accent1"/>
                  </a:solidFill>
                  <a:cs typeface="Arial" pitchFamily="34" charset="0"/>
                </a:rPr>
                <a:t> de </a:t>
              </a:r>
              <a:r>
                <a:rPr lang="en-US" sz="1500" err="1">
                  <a:solidFill>
                    <a:schemeClr val="accent1"/>
                  </a:solidFill>
                  <a:cs typeface="Arial" pitchFamily="34" charset="0"/>
                </a:rPr>
                <a:t>l’usage</a:t>
              </a:r>
              <a:r>
                <a:rPr lang="en-US" sz="1500">
                  <a:solidFill>
                    <a:schemeClr val="accent1"/>
                  </a:solidFill>
                  <a:cs typeface="Arial" pitchFamily="34" charset="0"/>
                </a:rPr>
                <a:t> des </a:t>
              </a:r>
              <a:r>
                <a:rPr lang="en-US" sz="1500" err="1">
                  <a:solidFill>
                    <a:schemeClr val="accent1"/>
                  </a:solidFill>
                  <a:cs typeface="Arial" pitchFamily="34" charset="0"/>
                </a:rPr>
                <a:t>terres</a:t>
              </a:r>
              <a:endParaRPr lang="en-US" sz="1500">
                <a:solidFill>
                  <a:schemeClr val="accent1"/>
                </a:solidFill>
                <a:cs typeface="Arial" pitchFamily="34" charset="0"/>
              </a:endParaRPr>
            </a:p>
          </p:txBody>
        </p:sp>
        <p:sp>
          <p:nvSpPr>
            <p:cNvPr id="13" name="Ellipse 12"/>
            <p:cNvSpPr/>
            <p:nvPr/>
          </p:nvSpPr>
          <p:spPr>
            <a:xfrm>
              <a:off x="895352" y="3091070"/>
              <a:ext cx="1285646" cy="12144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16" name="Rechteck 15"/>
            <p:cNvSpPr/>
            <p:nvPr/>
          </p:nvSpPr>
          <p:spPr>
            <a:xfrm>
              <a:off x="895352" y="3305384"/>
              <a:ext cx="1323739" cy="954110"/>
            </a:xfrm>
            <a:prstGeom prst="rect">
              <a:avLst/>
            </a:prstGeom>
          </p:spPr>
          <p:txBody>
            <a:bodyPr>
              <a:spAutoFit/>
            </a:bodyPr>
            <a:lstStyle/>
            <a:p>
              <a:pPr algn="ctr">
                <a:defRPr/>
              </a:pPr>
              <a:r>
                <a:rPr lang="fr-FR" sz="1400">
                  <a:solidFill>
                    <a:schemeClr val="tx1"/>
                  </a:solidFill>
                </a:rPr>
                <a:t>Conversion des terres pour l’agriculture</a:t>
              </a:r>
              <a:endParaRPr lang="en-US" sz="1400">
                <a:solidFill>
                  <a:schemeClr val="tx1"/>
                </a:solidFill>
                <a:latin typeface="Arial" pitchFamily="34" charset="0"/>
                <a:cs typeface="Arial" pitchFamily="34" charset="0"/>
              </a:endParaRPr>
            </a:p>
          </p:txBody>
        </p:sp>
        <p:sp>
          <p:nvSpPr>
            <p:cNvPr id="17" name="Ellipse 16"/>
            <p:cNvSpPr/>
            <p:nvPr/>
          </p:nvSpPr>
          <p:spPr>
            <a:xfrm>
              <a:off x="3411091" y="2029030"/>
              <a:ext cx="1285646" cy="12144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18" name="Rechteck 17"/>
            <p:cNvSpPr/>
            <p:nvPr/>
          </p:nvSpPr>
          <p:spPr>
            <a:xfrm>
              <a:off x="3339666" y="2341768"/>
              <a:ext cx="1438018" cy="307976"/>
            </a:xfrm>
            <a:prstGeom prst="rect">
              <a:avLst/>
            </a:prstGeom>
          </p:spPr>
          <p:txBody>
            <a:bodyPr>
              <a:spAutoFit/>
            </a:bodyPr>
            <a:lstStyle/>
            <a:p>
              <a:pPr algn="ctr">
                <a:defRPr/>
              </a:pPr>
              <a:r>
                <a:rPr lang="en-US" sz="1400" err="1">
                  <a:solidFill>
                    <a:schemeClr val="tx1"/>
                  </a:solidFill>
                  <a:latin typeface="Arial" pitchFamily="34" charset="0"/>
                  <a:cs typeface="Arial" pitchFamily="34" charset="0"/>
                </a:rPr>
                <a:t>Déforestation</a:t>
              </a:r>
              <a:endParaRPr lang="en-US" sz="1400">
                <a:solidFill>
                  <a:schemeClr val="tx1"/>
                </a:solidFill>
                <a:latin typeface="Arial" pitchFamily="34" charset="0"/>
                <a:cs typeface="Arial" pitchFamily="34" charset="0"/>
              </a:endParaRPr>
            </a:p>
          </p:txBody>
        </p:sp>
        <p:sp>
          <p:nvSpPr>
            <p:cNvPr id="19" name="Ellipse 18"/>
            <p:cNvSpPr/>
            <p:nvPr/>
          </p:nvSpPr>
          <p:spPr>
            <a:xfrm>
              <a:off x="2115922" y="3781635"/>
              <a:ext cx="1285646" cy="12144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20" name="Rechteck 19"/>
            <p:cNvSpPr/>
            <p:nvPr/>
          </p:nvSpPr>
          <p:spPr>
            <a:xfrm>
              <a:off x="2115922" y="4210262"/>
              <a:ext cx="1285646" cy="307976"/>
            </a:xfrm>
            <a:prstGeom prst="rect">
              <a:avLst/>
            </a:prstGeom>
          </p:spPr>
          <p:txBody>
            <a:bodyPr>
              <a:spAutoFit/>
            </a:bodyPr>
            <a:lstStyle/>
            <a:p>
              <a:pPr algn="ctr">
                <a:defRPr/>
              </a:pPr>
              <a:r>
                <a:rPr lang="en-US" sz="1400" err="1">
                  <a:solidFill>
                    <a:schemeClr val="tx1"/>
                  </a:solidFill>
                  <a:latin typeface="Arial" pitchFamily="34" charset="0"/>
                  <a:cs typeface="Arial" pitchFamily="34" charset="0"/>
                </a:rPr>
                <a:t>Urbanisation</a:t>
              </a:r>
              <a:endParaRPr lang="en-US" sz="1400">
                <a:solidFill>
                  <a:schemeClr val="tx1"/>
                </a:solidFill>
                <a:latin typeface="Arial" pitchFamily="34" charset="0"/>
                <a:cs typeface="Arial" pitchFamily="34" charset="0"/>
              </a:endParaRPr>
            </a:p>
          </p:txBody>
        </p:sp>
        <p:sp>
          <p:nvSpPr>
            <p:cNvPr id="21" name="Ellipse 20"/>
            <p:cNvSpPr/>
            <p:nvPr/>
          </p:nvSpPr>
          <p:spPr>
            <a:xfrm>
              <a:off x="3050792" y="3421271"/>
              <a:ext cx="642823" cy="6429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22" name="Rechteck 21"/>
            <p:cNvSpPr/>
            <p:nvPr/>
          </p:nvSpPr>
          <p:spPr>
            <a:xfrm>
              <a:off x="2836518" y="3492709"/>
              <a:ext cx="1287232" cy="600166"/>
            </a:xfrm>
            <a:prstGeom prst="rect">
              <a:avLst/>
            </a:prstGeom>
          </p:spPr>
          <p:txBody>
            <a:bodyPr>
              <a:spAutoFit/>
            </a:bodyPr>
            <a:lstStyle/>
            <a:p>
              <a:pPr algn="ctr">
                <a:defRPr/>
              </a:pPr>
              <a:r>
                <a:rPr lang="en-US" sz="1100">
                  <a:solidFill>
                    <a:schemeClr val="tx1"/>
                  </a:solidFill>
                  <a:latin typeface="Arial" pitchFamily="34" charset="0"/>
                  <a:cs typeface="Arial" pitchFamily="34" charset="0"/>
                </a:rPr>
                <a:t>Augmentation des surfaces </a:t>
              </a:r>
              <a:r>
                <a:rPr lang="en-US" sz="1100" err="1">
                  <a:solidFill>
                    <a:schemeClr val="tx1"/>
                  </a:solidFill>
                  <a:latin typeface="Arial" pitchFamily="34" charset="0"/>
                  <a:cs typeface="Arial" pitchFamily="34" charset="0"/>
                </a:rPr>
                <a:t>étanches</a:t>
              </a:r>
              <a:endParaRPr lang="en-US" sz="1100">
                <a:solidFill>
                  <a:schemeClr val="tx1"/>
                </a:solidFill>
                <a:latin typeface="Arial" pitchFamily="34" charset="0"/>
                <a:cs typeface="Arial" pitchFamily="34" charset="0"/>
              </a:endParaRPr>
            </a:p>
          </p:txBody>
        </p:sp>
      </p:grpSp>
      <p:sp>
        <p:nvSpPr>
          <p:cNvPr id="23" name="Ellipse 22"/>
          <p:cNvSpPr/>
          <p:nvPr/>
        </p:nvSpPr>
        <p:spPr>
          <a:xfrm>
            <a:off x="3511550" y="3949700"/>
            <a:ext cx="1285875" cy="12160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798" name="Rechteck 23"/>
          <p:cNvSpPr>
            <a:spLocks noChangeArrowheads="1"/>
          </p:cNvSpPr>
          <p:nvPr/>
        </p:nvSpPr>
        <p:spPr bwMode="auto">
          <a:xfrm>
            <a:off x="3455988" y="4383088"/>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0">
                <a:solidFill>
                  <a:schemeClr val="tx1"/>
                </a:solidFill>
              </a:rPr>
              <a:t>Agriculture</a:t>
            </a:r>
          </a:p>
        </p:txBody>
      </p:sp>
      <p:sp>
        <p:nvSpPr>
          <p:cNvPr id="25" name="Ellipse 24"/>
          <p:cNvSpPr/>
          <p:nvPr/>
        </p:nvSpPr>
        <p:spPr>
          <a:xfrm>
            <a:off x="2432050" y="4838700"/>
            <a:ext cx="1285875" cy="12144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00" name="Rechteck 25"/>
          <p:cNvSpPr>
            <a:spLocks noChangeArrowheads="1"/>
          </p:cNvSpPr>
          <p:nvPr/>
        </p:nvSpPr>
        <p:spPr bwMode="auto">
          <a:xfrm>
            <a:off x="2447925" y="5257800"/>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0" err="1">
                <a:solidFill>
                  <a:schemeClr val="tx1"/>
                </a:solidFill>
              </a:rPr>
              <a:t>Industrie</a:t>
            </a:r>
            <a:endParaRPr lang="en-US" sz="1400" b="0">
              <a:solidFill>
                <a:schemeClr val="tx1"/>
              </a:solidFill>
            </a:endParaRPr>
          </a:p>
        </p:txBody>
      </p:sp>
      <p:sp>
        <p:nvSpPr>
          <p:cNvPr id="27" name="Ellipse 26"/>
          <p:cNvSpPr/>
          <p:nvPr/>
        </p:nvSpPr>
        <p:spPr>
          <a:xfrm>
            <a:off x="2862263" y="416718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02" name="Rechteck 27"/>
          <p:cNvSpPr>
            <a:spLocks noChangeArrowheads="1"/>
          </p:cNvSpPr>
          <p:nvPr/>
        </p:nvSpPr>
        <p:spPr bwMode="auto">
          <a:xfrm>
            <a:off x="2519363" y="4310063"/>
            <a:ext cx="1285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b="0" err="1">
                <a:solidFill>
                  <a:schemeClr val="tx1"/>
                </a:solidFill>
              </a:rPr>
              <a:t>Engrais</a:t>
            </a:r>
            <a:endParaRPr lang="en-US" sz="1100" b="0">
              <a:solidFill>
                <a:schemeClr val="tx1"/>
              </a:solidFill>
            </a:endParaRPr>
          </a:p>
        </p:txBody>
      </p:sp>
      <p:sp>
        <p:nvSpPr>
          <p:cNvPr id="29" name="Ellipse 28"/>
          <p:cNvSpPr/>
          <p:nvPr/>
        </p:nvSpPr>
        <p:spPr>
          <a:xfrm>
            <a:off x="1639888" y="5054600"/>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04" name="Rechteck 29"/>
          <p:cNvSpPr>
            <a:spLocks noChangeArrowheads="1"/>
          </p:cNvSpPr>
          <p:nvPr/>
        </p:nvSpPr>
        <p:spPr bwMode="auto">
          <a:xfrm>
            <a:off x="1451769" y="5160404"/>
            <a:ext cx="98663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0" err="1">
                <a:solidFill>
                  <a:schemeClr val="tx1"/>
                </a:solidFill>
              </a:rPr>
              <a:t>Produits</a:t>
            </a:r>
            <a:r>
              <a:rPr lang="en-US" sz="1100" b="0">
                <a:solidFill>
                  <a:schemeClr val="tx1"/>
                </a:solidFill>
              </a:rPr>
              <a:t> </a:t>
            </a:r>
            <a:r>
              <a:rPr lang="en-US" sz="1100" b="0" err="1">
                <a:solidFill>
                  <a:schemeClr val="tx1"/>
                </a:solidFill>
              </a:rPr>
              <a:t>chimiques</a:t>
            </a:r>
            <a:endParaRPr lang="en-US" sz="1100" b="0">
              <a:solidFill>
                <a:schemeClr val="tx1"/>
              </a:solidFill>
            </a:endParaRPr>
          </a:p>
        </p:txBody>
      </p:sp>
      <p:sp>
        <p:nvSpPr>
          <p:cNvPr id="31" name="Ellipse 30"/>
          <p:cNvSpPr/>
          <p:nvPr/>
        </p:nvSpPr>
        <p:spPr>
          <a:xfrm>
            <a:off x="1928813" y="5702300"/>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06" name="Rechteck 31"/>
          <p:cNvSpPr>
            <a:spLocks noChangeArrowheads="1"/>
          </p:cNvSpPr>
          <p:nvPr/>
        </p:nvSpPr>
        <p:spPr bwMode="auto">
          <a:xfrm>
            <a:off x="1824038" y="5845175"/>
            <a:ext cx="714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b="0" err="1">
                <a:solidFill>
                  <a:schemeClr val="tx1"/>
                </a:solidFill>
              </a:rPr>
              <a:t>Ciment</a:t>
            </a:r>
            <a:endParaRPr lang="en-US" sz="1100" b="0">
              <a:solidFill>
                <a:schemeClr val="tx1"/>
              </a:solidFill>
            </a:endParaRPr>
          </a:p>
        </p:txBody>
      </p:sp>
      <p:sp>
        <p:nvSpPr>
          <p:cNvPr id="34" name="Ellipse 33"/>
          <p:cNvSpPr/>
          <p:nvPr/>
        </p:nvSpPr>
        <p:spPr>
          <a:xfrm>
            <a:off x="7000875" y="3500438"/>
            <a:ext cx="1285875" cy="12144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08" name="Rechteck 34"/>
          <p:cNvSpPr>
            <a:spLocks noChangeArrowheads="1"/>
          </p:cNvSpPr>
          <p:nvPr/>
        </p:nvSpPr>
        <p:spPr bwMode="auto">
          <a:xfrm>
            <a:off x="7000875" y="3906838"/>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0">
                <a:solidFill>
                  <a:schemeClr val="tx1"/>
                </a:solidFill>
              </a:rPr>
              <a:t>Transport</a:t>
            </a:r>
          </a:p>
        </p:txBody>
      </p:sp>
      <p:sp>
        <p:nvSpPr>
          <p:cNvPr id="36" name="Ellipse 35"/>
          <p:cNvSpPr/>
          <p:nvPr/>
        </p:nvSpPr>
        <p:spPr>
          <a:xfrm>
            <a:off x="8215313" y="3286125"/>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7" name="Ellipse 36"/>
          <p:cNvSpPr/>
          <p:nvPr/>
        </p:nvSpPr>
        <p:spPr>
          <a:xfrm>
            <a:off x="8358188" y="407193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8" name="Ellipse 37"/>
          <p:cNvSpPr/>
          <p:nvPr/>
        </p:nvSpPr>
        <p:spPr>
          <a:xfrm>
            <a:off x="7643813" y="2786063"/>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12" name="Rechteck 38"/>
          <p:cNvSpPr>
            <a:spLocks noChangeArrowheads="1"/>
          </p:cNvSpPr>
          <p:nvPr/>
        </p:nvSpPr>
        <p:spPr bwMode="auto">
          <a:xfrm>
            <a:off x="7620000" y="2971800"/>
            <a:ext cx="8001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0" err="1">
                <a:solidFill>
                  <a:schemeClr val="tx1"/>
                </a:solidFill>
              </a:rPr>
              <a:t>Voitures</a:t>
            </a:r>
            <a:endParaRPr lang="en-US" sz="1100" b="0">
              <a:solidFill>
                <a:schemeClr val="tx1"/>
              </a:solidFill>
            </a:endParaRPr>
          </a:p>
        </p:txBody>
      </p:sp>
      <p:sp>
        <p:nvSpPr>
          <p:cNvPr id="33813" name="Rechteck 39"/>
          <p:cNvSpPr>
            <a:spLocks noChangeArrowheads="1"/>
          </p:cNvSpPr>
          <p:nvPr/>
        </p:nvSpPr>
        <p:spPr bwMode="auto">
          <a:xfrm>
            <a:off x="8215313" y="3357563"/>
            <a:ext cx="7143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b="0">
                <a:solidFill>
                  <a:schemeClr val="tx1"/>
                </a:solidFill>
              </a:rPr>
              <a:t>Traffic </a:t>
            </a:r>
            <a:r>
              <a:rPr lang="en-US" sz="1100" b="0" err="1">
                <a:solidFill>
                  <a:schemeClr val="tx1"/>
                </a:solidFill>
              </a:rPr>
              <a:t>aérien</a:t>
            </a:r>
            <a:endParaRPr lang="en-US" sz="1100" b="0">
              <a:solidFill>
                <a:schemeClr val="tx1"/>
              </a:solidFill>
            </a:endParaRPr>
          </a:p>
        </p:txBody>
      </p:sp>
      <p:sp>
        <p:nvSpPr>
          <p:cNvPr id="33814" name="Rechteck 40"/>
          <p:cNvSpPr>
            <a:spLocks noChangeArrowheads="1"/>
          </p:cNvSpPr>
          <p:nvPr/>
        </p:nvSpPr>
        <p:spPr bwMode="auto">
          <a:xfrm>
            <a:off x="8215314" y="3949700"/>
            <a:ext cx="8572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0">
                <a:solidFill>
                  <a:schemeClr val="tx1"/>
                </a:solidFill>
              </a:rPr>
              <a:t>Transport de fret (</a:t>
            </a:r>
            <a:r>
              <a:rPr lang="en-US" sz="1100" b="0" err="1">
                <a:solidFill>
                  <a:schemeClr val="tx1"/>
                </a:solidFill>
              </a:rPr>
              <a:t>marin</a:t>
            </a:r>
            <a:r>
              <a:rPr lang="en-US" sz="1100" b="0">
                <a:solidFill>
                  <a:schemeClr val="tx1"/>
                </a:solidFill>
              </a:rPr>
              <a:t>/ terrestre)</a:t>
            </a:r>
            <a:endParaRPr lang="en-US" sz="1000" b="0">
              <a:solidFill>
                <a:schemeClr val="tx1"/>
              </a:solidFill>
            </a:endParaRPr>
          </a:p>
        </p:txBody>
      </p:sp>
      <p:sp>
        <p:nvSpPr>
          <p:cNvPr id="42" name="Ellipse 41"/>
          <p:cNvSpPr/>
          <p:nvPr/>
        </p:nvSpPr>
        <p:spPr>
          <a:xfrm>
            <a:off x="4581525" y="4881563"/>
            <a:ext cx="1285875" cy="12144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16" name="Rechteck 42"/>
          <p:cNvSpPr>
            <a:spLocks noChangeArrowheads="1"/>
          </p:cNvSpPr>
          <p:nvPr/>
        </p:nvSpPr>
        <p:spPr bwMode="auto">
          <a:xfrm>
            <a:off x="4581525" y="5238750"/>
            <a:ext cx="128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0">
                <a:solidFill>
                  <a:schemeClr val="tx1"/>
                </a:solidFill>
              </a:rPr>
              <a:t>Production </a:t>
            </a:r>
            <a:r>
              <a:rPr lang="en-US" sz="1400" b="0" err="1">
                <a:solidFill>
                  <a:schemeClr val="tx1"/>
                </a:solidFill>
              </a:rPr>
              <a:t>d’énergie</a:t>
            </a:r>
            <a:endParaRPr lang="en-US" sz="1400" b="0">
              <a:solidFill>
                <a:schemeClr val="tx1"/>
              </a:solidFill>
            </a:endParaRPr>
          </a:p>
        </p:txBody>
      </p:sp>
      <p:sp>
        <p:nvSpPr>
          <p:cNvPr id="44" name="Ellipse 43"/>
          <p:cNvSpPr/>
          <p:nvPr/>
        </p:nvSpPr>
        <p:spPr>
          <a:xfrm>
            <a:off x="3860006" y="5266532"/>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18" name="Rechteck 44"/>
          <p:cNvSpPr>
            <a:spLocks noChangeArrowheads="1"/>
          </p:cNvSpPr>
          <p:nvPr/>
        </p:nvSpPr>
        <p:spPr bwMode="auto">
          <a:xfrm>
            <a:off x="3754439" y="5283974"/>
            <a:ext cx="84296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100" b="0" err="1">
                <a:solidFill>
                  <a:schemeClr val="tx1"/>
                </a:solidFill>
              </a:rPr>
              <a:t>Centrales</a:t>
            </a:r>
            <a:r>
              <a:rPr lang="en-US" sz="1100" b="0">
                <a:solidFill>
                  <a:schemeClr val="tx1"/>
                </a:solidFill>
              </a:rPr>
              <a:t> </a:t>
            </a:r>
            <a:r>
              <a:rPr lang="en-US" sz="1100" b="0" err="1">
                <a:solidFill>
                  <a:schemeClr val="tx1"/>
                </a:solidFill>
              </a:rPr>
              <a:t>énergétiques</a:t>
            </a:r>
            <a:endParaRPr lang="en-US" sz="1100" b="0">
              <a:solidFill>
                <a:schemeClr val="tx1"/>
              </a:solidFill>
            </a:endParaRPr>
          </a:p>
        </p:txBody>
      </p:sp>
      <p:sp>
        <p:nvSpPr>
          <p:cNvPr id="46" name="Ellipse 45"/>
          <p:cNvSpPr/>
          <p:nvPr/>
        </p:nvSpPr>
        <p:spPr>
          <a:xfrm>
            <a:off x="3538538" y="6062663"/>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20" name="Rechteck 46"/>
          <p:cNvSpPr>
            <a:spLocks noChangeArrowheads="1"/>
          </p:cNvSpPr>
          <p:nvPr/>
        </p:nvSpPr>
        <p:spPr bwMode="auto">
          <a:xfrm>
            <a:off x="3538538" y="6229350"/>
            <a:ext cx="7143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b="0" err="1">
                <a:solidFill>
                  <a:schemeClr val="tx1"/>
                </a:solidFill>
              </a:rPr>
              <a:t>Chauffage</a:t>
            </a:r>
            <a:endParaRPr lang="en-US" sz="1100" b="0">
              <a:solidFill>
                <a:schemeClr val="tx1"/>
              </a:solidFill>
            </a:endParaRPr>
          </a:p>
        </p:txBody>
      </p:sp>
      <p:sp>
        <p:nvSpPr>
          <p:cNvPr id="48" name="Ellipse 47"/>
          <p:cNvSpPr/>
          <p:nvPr/>
        </p:nvSpPr>
        <p:spPr>
          <a:xfrm>
            <a:off x="4319588" y="5984875"/>
            <a:ext cx="785812" cy="7143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22" name="Rechteck 48"/>
          <p:cNvSpPr>
            <a:spLocks noChangeArrowheads="1"/>
          </p:cNvSpPr>
          <p:nvPr/>
        </p:nvSpPr>
        <p:spPr bwMode="auto">
          <a:xfrm>
            <a:off x="4319588" y="6172200"/>
            <a:ext cx="785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b="0" err="1">
                <a:solidFill>
                  <a:schemeClr val="tx1"/>
                </a:solidFill>
              </a:rPr>
              <a:t>Electricité</a:t>
            </a:r>
            <a:endParaRPr lang="en-US" sz="1100" b="0">
              <a:solidFill>
                <a:schemeClr val="tx1"/>
              </a:solidFill>
            </a:endParaRPr>
          </a:p>
        </p:txBody>
      </p:sp>
      <p:sp>
        <p:nvSpPr>
          <p:cNvPr id="50" name="Ellipse 49"/>
          <p:cNvSpPr/>
          <p:nvPr/>
        </p:nvSpPr>
        <p:spPr>
          <a:xfrm>
            <a:off x="7490618" y="5884138"/>
            <a:ext cx="642938"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24" name="Rechteck 50"/>
          <p:cNvSpPr>
            <a:spLocks noChangeArrowheads="1"/>
          </p:cNvSpPr>
          <p:nvPr/>
        </p:nvSpPr>
        <p:spPr bwMode="auto">
          <a:xfrm>
            <a:off x="7448801" y="5991364"/>
            <a:ext cx="8379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1000" b="0">
                <a:solidFill>
                  <a:schemeClr val="tx1"/>
                </a:solidFill>
              </a:rPr>
              <a:t>Emissions fugitives</a:t>
            </a:r>
          </a:p>
        </p:txBody>
      </p:sp>
      <p:sp>
        <p:nvSpPr>
          <p:cNvPr id="33825" name="Textfeld 53"/>
          <p:cNvSpPr txBox="1">
            <a:spLocks noChangeArrowheads="1"/>
          </p:cNvSpPr>
          <p:nvPr/>
        </p:nvSpPr>
        <p:spPr bwMode="auto">
          <a:xfrm>
            <a:off x="0" y="6642100"/>
            <a:ext cx="2728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800"/>
              <a:t>Source : | Climate in Peril; GIEC</a:t>
            </a:r>
          </a:p>
        </p:txBody>
      </p:sp>
      <p:sp>
        <p:nvSpPr>
          <p:cNvPr id="55" name="Ellipse 54"/>
          <p:cNvSpPr/>
          <p:nvPr/>
        </p:nvSpPr>
        <p:spPr>
          <a:xfrm>
            <a:off x="1130300" y="6008688"/>
            <a:ext cx="642938"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0">
              <a:solidFill>
                <a:schemeClr val="tx1"/>
              </a:solidFill>
              <a:cs typeface="Arial" pitchFamily="34" charset="0"/>
            </a:endParaRPr>
          </a:p>
        </p:txBody>
      </p:sp>
      <p:sp>
        <p:nvSpPr>
          <p:cNvPr id="33827" name="Rechteck 55"/>
          <p:cNvSpPr>
            <a:spLocks noChangeArrowheads="1"/>
          </p:cNvSpPr>
          <p:nvPr/>
        </p:nvSpPr>
        <p:spPr bwMode="auto">
          <a:xfrm>
            <a:off x="1062038" y="6180138"/>
            <a:ext cx="7143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b="0" err="1">
                <a:solidFill>
                  <a:schemeClr val="tx1"/>
                </a:solidFill>
              </a:rPr>
              <a:t>Déchets</a:t>
            </a:r>
            <a:endParaRPr lang="en-US" sz="1100" b="0">
              <a:solidFill>
                <a:schemeClr val="tx1"/>
              </a:solidFill>
            </a:endParaRPr>
          </a:p>
        </p:txBody>
      </p:sp>
      <p:sp>
        <p:nvSpPr>
          <p:cNvPr id="33828" name="Textfeld 57"/>
          <p:cNvSpPr txBox="1">
            <a:spLocks noChangeArrowheads="1"/>
          </p:cNvSpPr>
          <p:nvPr/>
        </p:nvSpPr>
        <p:spPr bwMode="auto">
          <a:xfrm>
            <a:off x="8320088" y="758825"/>
            <a:ext cx="823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1400">
                <a:solidFill>
                  <a:srgbClr val="C80F0F"/>
                </a:solidFill>
              </a:rPr>
              <a:t>Causes</a:t>
            </a:r>
          </a:p>
        </p:txBody>
      </p:sp>
      <p:cxnSp>
        <p:nvCxnSpPr>
          <p:cNvPr id="59" name="Gerade Verbindung 58"/>
          <p:cNvCxnSpPr/>
          <p:nvPr/>
        </p:nvCxnSpPr>
        <p:spPr>
          <a:xfrm flipV="1">
            <a:off x="7696200" y="1065213"/>
            <a:ext cx="1447800" cy="15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Titel 1"/>
          <p:cNvSpPr txBox="1">
            <a:spLocks/>
          </p:cNvSpPr>
          <p:nvPr/>
        </p:nvSpPr>
        <p:spPr>
          <a:xfrm>
            <a:off x="2726335" y="714375"/>
            <a:ext cx="5805487" cy="571500"/>
          </a:xfrm>
          <a:prstGeom prst="rect">
            <a:avLst/>
          </a:prstGeom>
        </p:spPr>
        <p:txBody>
          <a:bodyPr>
            <a:normAutofit/>
          </a:bodyPr>
          <a:lstStyle/>
          <a:p>
            <a:pPr>
              <a:defRPr/>
            </a:pPr>
            <a:r>
              <a:rPr lang="en-US" sz="2400">
                <a:solidFill>
                  <a:srgbClr val="669900"/>
                </a:solidFill>
                <a:latin typeface="+mj-lt"/>
                <a:ea typeface="+mj-ea"/>
                <a:cs typeface="+mj-cs"/>
              </a:rPr>
              <a:t>Les </a:t>
            </a:r>
            <a:r>
              <a:rPr lang="en-US" sz="2400" err="1">
                <a:solidFill>
                  <a:srgbClr val="669900"/>
                </a:solidFill>
                <a:latin typeface="+mj-lt"/>
                <a:ea typeface="+mj-ea"/>
                <a:cs typeface="+mj-cs"/>
              </a:rPr>
              <a:t>activités</a:t>
            </a:r>
            <a:r>
              <a:rPr lang="en-US" sz="2400">
                <a:solidFill>
                  <a:srgbClr val="669900"/>
                </a:solidFill>
                <a:latin typeface="+mj-lt"/>
                <a:ea typeface="+mj-ea"/>
                <a:cs typeface="+mj-cs"/>
              </a:rPr>
              <a:t> </a:t>
            </a:r>
            <a:r>
              <a:rPr lang="en-US" sz="2400" err="1">
                <a:solidFill>
                  <a:srgbClr val="669900"/>
                </a:solidFill>
                <a:latin typeface="+mj-lt"/>
                <a:ea typeface="+mj-ea"/>
                <a:cs typeface="+mj-cs"/>
              </a:rPr>
              <a:t>humaines</a:t>
            </a:r>
            <a:endParaRPr lang="en-US" sz="2400">
              <a:solidFill>
                <a:srgbClr val="669900"/>
              </a:solidFill>
              <a:latin typeface="+mj-lt"/>
              <a:ea typeface="+mj-ea"/>
              <a:cs typeface="+mj-cs"/>
            </a:endParaRPr>
          </a:p>
        </p:txBody>
      </p:sp>
      <p:sp>
        <p:nvSpPr>
          <p:cNvPr id="33831" name="Rechteck 61"/>
          <p:cNvSpPr>
            <a:spLocks noChangeArrowheads="1"/>
          </p:cNvSpPr>
          <p:nvPr/>
        </p:nvSpPr>
        <p:spPr bwMode="auto">
          <a:xfrm>
            <a:off x="6024564" y="6611025"/>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900">
                <a:solidFill>
                  <a:schemeClr val="tx1"/>
                </a:solidFill>
              </a:rPr>
              <a:t>M 1 - Climate change background | Page 4</a:t>
            </a:r>
          </a:p>
        </p:txBody>
      </p:sp>
      <p:sp>
        <p:nvSpPr>
          <p:cNvPr id="33832" name="Textfeld 62"/>
          <p:cNvSpPr txBox="1">
            <a:spLocks noChangeArrowheads="1"/>
          </p:cNvSpPr>
          <p:nvPr/>
        </p:nvSpPr>
        <p:spPr bwMode="auto">
          <a:xfrm>
            <a:off x="43935" y="970034"/>
            <a:ext cx="25367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1300">
                <a:solidFill>
                  <a:schemeClr val="tx1"/>
                </a:solidFill>
              </a:rPr>
              <a:t>Emissions de GES par 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1057584" y="1025590"/>
            <a:ext cx="6961187" cy="690562"/>
          </a:xfrm>
        </p:spPr>
        <p:txBody>
          <a:bodyPr/>
          <a:lstStyle/>
          <a:p>
            <a:pPr algn="ctr" eaLnBrk="1" hangingPunct="1">
              <a:defRPr/>
            </a:pPr>
            <a:r>
              <a:rPr lang="fr-FR" b="1" kern="1200" dirty="0">
                <a:solidFill>
                  <a:srgbClr val="669900"/>
                </a:solidFill>
              </a:rPr>
              <a:t>Définir l’adaptation</a:t>
            </a:r>
          </a:p>
        </p:txBody>
      </p:sp>
      <p:sp>
        <p:nvSpPr>
          <p:cNvPr id="57348" name="Text Box 2"/>
          <p:cNvSpPr txBox="1">
            <a:spLocks noChangeArrowheads="1"/>
          </p:cNvSpPr>
          <p:nvPr/>
        </p:nvSpPr>
        <p:spPr bwMode="auto">
          <a:xfrm>
            <a:off x="2463799" y="4303713"/>
            <a:ext cx="2108201" cy="369332"/>
          </a:xfrm>
          <a:prstGeom prst="rect">
            <a:avLst/>
          </a:prstGeom>
          <a:solidFill>
            <a:srgbClr val="FFC000"/>
          </a:solidFill>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eaLnBrk="0" hangingPunct="0">
              <a:spcBef>
                <a:spcPct val="50000"/>
              </a:spcBef>
              <a:defRPr/>
            </a:pPr>
            <a:r>
              <a:rPr lang="fr-FR" sz="1800" b="0">
                <a:solidFill>
                  <a:schemeClr val="tx1"/>
                </a:solidFill>
              </a:rPr>
              <a:t>Emissions de GES</a:t>
            </a:r>
            <a:endParaRPr lang="fr-FR" sz="2400" b="0">
              <a:solidFill>
                <a:schemeClr val="tx1"/>
              </a:solidFill>
              <a:latin typeface="Times" pitchFamily="18" charset="0"/>
            </a:endParaRPr>
          </a:p>
        </p:txBody>
      </p:sp>
      <p:sp>
        <p:nvSpPr>
          <p:cNvPr id="57349" name="Text Box 3"/>
          <p:cNvSpPr txBox="1">
            <a:spLocks noChangeArrowheads="1"/>
          </p:cNvSpPr>
          <p:nvPr/>
        </p:nvSpPr>
        <p:spPr bwMode="auto">
          <a:xfrm>
            <a:off x="4978400" y="4303713"/>
            <a:ext cx="1828800"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spcBef>
                <a:spcPct val="50000"/>
              </a:spcBef>
              <a:defRPr/>
            </a:pPr>
            <a:r>
              <a:rPr lang="fr-FR" sz="1800" b="0">
                <a:solidFill>
                  <a:schemeClr val="tx1"/>
                </a:solidFill>
              </a:rPr>
              <a:t>Impacts du CC</a:t>
            </a:r>
            <a:endParaRPr lang="fr-FR" sz="2400" b="0">
              <a:solidFill>
                <a:schemeClr val="tx1"/>
              </a:solidFill>
              <a:latin typeface="Times" pitchFamily="18" charset="0"/>
            </a:endParaRPr>
          </a:p>
        </p:txBody>
      </p:sp>
      <p:sp>
        <p:nvSpPr>
          <p:cNvPr id="57350" name="Text Box 4"/>
          <p:cNvSpPr txBox="1">
            <a:spLocks noChangeArrowheads="1"/>
          </p:cNvSpPr>
          <p:nvPr/>
        </p:nvSpPr>
        <p:spPr bwMode="auto">
          <a:xfrm>
            <a:off x="1673664" y="2667084"/>
            <a:ext cx="6019800" cy="1200329"/>
          </a:xfrm>
          <a:prstGeom prst="rect">
            <a:avLst/>
          </a:prstGeom>
          <a:solidFill>
            <a:srgbClr val="81C076"/>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eaLnBrk="0" hangingPunct="0">
              <a:defRPr/>
            </a:pPr>
            <a:r>
              <a:rPr lang="fr-FR" sz="1800">
                <a:solidFill>
                  <a:schemeClr val="tx1"/>
                </a:solidFill>
              </a:rPr>
              <a:t>Changements climatiques mondiaux </a:t>
            </a:r>
            <a:r>
              <a:rPr lang="fr-FR" sz="1800" b="0">
                <a:solidFill>
                  <a:schemeClr val="tx1"/>
                </a:solidFill>
              </a:rPr>
              <a:t>: changement de la température moyenne mondiale, des températures régionales, des précipitations, de la pression, de la circulation océanique, etc.</a:t>
            </a:r>
            <a:endParaRPr lang="fr-FR" sz="2400" b="0">
              <a:solidFill>
                <a:schemeClr val="tx1"/>
              </a:solidFill>
              <a:latin typeface="Times" pitchFamily="18" charset="0"/>
            </a:endParaRPr>
          </a:p>
        </p:txBody>
      </p:sp>
      <p:sp>
        <p:nvSpPr>
          <p:cNvPr id="34828" name="Line 5"/>
          <p:cNvSpPr>
            <a:spLocks noChangeShapeType="1"/>
          </p:cNvSpPr>
          <p:nvPr/>
        </p:nvSpPr>
        <p:spPr bwMode="auto">
          <a:xfrm flipV="1">
            <a:off x="3302000" y="3908121"/>
            <a:ext cx="0" cy="395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34829" name="Line 6"/>
          <p:cNvSpPr>
            <a:spLocks noChangeShapeType="1"/>
          </p:cNvSpPr>
          <p:nvPr/>
        </p:nvSpPr>
        <p:spPr bwMode="auto">
          <a:xfrm>
            <a:off x="5892800" y="3908121"/>
            <a:ext cx="0" cy="3955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grpSp>
        <p:nvGrpSpPr>
          <p:cNvPr id="2" name="Group 7"/>
          <p:cNvGrpSpPr>
            <a:grpSpLocks/>
          </p:cNvGrpSpPr>
          <p:nvPr/>
        </p:nvGrpSpPr>
        <p:grpSpPr bwMode="auto">
          <a:xfrm>
            <a:off x="280988" y="4075114"/>
            <a:ext cx="2154238" cy="1477963"/>
            <a:chOff x="37" y="2652"/>
            <a:chExt cx="1357" cy="931"/>
          </a:xfrm>
        </p:grpSpPr>
        <p:sp>
          <p:nvSpPr>
            <p:cNvPr id="57358" name="Text Box 8"/>
            <p:cNvSpPr txBox="1">
              <a:spLocks noChangeArrowheads="1"/>
            </p:cNvSpPr>
            <p:nvPr/>
          </p:nvSpPr>
          <p:spPr bwMode="auto">
            <a:xfrm>
              <a:off x="37" y="2652"/>
              <a:ext cx="1064" cy="931"/>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r>
                <a:rPr lang="fr-FR" sz="1800">
                  <a:solidFill>
                    <a:schemeClr val="tx1"/>
                  </a:solidFill>
                </a:rPr>
                <a:t>Atténuation </a:t>
              </a:r>
              <a:r>
                <a:rPr lang="fr-FR" sz="1800" b="0">
                  <a:solidFill>
                    <a:schemeClr val="tx1"/>
                  </a:solidFill>
                </a:rPr>
                <a:t>: Réduire les émission et l’ampleur du CC</a:t>
              </a:r>
              <a:endParaRPr lang="fr-FR" sz="2400" b="0">
                <a:solidFill>
                  <a:schemeClr val="tx1"/>
                </a:solidFill>
                <a:latin typeface="Times" pitchFamily="18" charset="0"/>
              </a:endParaRPr>
            </a:p>
          </p:txBody>
        </p:sp>
        <p:sp>
          <p:nvSpPr>
            <p:cNvPr id="34842" name="Line 9"/>
            <p:cNvSpPr>
              <a:spLocks noChangeShapeType="1"/>
            </p:cNvSpPr>
            <p:nvPr/>
          </p:nvSpPr>
          <p:spPr bwMode="auto">
            <a:xfrm flipV="1">
              <a:off x="1101" y="2988"/>
              <a:ext cx="293" cy="0"/>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fr-FR"/>
            </a:p>
          </p:txBody>
        </p:sp>
      </p:grpSp>
      <p:grpSp>
        <p:nvGrpSpPr>
          <p:cNvPr id="3" name="Group 10"/>
          <p:cNvGrpSpPr>
            <a:grpSpLocks/>
          </p:cNvGrpSpPr>
          <p:nvPr/>
        </p:nvGrpSpPr>
        <p:grpSpPr bwMode="auto">
          <a:xfrm>
            <a:off x="6807200" y="4037015"/>
            <a:ext cx="2084388" cy="2032001"/>
            <a:chOff x="4176" y="2628"/>
            <a:chExt cx="1313" cy="1280"/>
          </a:xfrm>
        </p:grpSpPr>
        <p:sp>
          <p:nvSpPr>
            <p:cNvPr id="57356" name="Text Box 11"/>
            <p:cNvSpPr txBox="1">
              <a:spLocks noChangeArrowheads="1"/>
            </p:cNvSpPr>
            <p:nvPr/>
          </p:nvSpPr>
          <p:spPr bwMode="auto">
            <a:xfrm>
              <a:off x="4432" y="2628"/>
              <a:ext cx="1057" cy="128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eaLnBrk="0" hangingPunct="0">
                <a:defRPr/>
              </a:pPr>
              <a:r>
                <a:rPr lang="fr-FR" sz="1800">
                  <a:solidFill>
                    <a:schemeClr val="tx1"/>
                  </a:solidFill>
                </a:rPr>
                <a:t>Adaptation </a:t>
              </a:r>
              <a:r>
                <a:rPr lang="fr-FR" sz="1800" b="0">
                  <a:solidFill>
                    <a:schemeClr val="tx1"/>
                  </a:solidFill>
                </a:rPr>
                <a:t>: Réduire la vulnérabilité aux impacts du CC et réduire les pertes</a:t>
              </a:r>
              <a:endParaRPr lang="fr-FR" sz="2400" b="0">
                <a:solidFill>
                  <a:schemeClr val="tx1"/>
                </a:solidFill>
                <a:latin typeface="Times" pitchFamily="18" charset="0"/>
              </a:endParaRPr>
            </a:p>
          </p:txBody>
        </p:sp>
        <p:sp>
          <p:nvSpPr>
            <p:cNvPr id="34838" name="Line 12"/>
            <p:cNvSpPr>
              <a:spLocks noChangeShapeType="1"/>
            </p:cNvSpPr>
            <p:nvPr/>
          </p:nvSpPr>
          <p:spPr bwMode="auto">
            <a:xfrm flipH="1">
              <a:off x="4176" y="2988"/>
              <a:ext cx="256" cy="0"/>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fr-FR"/>
            </a:p>
          </p:txBody>
        </p:sp>
      </p:grpSp>
      <p:sp>
        <p:nvSpPr>
          <p:cNvPr id="34832" name="Rectangle 14"/>
          <p:cNvSpPr>
            <a:spLocks noChangeArrowheads="1"/>
          </p:cNvSpPr>
          <p:nvPr/>
        </p:nvSpPr>
        <p:spPr bwMode="auto">
          <a:xfrm>
            <a:off x="382018" y="1565753"/>
            <a:ext cx="8358188" cy="101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fr-FR" sz="2000" b="0" i="1">
                <a:solidFill>
                  <a:srgbClr val="000000"/>
                </a:solidFill>
              </a:rPr>
              <a:t>Ajustements entrepris par l’homme, en réaction aux effets réels ou attendus des stimuli climatiques, afin d’atténuer les effets néfastes ou d’exploiter les opportunités bénéfiques (GIEC, 2011).</a:t>
            </a:r>
            <a:endParaRPr lang="fr-FR" sz="2000" b="0">
              <a:solidFill>
                <a:srgbClr val="000000"/>
              </a:solidFill>
            </a:endParaRPr>
          </a:p>
          <a:p>
            <a:pPr eaLnBrk="0" hangingPunct="0"/>
            <a:endParaRPr lang="fr-FR" sz="2600" b="0">
              <a:solidFill>
                <a:schemeClr val="tx1"/>
              </a:solidFill>
            </a:endParaRPr>
          </a:p>
        </p:txBody>
      </p:sp>
      <p:sp>
        <p:nvSpPr>
          <p:cNvPr id="16" name="TextBox 15"/>
          <p:cNvSpPr txBox="1">
            <a:spLocks noChangeArrowheads="1"/>
          </p:cNvSpPr>
          <p:nvPr/>
        </p:nvSpPr>
        <p:spPr bwMode="auto">
          <a:xfrm>
            <a:off x="280988" y="6069016"/>
            <a:ext cx="84592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fr-FR" sz="2000">
                <a:solidFill>
                  <a:schemeClr val="tx1"/>
                </a:solidFill>
                <a:sym typeface="Wingdings 3"/>
              </a:rPr>
              <a:t> L’a</a:t>
            </a:r>
            <a:r>
              <a:rPr lang="fr-FR" sz="2000">
                <a:solidFill>
                  <a:schemeClr val="tx1"/>
                </a:solidFill>
              </a:rPr>
              <a:t>daptation et l’atténuation sont des stratégies complémentaires</a:t>
            </a:r>
            <a:endParaRPr lang="fr-FR" sz="2000"/>
          </a:p>
        </p:txBody>
      </p:sp>
      <p:sp>
        <p:nvSpPr>
          <p:cNvPr id="34834" name="Rectangle 5"/>
          <p:cNvSpPr>
            <a:spLocks noChangeArrowheads="1"/>
          </p:cNvSpPr>
          <p:nvPr/>
        </p:nvSpPr>
        <p:spPr bwMode="auto">
          <a:xfrm>
            <a:off x="38100" y="6564105"/>
            <a:ext cx="29754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fr-FR" sz="1600" b="0">
                <a:solidFill>
                  <a:schemeClr val="tx2"/>
                </a:solidFill>
              </a:rPr>
              <a:t>Source : PowerPoint du PNUD</a:t>
            </a:r>
            <a:endParaRPr lang="fr-FR" sz="1600">
              <a:solidFill>
                <a:schemeClr val="tx2"/>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17588" y="1244600"/>
            <a:ext cx="7180262" cy="885803"/>
          </a:xfrm>
        </p:spPr>
        <p:txBody>
          <a:bodyPr/>
          <a:lstStyle/>
          <a:p>
            <a:r>
              <a:rPr lang="en-US" b="1" kern="1200" dirty="0">
                <a:solidFill>
                  <a:srgbClr val="669900"/>
                </a:solidFill>
              </a:rPr>
              <a:t>Impact du CC sur un lieu </a:t>
            </a:r>
            <a:r>
              <a:rPr lang="en-US" b="1" kern="1200" dirty="0" err="1">
                <a:solidFill>
                  <a:srgbClr val="669900"/>
                </a:solidFill>
              </a:rPr>
              <a:t>spécifique</a:t>
            </a:r>
            <a:r>
              <a:rPr lang="en-US" b="1" kern="1200">
                <a:solidFill>
                  <a:srgbClr val="669900"/>
                </a:solidFill>
              </a:rPr>
              <a:t/>
            </a:r>
            <a:br>
              <a:rPr lang="en-US" b="1" kern="1200">
                <a:solidFill>
                  <a:srgbClr val="669900"/>
                </a:solidFill>
              </a:rPr>
            </a:br>
            <a:r>
              <a:rPr lang="en-US" kern="1200">
                <a:solidFill>
                  <a:srgbClr val="669900"/>
                </a:solidFill>
              </a:rPr>
              <a:t>Exemple d’un village côtier</a:t>
            </a:r>
          </a:p>
        </p:txBody>
      </p:sp>
      <p:sp>
        <p:nvSpPr>
          <p:cNvPr id="87043" name="Content Placeholder 2"/>
          <p:cNvSpPr>
            <a:spLocks noGrp="1"/>
          </p:cNvSpPr>
          <p:nvPr>
            <p:ph idx="1"/>
          </p:nvPr>
        </p:nvSpPr>
        <p:spPr>
          <a:xfrm>
            <a:off x="1004181" y="2335306"/>
            <a:ext cx="5562600" cy="4114800"/>
          </a:xfrm>
        </p:spPr>
        <p:txBody>
          <a:bodyPr/>
          <a:lstStyle/>
          <a:p>
            <a:pPr marL="285750" indent="-285750">
              <a:buFont typeface="Arial" panose="020B0604020202020204" pitchFamily="34" charset="0"/>
              <a:buChar char="•"/>
              <a:defRPr/>
            </a:pPr>
            <a:r>
              <a:rPr lang="en-US" b="0" kern="1200"/>
              <a:t>Ouragans saisonniers</a:t>
            </a:r>
          </a:p>
          <a:p>
            <a:pPr marL="285750" indent="-285750">
              <a:buFont typeface="Arial" panose="020B0604020202020204" pitchFamily="34" charset="0"/>
              <a:buChar char="•"/>
              <a:defRPr/>
            </a:pPr>
            <a:r>
              <a:rPr lang="en-US" b="0" kern="1200"/>
              <a:t>Augmentation de la temperature de l’air et de la mer, épisodes de precipitation intenses</a:t>
            </a:r>
          </a:p>
          <a:p>
            <a:pPr marL="285750" indent="-285750">
              <a:buFont typeface="Arial" panose="020B0604020202020204" pitchFamily="34" charset="0"/>
              <a:buChar char="•"/>
              <a:defRPr/>
            </a:pPr>
            <a:r>
              <a:rPr lang="en-US" b="0" kern="1200"/>
              <a:t>Certaines espèces de poissons sont en diminution</a:t>
            </a:r>
          </a:p>
          <a:p>
            <a:pPr marL="285750" indent="-285750">
              <a:buFont typeface="Arial" panose="020B0604020202020204" pitchFamily="34" charset="0"/>
              <a:buChar char="•"/>
              <a:defRPr/>
            </a:pPr>
            <a:r>
              <a:rPr lang="en-US" b="0" kern="1200"/>
              <a:t>La plupart des ménages vivent des activités liées à la pêche</a:t>
            </a:r>
          </a:p>
          <a:p>
            <a:pPr marL="285750" indent="-285750">
              <a:buFont typeface="Arial" panose="020B0604020202020204" pitchFamily="34" charset="0"/>
              <a:buChar char="•"/>
              <a:defRPr/>
            </a:pPr>
            <a:r>
              <a:rPr lang="en-US" b="0" kern="1200"/>
              <a:t>Certains ménages pratiquent un agriculture à petite échelle</a:t>
            </a:r>
          </a:p>
          <a:p>
            <a:pPr marL="285750" indent="-285750">
              <a:buFont typeface="Arial" panose="020B0604020202020204" pitchFamily="34" charset="0"/>
              <a:buChar char="•"/>
              <a:defRPr/>
            </a:pPr>
            <a:r>
              <a:rPr lang="en-US" kern="1200"/>
              <a:t>Des puits rudimentaires permettent d’accéder à la nappe phréatique</a:t>
            </a:r>
            <a:endParaRPr lang="en-US" b="0"/>
          </a:p>
          <a:p>
            <a:pPr>
              <a:defRPr/>
            </a:pPr>
            <a:endParaRPr lang="en-US"/>
          </a:p>
        </p:txBody>
      </p:sp>
      <p:sp>
        <p:nvSpPr>
          <p:cNvPr id="4" name="Rectangle 5"/>
          <p:cNvSpPr>
            <a:spLocks noChangeArrowheads="1"/>
          </p:cNvSpPr>
          <p:nvPr/>
        </p:nvSpPr>
        <p:spPr bwMode="auto">
          <a:xfrm>
            <a:off x="0" y="6316455"/>
            <a:ext cx="2315057" cy="338554"/>
          </a:xfrm>
          <a:prstGeom prst="rect">
            <a:avLst/>
          </a:prstGeom>
          <a:noFill/>
          <a:ln w="9525">
            <a:noFill/>
            <a:miter lim="800000"/>
            <a:headEnd/>
            <a:tailEnd/>
          </a:ln>
          <a:effectLst/>
        </p:spPr>
        <p:txBody>
          <a:bodyPr wrap="none" anchor="ctr">
            <a:spAutoFit/>
          </a:bodyPr>
          <a:lstStyle/>
          <a:p>
            <a:pPr eaLnBrk="0" hangingPunct="0">
              <a:defRPr/>
            </a:pPr>
            <a:r>
              <a:rPr lang="de-DE" sz="1600" b="0">
                <a:solidFill>
                  <a:schemeClr val="bg1">
                    <a:lumMod val="65000"/>
                  </a:schemeClr>
                </a:solidFill>
              </a:rPr>
              <a:t>Adapté de USAID 2009</a:t>
            </a:r>
            <a:endParaRPr lang="de-DE" sz="1600">
              <a:solidFill>
                <a:schemeClr val="bg1">
                  <a:lumMod val="65000"/>
                </a:schemeClr>
              </a:solidFill>
            </a:endParaRPr>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3" y="3188713"/>
            <a:ext cx="2541587"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56651" y="1130593"/>
            <a:ext cx="7180262" cy="690563"/>
          </a:xfrm>
        </p:spPr>
        <p:txBody>
          <a:bodyPr/>
          <a:lstStyle/>
          <a:p>
            <a:r>
              <a:rPr lang="en-US" b="1" kern="1200">
                <a:solidFill>
                  <a:srgbClr val="669900"/>
                </a:solidFill>
              </a:rPr>
              <a:t>Options d’adaptation </a:t>
            </a:r>
            <a:br>
              <a:rPr lang="en-US" b="1" kern="1200">
                <a:solidFill>
                  <a:srgbClr val="669900"/>
                </a:solidFill>
              </a:rPr>
            </a:br>
            <a:r>
              <a:rPr lang="en-US" kern="1200">
                <a:solidFill>
                  <a:srgbClr val="669900"/>
                </a:solidFill>
              </a:rPr>
              <a:t>Exemple d’un village côtier</a:t>
            </a:r>
          </a:p>
        </p:txBody>
      </p:sp>
      <p:sp>
        <p:nvSpPr>
          <p:cNvPr id="3" name="Content Placeholder 2"/>
          <p:cNvSpPr>
            <a:spLocks noGrp="1"/>
          </p:cNvSpPr>
          <p:nvPr>
            <p:ph idx="1"/>
          </p:nvPr>
        </p:nvSpPr>
        <p:spPr>
          <a:xfrm>
            <a:off x="642938" y="2070165"/>
            <a:ext cx="7286037" cy="2596248"/>
          </a:xfrm>
        </p:spPr>
        <p:txBody>
          <a:bodyPr/>
          <a:lstStyle/>
          <a:p>
            <a:pPr marL="285750" indent="-285750">
              <a:buFont typeface="Arial" panose="020B0604020202020204" pitchFamily="34" charset="0"/>
              <a:buChar char="•"/>
              <a:defRPr/>
            </a:pPr>
            <a:r>
              <a:rPr lang="fr-FR" kern="1200"/>
              <a:t>Sensibilisation et éducation aux organisations communautaires à la préparation et aux interventions d'urgence.</a:t>
            </a:r>
          </a:p>
          <a:p>
            <a:pPr marL="285750" indent="-285750">
              <a:buFont typeface="Arial" panose="020B0604020202020204" pitchFamily="34" charset="0"/>
              <a:buChar char="•"/>
              <a:defRPr/>
            </a:pPr>
            <a:r>
              <a:rPr lang="fr-FR" kern="1200"/>
              <a:t>Infrastructures naturelles ou physiques pour protéger les zones d'habitation et les terres arables des tempêtes.</a:t>
            </a:r>
          </a:p>
          <a:p>
            <a:pPr marL="285750" indent="-285750">
              <a:buFont typeface="Arial" panose="020B0604020202020204" pitchFamily="34" charset="0"/>
              <a:buChar char="•"/>
              <a:defRPr/>
            </a:pPr>
            <a:r>
              <a:rPr lang="fr-FR" kern="1200"/>
              <a:t>Plans d'évacuation ou construction d'abris en cas d'ouragans.</a:t>
            </a:r>
            <a:endParaRPr lang="en-US"/>
          </a:p>
        </p:txBody>
      </p:sp>
      <p:sp>
        <p:nvSpPr>
          <p:cNvPr id="4" name="Rectangle 5"/>
          <p:cNvSpPr>
            <a:spLocks noChangeArrowheads="1"/>
          </p:cNvSpPr>
          <p:nvPr/>
        </p:nvSpPr>
        <p:spPr bwMode="auto">
          <a:xfrm>
            <a:off x="0" y="6373605"/>
            <a:ext cx="2315057" cy="338554"/>
          </a:xfrm>
          <a:prstGeom prst="rect">
            <a:avLst/>
          </a:prstGeom>
          <a:noFill/>
          <a:ln w="9525">
            <a:noFill/>
            <a:miter lim="800000"/>
            <a:headEnd/>
            <a:tailEnd/>
          </a:ln>
          <a:effectLst/>
        </p:spPr>
        <p:txBody>
          <a:bodyPr wrap="none" anchor="ctr">
            <a:spAutoFit/>
          </a:bodyPr>
          <a:lstStyle/>
          <a:p>
            <a:pPr eaLnBrk="0" hangingPunct="0">
              <a:defRPr/>
            </a:pPr>
            <a:r>
              <a:rPr lang="de-DE" sz="1600" b="0">
                <a:solidFill>
                  <a:schemeClr val="bg1">
                    <a:lumMod val="65000"/>
                  </a:schemeClr>
                </a:solidFill>
              </a:rPr>
              <a:t>Adapté de USAID 2009</a:t>
            </a:r>
            <a:endParaRPr lang="de-DE" sz="1600">
              <a:solidFill>
                <a:schemeClr val="bg1">
                  <a:lumMod val="65000"/>
                </a:schemeClr>
              </a:solidFill>
            </a:endParaRP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4365790"/>
            <a:ext cx="2852737"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bwMode="auto">
          <a:xfrm>
            <a:off x="670078" y="3902327"/>
            <a:ext cx="5648325" cy="16709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lang="de-DE" sz="1800" baseline="0" noProof="0">
                <a:solidFill>
                  <a:schemeClr val="tx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noProof="0">
                <a:solidFill>
                  <a:schemeClr val="tx2"/>
                </a:solidFill>
                <a:latin typeface="+mn-lt"/>
              </a:defRPr>
            </a:lvl2pPr>
            <a:lvl3pPr marL="72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a:solidFill>
                  <a:schemeClr val="tx2"/>
                </a:solidFill>
                <a:latin typeface="+mn-lt"/>
              </a:defRPr>
            </a:lvl3pPr>
            <a:lvl4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a:solidFill>
                  <a:schemeClr val="tx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285750" indent="-285750">
              <a:buFont typeface="Arial" panose="020B0604020202020204" pitchFamily="34" charset="0"/>
              <a:buChar char="•"/>
              <a:defRPr/>
            </a:pPr>
            <a:r>
              <a:rPr lang="fr-FR" b="0" kern="1200"/>
              <a:t>Amélioration des techniques de stockage du poisson.</a:t>
            </a:r>
          </a:p>
          <a:p>
            <a:pPr marL="285750" indent="-285750">
              <a:buFont typeface="Arial" panose="020B0604020202020204" pitchFamily="34" charset="0"/>
              <a:buChar char="•"/>
              <a:defRPr/>
            </a:pPr>
            <a:r>
              <a:rPr lang="fr-FR" b="0" kern="1200"/>
              <a:t>Amélioration des normes de construction et formation des charpentiers et des maçons locaux.</a:t>
            </a:r>
          </a:p>
          <a:p>
            <a:pPr marL="285750" indent="-285750">
              <a:buFont typeface="Arial" panose="020B0604020202020204" pitchFamily="34" charset="0"/>
              <a:buChar char="•"/>
              <a:defRPr/>
            </a:pPr>
            <a:r>
              <a:rPr lang="fr-FR" b="0" kern="1200"/>
              <a:t>Amélioration des ressources en eau douce, par le traitement ou l'accès aux eaux de surface.</a:t>
            </a:r>
            <a:endParaRPr lang="en-US" b="0" kern="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t="11629"/>
          <a:stretch>
            <a:fillRect/>
          </a:stretch>
        </p:blipFill>
        <p:spPr bwMode="auto">
          <a:xfrm>
            <a:off x="201613" y="3571875"/>
            <a:ext cx="17145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188" y="2357438"/>
            <a:ext cx="16875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Bild 10" descr="Bildschirmfoto 2010-03-14 um 17.24.3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190625"/>
            <a:ext cx="16954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Bild 12" descr="Bildschirmfoto 2010-03-14 um 17.25.5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1214438"/>
            <a:ext cx="15890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Bild 13" descr="Bildschirmfoto 2010-03-14 um 17.26.2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4313" y="2357438"/>
            <a:ext cx="168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1"/>
          <p:cNvSpPr txBox="1">
            <a:spLocks/>
          </p:cNvSpPr>
          <p:nvPr/>
        </p:nvSpPr>
        <p:spPr>
          <a:xfrm>
            <a:off x="3786188" y="2357438"/>
            <a:ext cx="3429000" cy="1071562"/>
          </a:xfrm>
          <a:prstGeom prst="rect">
            <a:avLst/>
          </a:prstGeom>
          <a:effectLst/>
        </p:spPr>
        <p:txBody>
          <a:bodyPr/>
          <a:lstStyle/>
          <a:p>
            <a:pPr fontAlgn="auto">
              <a:spcAft>
                <a:spcPts val="0"/>
              </a:spcAft>
              <a:defRPr/>
            </a:pPr>
            <a:r>
              <a:rPr lang="fr-FR" sz="2400">
                <a:solidFill>
                  <a:srgbClr val="669900"/>
                </a:solidFill>
                <a:latin typeface="+mn-lt"/>
                <a:ea typeface="+mj-ea"/>
                <a:cs typeface="+mj-cs"/>
              </a:rPr>
              <a:t>Des solutions d’adaptation existent</a:t>
            </a:r>
          </a:p>
        </p:txBody>
      </p:sp>
      <p:sp>
        <p:nvSpPr>
          <p:cNvPr id="16" name="Titel 1"/>
          <p:cNvSpPr txBox="1">
            <a:spLocks/>
          </p:cNvSpPr>
          <p:nvPr/>
        </p:nvSpPr>
        <p:spPr>
          <a:xfrm>
            <a:off x="3886200" y="4879975"/>
            <a:ext cx="5043488" cy="1071563"/>
          </a:xfrm>
          <a:prstGeom prst="rect">
            <a:avLst/>
          </a:prstGeom>
          <a:effectLst/>
        </p:spPr>
        <p:txBody>
          <a:bodyPr>
            <a:normAutofit fontScale="85000" lnSpcReduction="10000"/>
          </a:bodyPr>
          <a:lstStyle/>
          <a:p>
            <a:pPr fontAlgn="auto">
              <a:spcAft>
                <a:spcPts val="0"/>
              </a:spcAft>
              <a:defRPr/>
            </a:pPr>
            <a:r>
              <a:rPr lang="fr-FR" sz="3200" dirty="0">
                <a:solidFill>
                  <a:srgbClr val="000000"/>
                </a:solidFill>
                <a:latin typeface="Arial" pitchFamily="34" charset="0"/>
                <a:ea typeface="+mj-ea"/>
                <a:cs typeface="Arial" pitchFamily="34" charset="0"/>
              </a:rPr>
              <a:t>Il est nécessaire de permettre leur mise en œuvre</a:t>
            </a:r>
          </a:p>
        </p:txBody>
      </p:sp>
      <p:pic>
        <p:nvPicPr>
          <p:cNvPr id="37897" name="Bild 11" descr="Bildschirmfoto 2010-04-23 um 14.53.2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1192213"/>
            <a:ext cx="16383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Bild 19" descr="Bildschirmfoto 2010-04-23 um 15.05.4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15188" y="3571875"/>
            <a:ext cx="17145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Bild 18" descr="Bildschirmfoto 2010-04-23 um 14.50.31.pn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3714750" y="1214438"/>
            <a:ext cx="157162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Bild 25" descr="Bildschirmfoto 2010-04-23 um 15.10.1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14438"/>
            <a:ext cx="17145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56" descr="Werte-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313" y="4786313"/>
            <a:ext cx="17145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p:cNvSpPr txBox="1">
            <a:spLocks/>
          </p:cNvSpPr>
          <p:nvPr/>
        </p:nvSpPr>
        <p:spPr>
          <a:xfrm>
            <a:off x="3886200" y="4876800"/>
            <a:ext cx="5029200" cy="1071563"/>
          </a:xfrm>
          <a:prstGeom prst="rect">
            <a:avLst/>
          </a:prstGeom>
          <a:effectLst/>
        </p:spPr>
        <p:txBody>
          <a:bodyPr/>
          <a:lstStyle/>
          <a:p>
            <a:pPr fontAlgn="auto">
              <a:spcAft>
                <a:spcPts val="0"/>
              </a:spcAft>
              <a:defRPr/>
            </a:pPr>
            <a:endParaRPr lang="de-DE" sz="2800" dirty="0">
              <a:solidFill>
                <a:srgbClr val="C80F0F"/>
              </a:solidFill>
              <a:latin typeface="Arial" pitchFamily="34" charset="0"/>
              <a:ea typeface="+mj-ea"/>
              <a:cs typeface="Arial"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AFC1EFDB-BC40-478B-9DD0-8049A8193C18}" type="datetime1">
              <a:rPr lang="de-DE" smtClean="0"/>
              <a:pPr>
                <a:defRPr/>
              </a:pPr>
              <a:t>05.03.2018</a:t>
            </a:fld>
            <a:endParaRPr lang="de-DE" dirty="0"/>
          </a:p>
        </p:txBody>
      </p:sp>
      <p:sp>
        <p:nvSpPr>
          <p:cNvPr id="6" name="Titel 1"/>
          <p:cNvSpPr>
            <a:spLocks noGrp="1"/>
          </p:cNvSpPr>
          <p:nvPr>
            <p:ph type="title"/>
          </p:nvPr>
        </p:nvSpPr>
        <p:spPr>
          <a:xfrm>
            <a:off x="553508" y="1161095"/>
            <a:ext cx="7662441" cy="618896"/>
          </a:xfrm>
        </p:spPr>
        <p:txBody>
          <a:bodyPr/>
          <a:lstStyle/>
          <a:p>
            <a:r>
              <a:rPr lang="en-GB" b="1" kern="1200" dirty="0" err="1">
                <a:solidFill>
                  <a:srgbClr val="669900"/>
                </a:solidFill>
                <a:latin typeface="Arial"/>
                <a:ea typeface="+mn-ea"/>
                <a:cs typeface="+mn-cs"/>
              </a:rPr>
              <a:t>Processus</a:t>
            </a:r>
            <a:r>
              <a:rPr lang="en-GB" b="1" kern="1200">
                <a:solidFill>
                  <a:srgbClr val="669900"/>
                </a:solidFill>
                <a:latin typeface="Arial"/>
                <a:ea typeface="+mn-ea"/>
                <a:cs typeface="+mn-cs"/>
              </a:rPr>
              <a:t> de base pour la planification de l’adaptation</a:t>
            </a:r>
          </a:p>
        </p:txBody>
      </p:sp>
      <p:sp>
        <p:nvSpPr>
          <p:cNvPr id="2" name="Textfeld 1"/>
          <p:cNvSpPr txBox="1"/>
          <p:nvPr/>
        </p:nvSpPr>
        <p:spPr>
          <a:xfrm>
            <a:off x="712381" y="1935126"/>
            <a:ext cx="7804298" cy="3416320"/>
          </a:xfrm>
          <a:prstGeom prst="rect">
            <a:avLst/>
          </a:prstGeom>
          <a:noFill/>
        </p:spPr>
        <p:txBody>
          <a:bodyPr wrap="square" rtlCol="0">
            <a:spAutoFit/>
          </a:bodyPr>
          <a:lstStyle/>
          <a:p>
            <a:r>
              <a:rPr lang="fr-FR" sz="1800" b="0">
                <a:solidFill>
                  <a:schemeClr val="tx2"/>
                </a:solidFill>
              </a:rPr>
              <a:t>Le document d'orientation publié en mai 2009 par l’OCDE intitulé « Intégrer l’adaptation au changement climatique dans la planification du développement » propose 4 étapes :</a:t>
            </a:r>
          </a:p>
          <a:p>
            <a:pPr marL="342900" indent="-342900">
              <a:buFont typeface="+mj-lt"/>
              <a:buAutoNum type="arabicPeriod"/>
            </a:pPr>
            <a:r>
              <a:rPr lang="fr-FR" sz="1800" b="0">
                <a:solidFill>
                  <a:schemeClr val="tx2"/>
                </a:solidFill>
              </a:rPr>
              <a:t>Evaluer la vulnérabilité</a:t>
            </a:r>
          </a:p>
          <a:p>
            <a:pPr marL="342900" indent="-342900">
              <a:buFont typeface="+mj-lt"/>
              <a:buAutoNum type="arabicPeriod"/>
            </a:pPr>
            <a:r>
              <a:rPr lang="fr-FR" sz="1800" b="0">
                <a:solidFill>
                  <a:schemeClr val="tx2"/>
                </a:solidFill>
              </a:rPr>
              <a:t>Identifier les options d’adaptation</a:t>
            </a:r>
          </a:p>
          <a:p>
            <a:pPr marL="342900" indent="-342900">
              <a:buFont typeface="+mj-lt"/>
              <a:buAutoNum type="arabicPeriod"/>
            </a:pPr>
            <a:r>
              <a:rPr lang="fr-FR" sz="1800" b="0">
                <a:solidFill>
                  <a:schemeClr val="tx2"/>
                </a:solidFill>
              </a:rPr>
              <a:t>Sélectionner les options d‘adaptation</a:t>
            </a:r>
          </a:p>
          <a:p>
            <a:pPr marL="342900" indent="-342900">
              <a:buFont typeface="+mj-lt"/>
              <a:buAutoNum type="arabicPeriod"/>
            </a:pPr>
            <a:r>
              <a:rPr lang="fr-FR" sz="1800" b="0">
                <a:solidFill>
                  <a:schemeClr val="tx2"/>
                </a:solidFill>
              </a:rPr>
              <a:t>Développer un cadre de suivi et d‘évaluation</a:t>
            </a:r>
          </a:p>
          <a:p>
            <a:endParaRPr lang="fr-FR" sz="1800" b="0">
              <a:solidFill>
                <a:schemeClr val="tx2"/>
              </a:solidFill>
            </a:endParaRPr>
          </a:p>
          <a:p>
            <a:r>
              <a:rPr lang="fr-FR" sz="1800" b="0">
                <a:solidFill>
                  <a:schemeClr val="tx2"/>
                </a:solidFill>
              </a:rPr>
              <a:t>Ces quatre étapes constituent la base de cette formation à l’adaptation.</a:t>
            </a:r>
          </a:p>
          <a:p>
            <a:endParaRPr lang="fr-FR" sz="1800" b="0">
              <a:solidFill>
                <a:schemeClr val="tx2"/>
              </a:solidFill>
            </a:endParaRPr>
          </a:p>
          <a:p>
            <a:r>
              <a:rPr lang="fr-FR" sz="1800" b="0">
                <a:solidFill>
                  <a:schemeClr val="tx2"/>
                </a:solidFill>
              </a:rPr>
              <a:t>De plus il faut aussi aborder la planification et la mise en oeuvre des options d’adaptation.</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
          <p:cNvSpPr>
            <a:spLocks noGrp="1"/>
          </p:cNvSpPr>
          <p:nvPr>
            <p:ph type="title"/>
          </p:nvPr>
        </p:nvSpPr>
        <p:spPr>
          <a:xfrm>
            <a:off x="656705" y="1216873"/>
            <a:ext cx="7776000" cy="641444"/>
          </a:xfrm>
        </p:spPr>
        <p:txBody>
          <a:bodyPr/>
          <a:lstStyle/>
          <a:p>
            <a:r>
              <a:rPr lang="fr-FR" dirty="0">
                <a:solidFill>
                  <a:schemeClr val="tx1"/>
                </a:solidFill>
              </a:rPr>
              <a:t>Conditions d’utilisation</a:t>
            </a:r>
          </a:p>
        </p:txBody>
      </p:sp>
      <p:sp>
        <p:nvSpPr>
          <p:cNvPr id="19459" name="Content Placeholder 2"/>
          <p:cNvSpPr>
            <a:spLocks noGrp="1"/>
          </p:cNvSpPr>
          <p:nvPr>
            <p:ph idx="1"/>
          </p:nvPr>
        </p:nvSpPr>
        <p:spPr>
          <a:xfrm>
            <a:off x="489280" y="2059278"/>
            <a:ext cx="7634288" cy="4291245"/>
          </a:xfrm>
        </p:spPr>
        <p:txBody>
          <a:bodyPr/>
          <a:lstStyle/>
          <a:p>
            <a:pPr marL="354013" lvl="1" indent="-187325">
              <a:spcAft>
                <a:spcPts val="400"/>
              </a:spcAft>
            </a:pPr>
            <a:r>
              <a:rPr lang="fr-FR" sz="1600"/>
              <a:t>Ce module de formation a </a:t>
            </a:r>
            <a:r>
              <a:rPr lang="fr-FR" sz="1600" b="0"/>
              <a:t>été conçu par la GIZ pour le compte</a:t>
            </a:r>
            <a:r>
              <a:rPr lang="fr-FR" sz="1600"/>
              <a:t> du Ministère fédéral de l’Environnement (BMUB) et du Ministère fédéral de la Coopération économique et du Développement (BMZ). Si vous souhaitez adapter cette présentation, merci de bien vouloir respecter les conditions suivantes.</a:t>
            </a:r>
            <a:endParaRPr lang="fr-FR" sz="1600">
              <a:solidFill>
                <a:srgbClr val="000000"/>
              </a:solidFill>
              <a:cs typeface="Arial" charset="0"/>
              <a:sym typeface="Arial" charset="0"/>
            </a:endParaRPr>
          </a:p>
          <a:p>
            <a:pPr marL="354013" lvl="1" indent="-187325"/>
            <a:r>
              <a:rPr lang="fr-FR" sz="1600" b="0">
                <a:solidFill>
                  <a:srgbClr val="000000"/>
                </a:solidFill>
                <a:cs typeface="Arial" charset="0"/>
                <a:sym typeface="Arial" charset="0"/>
              </a:rPr>
              <a:t>L’utilisation du masque des diapositives et les mentions légales sont obligatoires. Ceux</a:t>
            </a:r>
            <a:r>
              <a:rPr lang="fr-FR" sz="1600">
                <a:solidFill>
                  <a:srgbClr val="000000"/>
                </a:solidFill>
                <a:cs typeface="Arial" charset="0"/>
                <a:sym typeface="Arial" charset="0"/>
              </a:rPr>
              <a:t>-ci ne peuvent être modifiés ou retirés de la présentation.</a:t>
            </a:r>
          </a:p>
          <a:p>
            <a:pPr marL="354013" lvl="1" indent="-187325"/>
            <a:r>
              <a:rPr lang="fr-FR" sz="1600">
                <a:solidFill>
                  <a:srgbClr val="000000"/>
                </a:solidFill>
                <a:cs typeface="Arial" charset="0"/>
                <a:sym typeface="Arial" charset="0"/>
              </a:rPr>
              <a:t>Le logo de la GIZ ne peut être ni déplacé ni supprimé. Aucun autre logo ou information supplémentaire ne peut être placé dans les zones d’en-tête ou de pied de page.</a:t>
            </a:r>
          </a:p>
          <a:p>
            <a:pPr marL="354013" lvl="1" indent="-187325"/>
            <a:r>
              <a:rPr lang="fr-FR" sz="1600">
                <a:solidFill>
                  <a:srgbClr val="000000"/>
                </a:solidFill>
                <a:cs typeface="Arial" charset="0"/>
                <a:sym typeface="Arial" charset="0"/>
              </a:rPr>
              <a:t>Si vous souhaitez ajouter du contenu, vous pouvez utiliser le format de la diapositive vierge située à la fin de la présentation (à copier pour ajouter des diapositives supplémentaires).</a:t>
            </a:r>
            <a:endParaRPr lang="fr-FR" sz="1600" b="0">
              <a:solidFill>
                <a:srgbClr val="000000"/>
              </a:solidFill>
              <a:cs typeface="Arial" charset="0"/>
              <a:sym typeface="Arial" charset="0"/>
            </a:endParaRPr>
          </a:p>
          <a:p>
            <a:pPr marL="354013" lvl="1" indent="-187325"/>
            <a:r>
              <a:rPr lang="fr-FR" sz="1600" b="0">
                <a:solidFill>
                  <a:srgbClr val="000000"/>
                </a:solidFill>
                <a:cs typeface="Arial" charset="0"/>
                <a:sym typeface="Arial" charset="0"/>
              </a:rPr>
              <a:t> Si vous souhaitez effectuer des changements substantiels dans cette présentation, veuillez contacter la GIZ à l’adresse </a:t>
            </a:r>
            <a:r>
              <a:rPr lang="fr-FR" sz="1600" b="0" u="sng">
                <a:hlinkClick r:id="rId3"/>
              </a:rPr>
              <a:t>climate@giz.de</a:t>
            </a:r>
            <a:r>
              <a:rPr lang="fr-FR" sz="1600" b="0"/>
              <a:t>.</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581025" y="41148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800">
                <a:solidFill>
                  <a:schemeClr val="tx1"/>
                </a:solidFill>
              </a:rPr>
              <a:t>POLITIQUE </a:t>
            </a:r>
          </a:p>
          <a:p>
            <a:pPr algn="ctr">
              <a:defRPr/>
            </a:pPr>
            <a:r>
              <a:rPr lang="fr-FR" sz="2800">
                <a:solidFill>
                  <a:schemeClr val="tx1"/>
                </a:solidFill>
              </a:rPr>
              <a:t>/INSTITUTIONNEL</a:t>
            </a:r>
          </a:p>
        </p:txBody>
      </p:sp>
      <p:sp>
        <p:nvSpPr>
          <p:cNvPr id="8" name="Rechteck 7"/>
          <p:cNvSpPr/>
          <p:nvPr/>
        </p:nvSpPr>
        <p:spPr>
          <a:xfrm>
            <a:off x="4933950" y="41148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800">
                <a:solidFill>
                  <a:schemeClr val="tx1"/>
                </a:solidFill>
              </a:rPr>
              <a:t>SOCIAL</a:t>
            </a:r>
          </a:p>
        </p:txBody>
      </p:sp>
      <p:sp>
        <p:nvSpPr>
          <p:cNvPr id="9" name="Rechteck 8"/>
          <p:cNvSpPr/>
          <p:nvPr/>
        </p:nvSpPr>
        <p:spPr>
          <a:xfrm>
            <a:off x="590550" y="54864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800">
                <a:solidFill>
                  <a:schemeClr val="tx1"/>
                </a:solidFill>
              </a:rPr>
              <a:t>ECONOMIQUE</a:t>
            </a:r>
          </a:p>
          <a:p>
            <a:pPr algn="ctr">
              <a:defRPr/>
            </a:pPr>
            <a:r>
              <a:rPr lang="fr-FR" sz="2800">
                <a:solidFill>
                  <a:schemeClr val="tx1"/>
                </a:solidFill>
              </a:rPr>
              <a:t>/FINANCIER</a:t>
            </a:r>
          </a:p>
        </p:txBody>
      </p:sp>
      <p:sp>
        <p:nvSpPr>
          <p:cNvPr id="10" name="Rechteck 9"/>
          <p:cNvSpPr/>
          <p:nvPr/>
        </p:nvSpPr>
        <p:spPr>
          <a:xfrm>
            <a:off x="4933950" y="54864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2800">
                <a:solidFill>
                  <a:schemeClr val="tx1"/>
                </a:solidFill>
              </a:rPr>
              <a:t>TECHNIQUE</a:t>
            </a:r>
          </a:p>
        </p:txBody>
      </p:sp>
      <p:sp>
        <p:nvSpPr>
          <p:cNvPr id="39942" name="Textfeld 12"/>
          <p:cNvSpPr txBox="1">
            <a:spLocks noChangeArrowheads="1"/>
          </p:cNvSpPr>
          <p:nvPr/>
        </p:nvSpPr>
        <p:spPr bwMode="auto">
          <a:xfrm>
            <a:off x="325438" y="1841450"/>
            <a:ext cx="86455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fr-FR" sz="2000" b="0">
                <a:solidFill>
                  <a:schemeClr val="tx1"/>
                </a:solidFill>
              </a:rPr>
              <a:t>Chaque coin de la pièce symbolise un type de difficulté. Il faut donc former quatre groupes → Choisisez votre coin !</a:t>
            </a:r>
          </a:p>
          <a:p>
            <a:pPr eaLnBrk="1" hangingPunct="1"/>
            <a:endParaRPr lang="fr-FR" sz="2000" b="0">
              <a:solidFill>
                <a:schemeClr val="tx1"/>
              </a:solidFill>
            </a:endParaRPr>
          </a:p>
          <a:p>
            <a:pPr eaLnBrk="1" hangingPunct="1"/>
            <a:r>
              <a:rPr lang="fr-FR" sz="2000" b="0">
                <a:solidFill>
                  <a:schemeClr val="tx1"/>
                </a:solidFill>
              </a:rPr>
              <a:t>Quelles sont les difficultés principales que l’on rencontre lorsque l’on traite du changement climatique du point de vue :</a:t>
            </a:r>
          </a:p>
          <a:p>
            <a:pPr eaLnBrk="1" hangingPunct="1"/>
            <a:endParaRPr lang="fr-FR" sz="2000"/>
          </a:p>
        </p:txBody>
      </p:sp>
      <p:sp>
        <p:nvSpPr>
          <p:cNvPr id="39943" name="Titel 1"/>
          <p:cNvSpPr txBox="1">
            <a:spLocks/>
          </p:cNvSpPr>
          <p:nvPr/>
        </p:nvSpPr>
        <p:spPr bwMode="auto">
          <a:xfrm>
            <a:off x="325438" y="1003204"/>
            <a:ext cx="8382000" cy="830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fr-FR" sz="2400" dirty="0">
                <a:solidFill>
                  <a:srgbClr val="669900"/>
                </a:solidFill>
                <a:latin typeface="+mn-lt"/>
                <a:ea typeface="+mj-ea"/>
                <a:cs typeface="+mj-cs"/>
              </a:rPr>
              <a:t>Jeu du coin : les défis à relever pour mettre en œuvre l’adaptation</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738642" y="1903069"/>
            <a:ext cx="7968342" cy="1994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b="1" kern="0" dirty="0">
                <a:solidFill>
                  <a:schemeClr val="tx1"/>
                </a:solidFill>
              </a:rPr>
              <a:t>Module 6 : </a:t>
            </a:r>
          </a:p>
          <a:p>
            <a:r>
              <a:rPr lang="en-US" sz="3200" b="1" kern="0" dirty="0">
                <a:solidFill>
                  <a:schemeClr val="tx1"/>
                </a:solidFill>
              </a:rPr>
              <a:t>Introduction </a:t>
            </a:r>
            <a:r>
              <a:rPr lang="en-US" sz="3200" kern="0" dirty="0">
                <a:solidFill>
                  <a:schemeClr val="tx1"/>
                </a:solidFill>
              </a:rPr>
              <a:t>au S&amp;E de </a:t>
            </a:r>
            <a:r>
              <a:rPr lang="en-US" sz="3200" kern="0" dirty="0" err="1">
                <a:solidFill>
                  <a:schemeClr val="tx1"/>
                </a:solidFill>
              </a:rPr>
              <a:t>l’adaptation</a:t>
            </a:r>
            <a:endParaRPr lang="en-US" sz="3200" b="1" kern="0">
              <a:solidFill>
                <a:schemeClr val="tx1"/>
              </a:solidFill>
            </a:endParaRPr>
          </a:p>
          <a:p>
            <a:endParaRPr lang="en-US" sz="3200" b="1" kern="0">
              <a:solidFill>
                <a:schemeClr val="tx1"/>
              </a:solidFill>
            </a:endParaRPr>
          </a:p>
          <a:p>
            <a:r>
              <a:rPr lang="en-US" sz="3200" b="1" kern="0">
                <a:solidFill>
                  <a:srgbClr val="669900"/>
                </a:solidFill>
              </a:rPr>
              <a:t>Session 2 : </a:t>
            </a:r>
          </a:p>
          <a:p>
            <a:r>
              <a:rPr lang="fr-FR" sz="3200" kern="0">
                <a:solidFill>
                  <a:srgbClr val="669900"/>
                </a:solidFill>
              </a:rPr>
              <a:t>Fondements du S&amp;E de l’adaptation et principaux défis</a:t>
            </a:r>
          </a:p>
          <a:p>
            <a:r>
              <a:rPr lang="en-US" sz="3200" b="1" kern="0">
                <a:solidFill>
                  <a:srgbClr val="669900"/>
                </a:solidFill>
              </a:rPr>
              <a:t> </a:t>
            </a:r>
          </a:p>
        </p:txBody>
      </p:sp>
    </p:spTree>
    <p:extLst>
      <p:ext uri="{BB962C8B-B14F-4D97-AF65-F5344CB8AC3E}">
        <p14:creationId xmlns:p14="http://schemas.microsoft.com/office/powerpoint/2010/main" val="17520700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692CB778-1684-4820-AE01-A6CF65E48D70}" type="datetime1">
              <a:rPr lang="de-DE" smtClean="0">
                <a:solidFill>
                  <a:srgbClr val="6E6452"/>
                </a:solidFill>
              </a:rPr>
              <a:pPr>
                <a:defRPr/>
              </a:pPr>
              <a:t>05.03.2018</a:t>
            </a:fld>
            <a:endParaRPr lang="de-DE">
              <a:solidFill>
                <a:srgbClr val="6E6452"/>
              </a:solidFill>
            </a:endParaRPr>
          </a:p>
        </p:txBody>
      </p:sp>
      <p:sp>
        <p:nvSpPr>
          <p:cNvPr id="13" name="Rechteck 12"/>
          <p:cNvSpPr/>
          <p:nvPr/>
        </p:nvSpPr>
        <p:spPr>
          <a:xfrm>
            <a:off x="239713" y="5650138"/>
            <a:ext cx="8655050" cy="1200329"/>
          </a:xfrm>
          <a:prstGeom prst="rect">
            <a:avLst/>
          </a:prstGeom>
          <a:ln w="31750">
            <a:noFill/>
          </a:ln>
          <a:effectLst>
            <a:outerShdw blurRad="50800" dist="38100" dir="5400000" algn="t" rotWithShape="0">
              <a:prstClr val="black">
                <a:alpha val="40000"/>
              </a:prstClr>
            </a:outerShdw>
          </a:effectLst>
        </p:spPr>
        <p:txBody>
          <a:bodyPr>
            <a:spAutoFit/>
          </a:bodyPr>
          <a:lstStyle/>
          <a:p>
            <a:pPr eaLnBrk="0" hangingPunct="0">
              <a:defRPr/>
            </a:pPr>
            <a:r>
              <a:rPr lang="fr-FR" sz="2400">
                <a:solidFill>
                  <a:srgbClr val="000000">
                    <a:lumMod val="75000"/>
                    <a:lumOff val="25000"/>
                  </a:srgbClr>
                </a:solidFill>
                <a:cs typeface="+mn-cs"/>
              </a:rPr>
              <a:t>Tout ceci est de l’adaptation si …</a:t>
            </a:r>
          </a:p>
          <a:p>
            <a:pPr eaLnBrk="0" hangingPunct="0">
              <a:defRPr/>
            </a:pPr>
            <a:r>
              <a:rPr lang="de-DE" sz="2400">
                <a:solidFill>
                  <a:srgbClr val="000000">
                    <a:lumMod val="75000"/>
                    <a:lumOff val="25000"/>
                  </a:srgbClr>
                </a:solidFill>
                <a:cs typeface="+mn-cs"/>
              </a:rPr>
              <a:t>… </a:t>
            </a:r>
            <a:r>
              <a:rPr lang="de-DE" sz="2400" dirty="0" err="1">
                <a:solidFill>
                  <a:srgbClr val="000000">
                    <a:lumMod val="75000"/>
                    <a:lumOff val="25000"/>
                  </a:srgbClr>
                </a:solidFill>
                <a:cs typeface="+mn-cs"/>
              </a:rPr>
              <a:t>cela</a:t>
            </a:r>
            <a:r>
              <a:rPr lang="de-DE" sz="2400" dirty="0">
                <a:solidFill>
                  <a:srgbClr val="000000">
                    <a:lumMod val="75000"/>
                    <a:lumOff val="25000"/>
                  </a:srgbClr>
                </a:solidFill>
                <a:cs typeface="+mn-cs"/>
              </a:rPr>
              <a:t> </a:t>
            </a:r>
            <a:r>
              <a:rPr lang="de-DE" sz="2400" dirty="0" err="1">
                <a:solidFill>
                  <a:srgbClr val="000000">
                    <a:lumMod val="75000"/>
                    <a:lumOff val="25000"/>
                  </a:srgbClr>
                </a:solidFill>
                <a:cs typeface="+mn-cs"/>
              </a:rPr>
              <a:t>contribue</a:t>
            </a:r>
            <a:r>
              <a:rPr lang="de-DE" sz="2400" dirty="0">
                <a:solidFill>
                  <a:srgbClr val="000000">
                    <a:lumMod val="75000"/>
                    <a:lumOff val="25000"/>
                  </a:srgbClr>
                </a:solidFill>
                <a:cs typeface="+mn-cs"/>
              </a:rPr>
              <a:t> à </a:t>
            </a:r>
            <a:r>
              <a:rPr lang="de-DE" sz="2400" dirty="0">
                <a:solidFill>
                  <a:srgbClr val="C00000"/>
                </a:solidFill>
                <a:cs typeface="+mn-cs"/>
              </a:rPr>
              <a:t>faire </a:t>
            </a:r>
            <a:r>
              <a:rPr lang="de-DE" sz="2400" dirty="0" err="1">
                <a:solidFill>
                  <a:srgbClr val="C00000"/>
                </a:solidFill>
                <a:cs typeface="+mn-cs"/>
              </a:rPr>
              <a:t>face</a:t>
            </a:r>
            <a:r>
              <a:rPr lang="de-DE" sz="2400" dirty="0">
                <a:solidFill>
                  <a:srgbClr val="C00000"/>
                </a:solidFill>
                <a:cs typeface="+mn-cs"/>
              </a:rPr>
              <a:t> </a:t>
            </a:r>
            <a:r>
              <a:rPr lang="de-DE" sz="2400" dirty="0" err="1">
                <a:solidFill>
                  <a:srgbClr val="C00000"/>
                </a:solidFill>
                <a:cs typeface="+mn-cs"/>
              </a:rPr>
              <a:t>aux</a:t>
            </a:r>
            <a:r>
              <a:rPr lang="de-DE" sz="2400" dirty="0">
                <a:solidFill>
                  <a:srgbClr val="C00000"/>
                </a:solidFill>
                <a:cs typeface="+mn-cs"/>
              </a:rPr>
              <a:t> </a:t>
            </a:r>
            <a:r>
              <a:rPr lang="de-DE" sz="2400" dirty="0" err="1">
                <a:solidFill>
                  <a:srgbClr val="C00000"/>
                </a:solidFill>
                <a:cs typeface="+mn-cs"/>
              </a:rPr>
              <a:t>conditions</a:t>
            </a:r>
            <a:r>
              <a:rPr lang="de-DE" sz="2400" dirty="0">
                <a:solidFill>
                  <a:srgbClr val="C00000"/>
                </a:solidFill>
                <a:cs typeface="+mn-cs"/>
              </a:rPr>
              <a:t> </a:t>
            </a:r>
            <a:r>
              <a:rPr lang="de-DE" sz="2400" dirty="0" err="1">
                <a:solidFill>
                  <a:srgbClr val="C00000"/>
                </a:solidFill>
                <a:cs typeface="+mn-cs"/>
              </a:rPr>
              <a:t>climatiques</a:t>
            </a:r>
            <a:r>
              <a:rPr lang="de-DE" sz="2400" dirty="0">
                <a:solidFill>
                  <a:srgbClr val="C00000"/>
                </a:solidFill>
                <a:cs typeface="+mn-cs"/>
              </a:rPr>
              <a:t> </a:t>
            </a:r>
            <a:r>
              <a:rPr lang="de-DE" sz="2400" dirty="0" err="1">
                <a:solidFill>
                  <a:srgbClr val="C00000"/>
                </a:solidFill>
                <a:cs typeface="+mn-cs"/>
              </a:rPr>
              <a:t>futures</a:t>
            </a:r>
            <a:endParaRPr lang="de-DE" sz="2400" dirty="0">
              <a:solidFill>
                <a:srgbClr val="C00000"/>
              </a:solidFill>
              <a:cs typeface="+mn-cs"/>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802587"/>
            <a:ext cx="1304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1937525"/>
            <a:ext cx="1054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2745562"/>
            <a:ext cx="7064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9038" y="4074300"/>
            <a:ext cx="21097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150" y="3569475"/>
            <a:ext cx="15478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0288" y="2061350"/>
            <a:ext cx="11953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p:cNvSpPr>
            <a:spLocks noChangeArrowheads="1"/>
          </p:cNvSpPr>
          <p:nvPr/>
        </p:nvSpPr>
        <p:spPr bwMode="auto">
          <a:xfrm>
            <a:off x="522288" y="1767617"/>
            <a:ext cx="6329362" cy="3670300"/>
          </a:xfrm>
          <a:prstGeom prst="ellipse">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a:cs typeface="+mn-cs"/>
            </a:endParaRPr>
          </a:p>
        </p:txBody>
      </p:sp>
      <p:pic>
        <p:nvPicPr>
          <p:cNvPr id="2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150" y="3431362"/>
            <a:ext cx="1395413"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p:cNvSpPr txBox="1">
            <a:spLocks/>
          </p:cNvSpPr>
          <p:nvPr/>
        </p:nvSpPr>
        <p:spPr bwMode="auto">
          <a:xfrm>
            <a:off x="482519" y="1180069"/>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fr-FR" kern="0"/>
              <a:t>Qu’est-ce que l’adaptation ?</a:t>
            </a:r>
          </a:p>
        </p:txBody>
      </p:sp>
    </p:spTree>
    <p:extLst>
      <p:ext uri="{BB962C8B-B14F-4D97-AF65-F5344CB8AC3E}">
        <p14:creationId xmlns:p14="http://schemas.microsoft.com/office/powerpoint/2010/main" val="4142011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692CB778-1684-4820-AE01-A6CF65E48D70}" type="datetime1">
              <a:rPr lang="de-DE" smtClean="0">
                <a:solidFill>
                  <a:srgbClr val="6E6452"/>
                </a:solidFill>
              </a:rPr>
              <a:pPr>
                <a:defRPr/>
              </a:pPr>
              <a:t>05.03.2018</a:t>
            </a:fld>
            <a:endParaRPr lang="de-DE">
              <a:solidFill>
                <a:srgbClr val="6E6452"/>
              </a:solidFill>
            </a:endParaRPr>
          </a:p>
        </p:txBody>
      </p:sp>
      <p:cxnSp>
        <p:nvCxnSpPr>
          <p:cNvPr id="16" name="Gerade Verbindung mit Pfeil 15"/>
          <p:cNvCxnSpPr/>
          <p:nvPr/>
        </p:nvCxnSpPr>
        <p:spPr bwMode="auto">
          <a:xfrm flipV="1">
            <a:off x="1555750" y="2208213"/>
            <a:ext cx="0" cy="3622675"/>
          </a:xfrm>
          <a:prstGeom prst="straightConnector1">
            <a:avLst/>
          </a:prstGeom>
          <a:solidFill>
            <a:schemeClr val="accent1"/>
          </a:solidFill>
          <a:ln w="41275"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cxnSp>
        <p:nvCxnSpPr>
          <p:cNvPr id="18" name="Gerade Verbindung 17"/>
          <p:cNvCxnSpPr>
            <a:cxnSpLocks noChangeShapeType="1"/>
          </p:cNvCxnSpPr>
          <p:nvPr/>
        </p:nvCxnSpPr>
        <p:spPr bwMode="auto">
          <a:xfrm flipV="1">
            <a:off x="1555750" y="2992438"/>
            <a:ext cx="4097338" cy="282575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9" name="Gerade Verbindung 18"/>
          <p:cNvCxnSpPr>
            <a:cxnSpLocks noChangeShapeType="1"/>
          </p:cNvCxnSpPr>
          <p:nvPr/>
        </p:nvCxnSpPr>
        <p:spPr bwMode="auto">
          <a:xfrm flipV="1">
            <a:off x="1590675" y="4333875"/>
            <a:ext cx="4359275" cy="1484313"/>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0" name="Gerade Verbindung mit Pfeil 19"/>
          <p:cNvCxnSpPr/>
          <p:nvPr/>
        </p:nvCxnSpPr>
        <p:spPr bwMode="auto">
          <a:xfrm>
            <a:off x="1541463" y="5829300"/>
            <a:ext cx="5524500" cy="1588"/>
          </a:xfrm>
          <a:prstGeom prst="straightConnector1">
            <a:avLst/>
          </a:prstGeom>
          <a:solidFill>
            <a:schemeClr val="accent1"/>
          </a:solidFill>
          <a:ln w="41275" cap="flat" cmpd="sng" algn="ctr">
            <a:solidFill>
              <a:schemeClr val="tx1"/>
            </a:solidFill>
            <a:prstDash val="solid"/>
            <a:round/>
            <a:headEnd type="none" w="med" len="med"/>
            <a:tailEnd type="arrow"/>
          </a:ln>
          <a:effectLst>
            <a:outerShdw blurRad="50800" dist="38100" dir="16200000" rotWithShape="0">
              <a:prstClr val="black">
                <a:alpha val="40000"/>
              </a:prstClr>
            </a:outerShdw>
          </a:effectLst>
        </p:spPr>
      </p:cxnSp>
      <p:sp>
        <p:nvSpPr>
          <p:cNvPr id="21" name="Textfeld 20"/>
          <p:cNvSpPr txBox="1">
            <a:spLocks noChangeArrowheads="1"/>
          </p:cNvSpPr>
          <p:nvPr/>
        </p:nvSpPr>
        <p:spPr bwMode="auto">
          <a:xfrm>
            <a:off x="7080250" y="5518150"/>
            <a:ext cx="121351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Temps</a:t>
            </a: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5130800"/>
            <a:ext cx="7461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00088" y="1817688"/>
            <a:ext cx="237999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Développement</a:t>
            </a: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2208213"/>
            <a:ext cx="11842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feil nach oben 28"/>
          <p:cNvSpPr>
            <a:spLocks noChangeArrowheads="1"/>
          </p:cNvSpPr>
          <p:nvPr/>
        </p:nvSpPr>
        <p:spPr bwMode="auto">
          <a:xfrm>
            <a:off x="5510213" y="3254375"/>
            <a:ext cx="190500" cy="1116013"/>
          </a:xfrm>
          <a:prstGeom prst="upArrow">
            <a:avLst>
              <a:gd name="adj1" fmla="val 50000"/>
              <a:gd name="adj2" fmla="val 49850"/>
            </a:avLst>
          </a:prstGeom>
          <a:solidFill>
            <a:srgbClr val="C00000"/>
          </a:solidFill>
          <a:ln w="9525" algn="ctr">
            <a:solidFill>
              <a:schemeClr val="tx1"/>
            </a:solidFill>
            <a:round/>
            <a:headEnd/>
            <a:tailEnd/>
          </a:ln>
        </p:spPr>
        <p:txBody>
          <a:bodyPr/>
          <a:lstStyle/>
          <a:p>
            <a:pPr eaLnBrk="0" hangingPunct="0"/>
            <a:endParaRPr lang="de-DE">
              <a:cs typeface="+mn-cs"/>
            </a:endParaRPr>
          </a:p>
        </p:txBody>
      </p:sp>
      <p:sp>
        <p:nvSpPr>
          <p:cNvPr id="30" name="Textfeld 29"/>
          <p:cNvSpPr txBox="1">
            <a:spLocks noChangeArrowheads="1"/>
          </p:cNvSpPr>
          <p:nvPr/>
        </p:nvSpPr>
        <p:spPr bwMode="auto">
          <a:xfrm>
            <a:off x="5724525" y="3217863"/>
            <a:ext cx="21494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adaptation</a:t>
            </a:r>
          </a:p>
        </p:txBody>
      </p:sp>
      <p:sp>
        <p:nvSpPr>
          <p:cNvPr id="37" name="Textfeld 36"/>
          <p:cNvSpPr txBox="1">
            <a:spLocks noChangeArrowheads="1"/>
          </p:cNvSpPr>
          <p:nvPr/>
        </p:nvSpPr>
        <p:spPr bwMode="auto">
          <a:xfrm rot="-2113313">
            <a:off x="2753783" y="3684857"/>
            <a:ext cx="2814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400" b="0">
                <a:solidFill>
                  <a:schemeClr val="tx1"/>
                </a:solidFill>
              </a:rPr>
              <a:t>Sans changement climatique</a:t>
            </a:r>
          </a:p>
        </p:txBody>
      </p:sp>
      <p:sp>
        <p:nvSpPr>
          <p:cNvPr id="38" name="Textfeld 37"/>
          <p:cNvSpPr txBox="1">
            <a:spLocks noChangeArrowheads="1"/>
          </p:cNvSpPr>
          <p:nvPr/>
        </p:nvSpPr>
        <p:spPr bwMode="auto">
          <a:xfrm rot="-1200657">
            <a:off x="2632961" y="4603974"/>
            <a:ext cx="31050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600" b="0">
                <a:solidFill>
                  <a:schemeClr val="tx1"/>
                </a:solidFill>
              </a:rPr>
              <a:t>Avec changement climatique</a:t>
            </a:r>
          </a:p>
        </p:txBody>
      </p:sp>
      <p:sp>
        <p:nvSpPr>
          <p:cNvPr id="22" name="Pfeil nach oben 21"/>
          <p:cNvSpPr>
            <a:spLocks noChangeArrowheads="1"/>
          </p:cNvSpPr>
          <p:nvPr/>
        </p:nvSpPr>
        <p:spPr bwMode="auto">
          <a:xfrm>
            <a:off x="8673841" y="3251993"/>
            <a:ext cx="190500" cy="1116013"/>
          </a:xfrm>
          <a:prstGeom prst="upArrow">
            <a:avLst>
              <a:gd name="adj1" fmla="val 50000"/>
              <a:gd name="adj2" fmla="val 49850"/>
            </a:avLst>
          </a:prstGeom>
          <a:solidFill>
            <a:srgbClr val="C00000"/>
          </a:solidFill>
          <a:ln w="9525" algn="ctr">
            <a:solidFill>
              <a:schemeClr val="tx1"/>
            </a:solidFill>
            <a:round/>
            <a:headEnd/>
            <a:tailEnd/>
          </a:ln>
          <a:scene3d>
            <a:camera prst="orthographicFront">
              <a:rot lat="0" lon="0" rev="10800000"/>
            </a:camera>
            <a:lightRig rig="threePt" dir="t"/>
          </a:scene3d>
        </p:spPr>
        <p:txBody>
          <a:bodyPr/>
          <a:lstStyle/>
          <a:p>
            <a:pPr eaLnBrk="0" hangingPunct="0">
              <a:defRPr/>
            </a:pPr>
            <a:endParaRPr lang="de-DE">
              <a:cs typeface="+mn-cs"/>
            </a:endParaRPr>
          </a:p>
        </p:txBody>
      </p:sp>
      <p:sp>
        <p:nvSpPr>
          <p:cNvPr id="23" name="Textfeld 22"/>
          <p:cNvSpPr txBox="1">
            <a:spLocks noChangeArrowheads="1"/>
          </p:cNvSpPr>
          <p:nvPr/>
        </p:nvSpPr>
        <p:spPr bwMode="auto">
          <a:xfrm>
            <a:off x="6799262" y="3810000"/>
            <a:ext cx="1924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vulnérabilité</a:t>
            </a:r>
          </a:p>
        </p:txBody>
      </p:sp>
      <p:sp>
        <p:nvSpPr>
          <p:cNvPr id="3" name="Textfeld 2"/>
          <p:cNvSpPr txBox="1"/>
          <p:nvPr/>
        </p:nvSpPr>
        <p:spPr>
          <a:xfrm>
            <a:off x="6715551" y="3522302"/>
            <a:ext cx="627797" cy="430887"/>
          </a:xfrm>
          <a:prstGeom prst="rect">
            <a:avLst/>
          </a:prstGeom>
          <a:noFill/>
        </p:spPr>
        <p:txBody>
          <a:bodyPr wrap="square" rtlCol="0">
            <a:spAutoFit/>
          </a:bodyPr>
          <a:lstStyle/>
          <a:p>
            <a:pPr algn="ctr" eaLnBrk="0" hangingPunct="0"/>
            <a:r>
              <a:rPr lang="de-DE" b="0">
                <a:solidFill>
                  <a:srgbClr val="C00000"/>
                </a:solidFill>
                <a:cs typeface="+mn-cs"/>
              </a:rPr>
              <a:t>=</a:t>
            </a:r>
          </a:p>
        </p:txBody>
      </p:sp>
      <p:pic>
        <p:nvPicPr>
          <p:cNvPr id="5" name="Grafik 4"/>
          <p:cNvPicPr>
            <a:picLocks noChangeAspect="1"/>
          </p:cNvPicPr>
          <p:nvPr/>
        </p:nvPicPr>
        <p:blipFill rotWithShape="1">
          <a:blip r:embed="rId5">
            <a:extLst>
              <a:ext uri="{28A0092B-C50C-407E-A947-70E740481C1C}">
                <a14:useLocalDpi xmlns:a14="http://schemas.microsoft.com/office/drawing/2010/main" val="0"/>
              </a:ext>
            </a:extLst>
          </a:blip>
          <a:srcRect l="3339" t="2660" b="4603"/>
          <a:stretch/>
        </p:blipFill>
        <p:spPr>
          <a:xfrm>
            <a:off x="6648567" y="364709"/>
            <a:ext cx="2102061" cy="2257520"/>
          </a:xfrm>
          <a:prstGeom prst="rect">
            <a:avLst/>
          </a:prstGeom>
          <a:ln>
            <a:noFill/>
          </a:ln>
          <a:effectLst>
            <a:outerShdw blurRad="292100" dist="139700" dir="2700000" algn="tl" rotWithShape="0">
              <a:srgbClr val="333333">
                <a:alpha val="65000"/>
              </a:srgbClr>
            </a:outerShdw>
          </a:effectLst>
        </p:spPr>
      </p:pic>
      <p:sp>
        <p:nvSpPr>
          <p:cNvPr id="24" name="Titel 1"/>
          <p:cNvSpPr txBox="1">
            <a:spLocks/>
          </p:cNvSpPr>
          <p:nvPr/>
        </p:nvSpPr>
        <p:spPr bwMode="auto">
          <a:xfrm>
            <a:off x="482519" y="1180069"/>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kern="0"/>
              <a:t>Que voulons-nous mesurer?</a:t>
            </a:r>
          </a:p>
        </p:txBody>
      </p:sp>
    </p:spTree>
    <p:extLst>
      <p:ext uri="{BB962C8B-B14F-4D97-AF65-F5344CB8AC3E}">
        <p14:creationId xmlns:p14="http://schemas.microsoft.com/office/powerpoint/2010/main" val="286825198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2" y="2836002"/>
            <a:ext cx="282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06" y="4750164"/>
            <a:ext cx="28241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rot="20816618">
            <a:off x="289712" y="3395766"/>
            <a:ext cx="2352675" cy="583293"/>
          </a:xfrm>
          <a:prstGeom prst="rect">
            <a:avLst/>
          </a:prstGeom>
          <a:solidFill>
            <a:schemeClr val="bg1"/>
          </a:solidFill>
        </p:spPr>
        <p:txBody>
          <a:bodyPr>
            <a:noAutofit/>
          </a:bodyPr>
          <a:lstStyle/>
          <a:p>
            <a:pPr algn="ctr" eaLnBrk="0" hangingPunct="0">
              <a:defRPr/>
            </a:pPr>
            <a:r>
              <a:rPr lang="de-DE" sz="2800">
                <a:solidFill>
                  <a:srgbClr val="E20000"/>
                </a:solidFill>
                <a:effectLst>
                  <a:outerShdw blurRad="38100" dist="38100" dir="2700000" algn="tl">
                    <a:srgbClr val="000000">
                      <a:alpha val="43137"/>
                    </a:srgbClr>
                  </a:outerShdw>
                </a:effectLst>
                <a:latin typeface="Arial Narrow" pitchFamily="34" charset="0"/>
                <a:cs typeface="+mn-cs"/>
              </a:rPr>
              <a:t>Pilotage</a:t>
            </a:r>
          </a:p>
        </p:txBody>
      </p:sp>
      <p:sp>
        <p:nvSpPr>
          <p:cNvPr id="10" name="Textfeld 9"/>
          <p:cNvSpPr txBox="1"/>
          <p:nvPr/>
        </p:nvSpPr>
        <p:spPr>
          <a:xfrm rot="20816618">
            <a:off x="372382" y="5183384"/>
            <a:ext cx="2337687" cy="688167"/>
          </a:xfrm>
          <a:prstGeom prst="rect">
            <a:avLst/>
          </a:prstGeom>
          <a:solidFill>
            <a:schemeClr val="bg1"/>
          </a:solidFill>
        </p:spPr>
        <p:txBody>
          <a:bodyPr wrap="square" anchor="ctr">
            <a:noAutofit/>
          </a:bodyPr>
          <a:lstStyle/>
          <a:p>
            <a:pPr algn="ctr" eaLnBrk="0" hangingPunct="0">
              <a:defRPr/>
            </a:pPr>
            <a:r>
              <a:rPr lang="de-DE" sz="2100">
                <a:solidFill>
                  <a:srgbClr val="E20000"/>
                </a:solidFill>
                <a:effectLst>
                  <a:outerShdw blurRad="38100" dist="38100" dir="2700000" algn="tl">
                    <a:srgbClr val="000000">
                      <a:alpha val="43137"/>
                    </a:srgbClr>
                  </a:outerShdw>
                </a:effectLst>
                <a:latin typeface="Arial Narrow" pitchFamily="34" charset="0"/>
                <a:cs typeface="+mn-cs"/>
              </a:rPr>
              <a:t>Redevabilité</a:t>
            </a:r>
          </a:p>
        </p:txBody>
      </p:sp>
      <p:pic>
        <p:nvPicPr>
          <p:cNvPr id="11"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651" y="4493352"/>
            <a:ext cx="282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rot="20816618">
            <a:off x="3317275" y="5053296"/>
            <a:ext cx="2352675" cy="561937"/>
          </a:xfrm>
          <a:prstGeom prst="rect">
            <a:avLst/>
          </a:prstGeom>
          <a:solidFill>
            <a:schemeClr val="bg1"/>
          </a:solidFill>
        </p:spPr>
        <p:txBody>
          <a:bodyPr>
            <a:noAutofit/>
          </a:bodyPr>
          <a:lstStyle/>
          <a:p>
            <a:pPr algn="ctr" eaLnBrk="0" hangingPunct="0">
              <a:defRPr/>
            </a:pPr>
            <a:r>
              <a:rPr lang="de-DE" sz="2800">
                <a:solidFill>
                  <a:srgbClr val="E20000"/>
                </a:solidFill>
                <a:effectLst>
                  <a:outerShdw blurRad="38100" dist="38100" dir="2700000" algn="tl">
                    <a:srgbClr val="000000">
                      <a:alpha val="43137"/>
                    </a:srgbClr>
                  </a:outerShdw>
                </a:effectLst>
                <a:latin typeface="Arial Narrow" pitchFamily="34" charset="0"/>
                <a:cs typeface="+mn-cs"/>
              </a:rPr>
              <a:t>Apprentissage</a:t>
            </a:r>
          </a:p>
        </p:txBody>
      </p:sp>
      <p:sp>
        <p:nvSpPr>
          <p:cNvPr id="13" name="Titel 1"/>
          <p:cNvSpPr txBox="1">
            <a:spLocks/>
          </p:cNvSpPr>
          <p:nvPr/>
        </p:nvSpPr>
        <p:spPr bwMode="auto">
          <a:xfrm>
            <a:off x="205566" y="-32084"/>
            <a:ext cx="7917618" cy="94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a:t>Les</a:t>
            </a:r>
            <a:r>
              <a:rPr lang="de-DE" kern="0" dirty="0"/>
              <a:t> </a:t>
            </a:r>
            <a:r>
              <a:rPr lang="de-DE" kern="0" dirty="0" err="1"/>
              <a:t>fondements</a:t>
            </a:r>
            <a:r>
              <a:rPr lang="de-DE" kern="0" dirty="0"/>
              <a:t> du S&amp;</a:t>
            </a:r>
            <a:r>
              <a:rPr lang="de-DE" kern="0"/>
              <a:t>E </a:t>
            </a:r>
            <a:r>
              <a:rPr lang="fr-FR" kern="0"/>
              <a:t>de l’adaptation</a:t>
            </a:r>
          </a:p>
        </p:txBody>
      </p:sp>
      <p:pic>
        <p:nvPicPr>
          <p:cNvPr id="15"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605" y="4750164"/>
            <a:ext cx="3134395" cy="18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rot="20816618">
            <a:off x="6293126" y="5271980"/>
            <a:ext cx="2567351" cy="751114"/>
          </a:xfrm>
          <a:prstGeom prst="rect">
            <a:avLst/>
          </a:prstGeom>
          <a:solidFill>
            <a:schemeClr val="bg1"/>
          </a:solidFill>
        </p:spPr>
        <p:txBody>
          <a:bodyPr wrap="square">
            <a:noAutofit/>
          </a:bodyPr>
          <a:lstStyle/>
          <a:p>
            <a:pPr algn="ctr" eaLnBrk="0" hangingPunct="0">
              <a:defRPr/>
            </a:pPr>
            <a:r>
              <a:rPr lang="de-DE" sz="2100">
                <a:solidFill>
                  <a:srgbClr val="E20000"/>
                </a:solidFill>
                <a:effectLst>
                  <a:outerShdw blurRad="38100" dist="38100" dir="2700000" algn="tl">
                    <a:srgbClr val="000000">
                      <a:alpha val="43137"/>
                    </a:srgbClr>
                  </a:outerShdw>
                </a:effectLst>
                <a:latin typeface="Arial Narrow" pitchFamily="34" charset="0"/>
                <a:cs typeface="+mn-cs"/>
              </a:rPr>
              <a:t>Rapports</a:t>
            </a:r>
          </a:p>
          <a:p>
            <a:pPr algn="ctr" eaLnBrk="0" hangingPunct="0">
              <a:defRPr/>
            </a:pPr>
            <a:r>
              <a:rPr lang="de-DE" sz="2100">
                <a:solidFill>
                  <a:srgbClr val="E20000"/>
                </a:solidFill>
                <a:effectLst>
                  <a:outerShdw blurRad="38100" dist="38100" dir="2700000" algn="tl">
                    <a:srgbClr val="000000">
                      <a:alpha val="43137"/>
                    </a:srgbClr>
                  </a:outerShdw>
                </a:effectLst>
                <a:latin typeface="Arial Narrow" pitchFamily="34" charset="0"/>
                <a:cs typeface="+mn-cs"/>
              </a:rPr>
              <a:t>(</a:t>
            </a:r>
            <a:r>
              <a:rPr lang="de-DE" sz="2100" err="1">
                <a:solidFill>
                  <a:srgbClr val="E20000"/>
                </a:solidFill>
                <a:effectLst>
                  <a:outerShdw blurRad="38100" dist="38100" dir="2700000" algn="tl">
                    <a:srgbClr val="000000">
                      <a:alpha val="43137"/>
                    </a:srgbClr>
                  </a:outerShdw>
                </a:effectLst>
                <a:latin typeface="Arial Narrow" pitchFamily="34" charset="0"/>
                <a:cs typeface="+mn-cs"/>
              </a:rPr>
              <a:t>Inter</a:t>
            </a:r>
            <a:r>
              <a:rPr lang="de-DE" sz="2100">
                <a:solidFill>
                  <a:srgbClr val="E20000"/>
                </a:solidFill>
                <a:effectLst>
                  <a:outerShdw blurRad="38100" dist="38100" dir="2700000" algn="tl">
                    <a:srgbClr val="000000">
                      <a:alpha val="43137"/>
                    </a:srgbClr>
                  </a:outerShdw>
                </a:effectLst>
                <a:latin typeface="Arial Narrow" pitchFamily="34" charset="0"/>
                <a:cs typeface="+mn-cs"/>
              </a:rPr>
              <a:t>)nationaux</a:t>
            </a:r>
          </a:p>
        </p:txBody>
      </p:sp>
      <p:sp>
        <p:nvSpPr>
          <p:cNvPr id="17" name="Textfeld 16"/>
          <p:cNvSpPr txBox="1"/>
          <p:nvPr/>
        </p:nvSpPr>
        <p:spPr>
          <a:xfrm>
            <a:off x="3042080" y="984699"/>
            <a:ext cx="5900180" cy="3508653"/>
          </a:xfrm>
          <a:prstGeom prst="rect">
            <a:avLst/>
          </a:prstGeom>
          <a:noFill/>
        </p:spPr>
        <p:txBody>
          <a:bodyPr wrap="square" rtlCol="0">
            <a:spAutoFit/>
          </a:bodyPr>
          <a:lstStyle/>
          <a:p>
            <a:pPr marL="342900" indent="-342900" eaLnBrk="0" hangingPunct="0">
              <a:spcBef>
                <a:spcPts val="600"/>
              </a:spcBef>
              <a:spcAft>
                <a:spcPts val="600"/>
              </a:spcAft>
              <a:buFont typeface="Arial" pitchFamily="34" charset="0"/>
              <a:buChar char="•"/>
            </a:pPr>
            <a:r>
              <a:rPr lang="de-DE" sz="2400" b="0">
                <a:solidFill>
                  <a:srgbClr val="000000"/>
                </a:solidFill>
                <a:cs typeface="+mn-cs"/>
              </a:rPr>
              <a:t>Comprendre ce qui fonctionne bien</a:t>
            </a:r>
          </a:p>
          <a:p>
            <a:pPr marL="342900" indent="-342900" eaLnBrk="0" hangingPunct="0">
              <a:spcBef>
                <a:spcPts val="600"/>
              </a:spcBef>
              <a:spcAft>
                <a:spcPts val="600"/>
              </a:spcAft>
              <a:buFont typeface="Arial" pitchFamily="34" charset="0"/>
              <a:buChar char="•"/>
            </a:pPr>
            <a:r>
              <a:rPr lang="de-DE" sz="2400" b="0">
                <a:solidFill>
                  <a:srgbClr val="000000"/>
                </a:solidFill>
                <a:cs typeface="+mn-cs"/>
              </a:rPr>
              <a:t>Appuyer la conduite des interventions dans un contexte d‘incertitude</a:t>
            </a:r>
          </a:p>
          <a:p>
            <a:pPr marL="342900" indent="-342900" eaLnBrk="0" hangingPunct="0">
              <a:spcBef>
                <a:spcPts val="600"/>
              </a:spcBef>
              <a:spcAft>
                <a:spcPts val="600"/>
              </a:spcAft>
              <a:buFont typeface="Arial" pitchFamily="34" charset="0"/>
              <a:buChar char="•"/>
            </a:pPr>
            <a:r>
              <a:rPr lang="de-DE" sz="2400" b="0">
                <a:solidFill>
                  <a:srgbClr val="000000"/>
                </a:solidFill>
                <a:cs typeface="+mn-cs"/>
              </a:rPr>
              <a:t>Rendre des comptes pour le financement climatique</a:t>
            </a:r>
          </a:p>
          <a:p>
            <a:pPr marL="342900" indent="-342900" eaLnBrk="0" hangingPunct="0">
              <a:spcBef>
                <a:spcPts val="600"/>
              </a:spcBef>
              <a:spcAft>
                <a:spcPts val="600"/>
              </a:spcAft>
              <a:buFont typeface="Arial" pitchFamily="34" charset="0"/>
              <a:buChar char="•"/>
            </a:pPr>
            <a:r>
              <a:rPr lang="de-DE" sz="2400" b="0">
                <a:solidFill>
                  <a:srgbClr val="000000"/>
                </a:solidFill>
                <a:cs typeface="+mn-cs"/>
              </a:rPr>
              <a:t>Respecter les règles (</a:t>
            </a:r>
            <a:r>
              <a:rPr lang="de-DE" sz="2400" b="0" err="1">
                <a:solidFill>
                  <a:srgbClr val="000000"/>
                </a:solidFill>
                <a:cs typeface="+mn-cs"/>
              </a:rPr>
              <a:t>inter</a:t>
            </a:r>
            <a:r>
              <a:rPr lang="de-DE" sz="2400" b="0">
                <a:solidFill>
                  <a:srgbClr val="000000"/>
                </a:solidFill>
                <a:cs typeface="+mn-cs"/>
              </a:rPr>
              <a:t>)nationales relatives aux déclarations, comptes rendus et remise de rapports</a:t>
            </a:r>
          </a:p>
        </p:txBody>
      </p:sp>
    </p:spTree>
    <p:extLst>
      <p:ext uri="{BB962C8B-B14F-4D97-AF65-F5344CB8AC3E}">
        <p14:creationId xmlns:p14="http://schemas.microsoft.com/office/powerpoint/2010/main" val="4431242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538" name="Straight Connector 11"/>
          <p:cNvCxnSpPr>
            <a:cxnSpLocks noChangeShapeType="1"/>
          </p:cNvCxnSpPr>
          <p:nvPr/>
        </p:nvCxnSpPr>
        <p:spPr bwMode="auto">
          <a:xfrm flipH="1" flipV="1">
            <a:off x="4627563" y="1395413"/>
            <a:ext cx="4762" cy="498157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aphicFrame>
        <p:nvGraphicFramePr>
          <p:cNvPr id="6" name="Diagram 5"/>
          <p:cNvGraphicFramePr/>
          <p:nvPr>
            <p:extLst>
              <p:ext uri="{D42A27DB-BD31-4B8C-83A1-F6EECF244321}">
                <p14:modId xmlns:p14="http://schemas.microsoft.com/office/powerpoint/2010/main" val="3215273691"/>
              </p:ext>
            </p:extLst>
          </p:nvPr>
        </p:nvGraphicFramePr>
        <p:xfrm>
          <a:off x="225468" y="1397000"/>
          <a:ext cx="8743168" cy="5078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037544" y="3093927"/>
            <a:ext cx="3306872" cy="584775"/>
          </a:xfrm>
          <a:prstGeom prst="rect">
            <a:avLst/>
          </a:prstGeom>
          <a:noFill/>
          <a:scene3d>
            <a:camera prst="perspectiveContrastingRightFacing"/>
            <a:lightRig rig="threePt" dir="t"/>
          </a:scene3d>
        </p:spPr>
        <p:txBody>
          <a:bodyPr>
            <a:spAutoFit/>
          </a:bodyPr>
          <a:lstStyle/>
          <a:p>
            <a:pPr eaLnBrk="0" hangingPunct="0">
              <a:defRPr/>
            </a:pPr>
            <a:r>
              <a:rPr lang="de-DE" sz="3200">
                <a:ln w="1905"/>
                <a:solidFill>
                  <a:srgbClr val="C00000"/>
                </a:solidFill>
                <a:effectLst>
                  <a:innerShdw blurRad="69850" dist="43180" dir="5400000">
                    <a:srgbClr val="000000">
                      <a:alpha val="65000"/>
                    </a:srgbClr>
                  </a:innerShdw>
                </a:effectLst>
                <a:cs typeface="+mn-cs"/>
              </a:rPr>
              <a:t>2020 - - - - -2050</a:t>
            </a:r>
            <a:endParaRPr lang="en-AU" sz="3200">
              <a:ln w="1905"/>
              <a:solidFill>
                <a:srgbClr val="C00000"/>
              </a:solidFill>
              <a:effectLst>
                <a:innerShdw blurRad="69850" dist="43180" dir="5400000">
                  <a:srgbClr val="000000">
                    <a:alpha val="65000"/>
                  </a:srgbClr>
                </a:innerShdw>
              </a:effectLst>
              <a:cs typeface="+mn-cs"/>
            </a:endParaRPr>
          </a:p>
        </p:txBody>
      </p:sp>
      <p:sp>
        <p:nvSpPr>
          <p:cNvPr id="2" name="Date Placeholder 1"/>
          <p:cNvSpPr>
            <a:spLocks noGrp="1"/>
          </p:cNvSpPr>
          <p:nvPr>
            <p:ph type="dt" sz="half" idx="11"/>
          </p:nvPr>
        </p:nvSpPr>
        <p:spPr/>
        <p:txBody>
          <a:bodyPr/>
          <a:lstStyle/>
          <a:p>
            <a:pPr>
              <a:defRPr/>
            </a:pPr>
            <a:fld id="{90B70727-BA99-4A8B-B070-898FC5BD9116}" type="datetime1">
              <a:rPr lang="de-DE" smtClean="0">
                <a:solidFill>
                  <a:srgbClr val="6E6452"/>
                </a:solidFill>
              </a:rPr>
              <a:pPr>
                <a:defRPr/>
              </a:pPr>
              <a:t>05.03.2018</a:t>
            </a:fld>
            <a:endParaRPr lang="de-DE">
              <a:solidFill>
                <a:srgbClr val="6E6452"/>
              </a:solidFill>
            </a:endParaRPr>
          </a:p>
        </p:txBody>
      </p:sp>
      <p:sp>
        <p:nvSpPr>
          <p:cNvPr id="3" name="Rectangle 2"/>
          <p:cNvSpPr txBox="1">
            <a:spLocks noChangeArrowheads="1"/>
          </p:cNvSpPr>
          <p:nvPr/>
        </p:nvSpPr>
        <p:spPr bwMode="auto">
          <a:xfrm>
            <a:off x="363929" y="1614343"/>
            <a:ext cx="8980487" cy="5508625"/>
          </a:xfrm>
          <a:prstGeom prst="rect">
            <a:avLst/>
          </a:prstGeom>
          <a:noFill/>
          <a:ln w="9525" algn="ctr">
            <a:noFill/>
            <a:miter lim="800000"/>
            <a:headEnd/>
            <a:tailEnd/>
          </a:ln>
          <a:effectLst/>
        </p:spPr>
        <p:txBody>
          <a:bodyPr/>
          <a:lstStyle/>
          <a:p>
            <a:pPr eaLnBrk="0" hangingPunct="0">
              <a:spcBef>
                <a:spcPts val="900"/>
              </a:spcBef>
              <a:buClr>
                <a:srgbClr val="C80F0F"/>
              </a:buClr>
              <a:tabLst>
                <a:tab pos="2190750" algn="l"/>
              </a:tabLst>
              <a:defRPr/>
            </a:pPr>
            <a:endParaRPr lang="en-GB" sz="1600" b="0" i="1">
              <a:solidFill>
                <a:srgbClr val="000000"/>
              </a:solidFill>
              <a:cs typeface="+mn-cs"/>
            </a:endParaRPr>
          </a:p>
          <a:p>
            <a:pPr eaLnBrk="0" hangingPunct="0">
              <a:spcBef>
                <a:spcPts val="900"/>
              </a:spcBef>
              <a:buClr>
                <a:srgbClr val="C80F0F"/>
              </a:buClr>
              <a:tabLst>
                <a:tab pos="2190750" algn="l"/>
              </a:tabLst>
              <a:defRPr/>
            </a:pPr>
            <a:endParaRPr lang="en-GB" sz="1600">
              <a:solidFill>
                <a:srgbClr val="C00000"/>
              </a:solidFill>
              <a:cs typeface="+mn-cs"/>
            </a:endParaRPr>
          </a:p>
          <a:p>
            <a:pPr eaLnBrk="0" hangingPunct="0">
              <a:spcBef>
                <a:spcPts val="900"/>
              </a:spcBef>
              <a:buClr>
                <a:srgbClr val="C80F0F"/>
              </a:buClr>
              <a:tabLst>
                <a:tab pos="2190750" algn="l"/>
              </a:tabLst>
              <a:defRPr/>
            </a:pPr>
            <a:endParaRPr lang="en-GB" sz="1600">
              <a:solidFill>
                <a:srgbClr val="C00000"/>
              </a:solidFill>
              <a:cs typeface="+mn-cs"/>
            </a:endParaRPr>
          </a:p>
          <a:p>
            <a:pPr eaLnBrk="0" hangingPunct="0">
              <a:spcBef>
                <a:spcPts val="900"/>
              </a:spcBef>
              <a:buClr>
                <a:srgbClr val="C80F0F"/>
              </a:buClr>
              <a:tabLst>
                <a:tab pos="2190750" algn="l"/>
              </a:tabLst>
              <a:defRPr/>
            </a:pPr>
            <a:endParaRPr lang="en-GB" sz="1600">
              <a:solidFill>
                <a:srgbClr val="C00000"/>
              </a:solidFill>
              <a:cs typeface="+mn-cs"/>
            </a:endParaRPr>
          </a:p>
          <a:p>
            <a:pPr marL="342900" indent="-342900" eaLnBrk="0" hangingPunct="0">
              <a:spcBef>
                <a:spcPts val="900"/>
              </a:spcBef>
              <a:buClr>
                <a:srgbClr val="C80F0F"/>
              </a:buClr>
              <a:tabLst>
                <a:tab pos="2190750" algn="l"/>
              </a:tabLst>
              <a:defRPr/>
            </a:pPr>
            <a:endParaRPr lang="de-DE" sz="800" b="0">
              <a:solidFill>
                <a:srgbClr val="C00000"/>
              </a:solidFill>
              <a:cs typeface="+mn-cs"/>
            </a:endParaRPr>
          </a:p>
          <a:p>
            <a:pPr marL="342900" indent="-342900" eaLnBrk="0" hangingPunct="0">
              <a:spcBef>
                <a:spcPts val="900"/>
              </a:spcBef>
              <a:buClr>
                <a:srgbClr val="C80F0F"/>
              </a:buClr>
              <a:tabLst>
                <a:tab pos="2190750" algn="l"/>
              </a:tabLst>
              <a:defRPr/>
            </a:pPr>
            <a:endParaRPr lang="de-DE" sz="1600">
              <a:solidFill>
                <a:srgbClr val="C00000"/>
              </a:solidFill>
              <a:cs typeface="+mn-cs"/>
            </a:endParaRPr>
          </a:p>
          <a:p>
            <a:pPr marL="342900" indent="-342900" eaLnBrk="0" hangingPunct="0">
              <a:spcBef>
                <a:spcPts val="900"/>
              </a:spcBef>
              <a:buClr>
                <a:srgbClr val="C80F0F"/>
              </a:buClr>
              <a:tabLst>
                <a:tab pos="2190750" algn="l"/>
              </a:tabLst>
              <a:defRPr/>
            </a:pPr>
            <a:endParaRPr lang="de-DE" sz="1600">
              <a:solidFill>
                <a:srgbClr val="C00000"/>
              </a:solidFill>
              <a:cs typeface="+mn-cs"/>
            </a:endParaRPr>
          </a:p>
        </p:txBody>
      </p:sp>
      <p:cxnSp>
        <p:nvCxnSpPr>
          <p:cNvPr id="65543" name="Straight Connector 9"/>
          <p:cNvCxnSpPr>
            <a:cxnSpLocks noChangeShapeType="1"/>
          </p:cNvCxnSpPr>
          <p:nvPr/>
        </p:nvCxnSpPr>
        <p:spPr bwMode="auto">
          <a:xfrm>
            <a:off x="560388" y="3938588"/>
            <a:ext cx="27193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5544" name="Straight Connector 10"/>
          <p:cNvCxnSpPr>
            <a:cxnSpLocks noChangeShapeType="1"/>
          </p:cNvCxnSpPr>
          <p:nvPr/>
        </p:nvCxnSpPr>
        <p:spPr bwMode="auto">
          <a:xfrm>
            <a:off x="5883275" y="3932238"/>
            <a:ext cx="2717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 name="Abgerundetes Rechteck 8"/>
          <p:cNvSpPr/>
          <p:nvPr/>
        </p:nvSpPr>
        <p:spPr bwMode="auto">
          <a:xfrm>
            <a:off x="222250" y="981075"/>
            <a:ext cx="8650288" cy="427038"/>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a:solidFill>
                  <a:srgbClr val="FFFFFF"/>
                </a:solidFill>
              </a:rPr>
              <a:t>Les difficultés inhérentes au S&amp;E de l’adaptation</a:t>
            </a:r>
            <a:endParaRPr lang="de-DE" sz="2400">
              <a:solidFill>
                <a:srgbClr val="FFFFFF"/>
              </a:solidFill>
            </a:endParaRPr>
          </a:p>
        </p:txBody>
      </p:sp>
      <p:cxnSp>
        <p:nvCxnSpPr>
          <p:cNvPr id="13" name="Gerade Verbindung 12"/>
          <p:cNvCxnSpPr/>
          <p:nvPr/>
        </p:nvCxnSpPr>
        <p:spPr bwMode="auto">
          <a:xfrm>
            <a:off x="4630738" y="1425575"/>
            <a:ext cx="0" cy="4951413"/>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cxnSp>
        <p:nvCxnSpPr>
          <p:cNvPr id="15" name="Gerade Verbindung 14"/>
          <p:cNvCxnSpPr/>
          <p:nvPr/>
        </p:nvCxnSpPr>
        <p:spPr bwMode="auto">
          <a:xfrm flipV="1">
            <a:off x="498475" y="3919538"/>
            <a:ext cx="8194675" cy="11112"/>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pic>
        <p:nvPicPr>
          <p:cNvPr id="65548" name="Picture 2" descr="Globus"/>
          <p:cNvPicPr>
            <a:picLocks noChangeAspect="1" noChangeArrowheads="1"/>
          </p:cNvPicPr>
          <p:nvPr/>
        </p:nvPicPr>
        <p:blipFill>
          <a:blip r:embed="rId8">
            <a:lum bright="64000" contrast="-54000"/>
            <a:extLst>
              <a:ext uri="{28A0092B-C50C-407E-A947-70E740481C1C}">
                <a14:useLocalDpi xmlns:a14="http://schemas.microsoft.com/office/drawing/2010/main" val="0"/>
              </a:ext>
            </a:extLst>
          </a:blip>
          <a:srcRect/>
          <a:stretch>
            <a:fillRect/>
          </a:stretch>
        </p:blipFill>
        <p:spPr bwMode="auto">
          <a:xfrm>
            <a:off x="5651500" y="4049713"/>
            <a:ext cx="25542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9" name="Gruppieren 16"/>
          <p:cNvGrpSpPr>
            <a:grpSpLocks/>
          </p:cNvGrpSpPr>
          <p:nvPr/>
        </p:nvGrpSpPr>
        <p:grpSpPr bwMode="auto">
          <a:xfrm>
            <a:off x="3295650" y="3305175"/>
            <a:ext cx="2624138" cy="1270000"/>
            <a:chOff x="3060108" y="1904608"/>
            <a:chExt cx="2622950" cy="1269739"/>
          </a:xfrm>
        </p:grpSpPr>
        <p:sp>
          <p:nvSpPr>
            <p:cNvPr id="21" name="Abgerundetes Rechteck 20"/>
            <p:cNvSpPr/>
            <p:nvPr/>
          </p:nvSpPr>
          <p:spPr>
            <a:xfrm>
              <a:off x="3060108" y="1904608"/>
              <a:ext cx="2622950" cy="1269739"/>
            </a:xfrm>
            <a:prstGeom prst="roundRect">
              <a:avLst/>
            </a:prstGeom>
            <a:solidFill>
              <a:srgbClr val="F1F19D"/>
            </a:solidFill>
          </p:spPr>
          <p:style>
            <a:lnRef idx="2">
              <a:schemeClr val="lt1">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22" name="Abgerundetes Rechteck 4"/>
            <p:cNvSpPr/>
            <p:nvPr/>
          </p:nvSpPr>
          <p:spPr>
            <a:xfrm>
              <a:off x="3121993" y="1966508"/>
              <a:ext cx="2499180" cy="1145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0010" tIns="80010" rIns="80010" bIns="80010" spcCol="1270" anchor="ctr"/>
            <a:lstStyle/>
            <a:p>
              <a:pPr algn="ctr" defTabSz="933450" eaLnBrk="0" hangingPunct="0">
                <a:lnSpc>
                  <a:spcPct val="90000"/>
                </a:lnSpc>
                <a:spcAft>
                  <a:spcPct val="35000"/>
                </a:spcAft>
                <a:defRPr/>
              </a:pPr>
              <a:r>
                <a:rPr lang="de-DE" sz="2100">
                  <a:solidFill>
                    <a:srgbClr val="000000">
                      <a:hueOff val="0"/>
                      <a:satOff val="0"/>
                      <a:lumOff val="0"/>
                      <a:alphaOff val="0"/>
                    </a:srgbClr>
                  </a:solidFill>
                </a:rPr>
                <a:t>Liés au contexte</a:t>
              </a:r>
            </a:p>
          </p:txBody>
        </p:sp>
      </p:grpSp>
      <p:sp>
        <p:nvSpPr>
          <p:cNvPr id="65550" name="Rechteck 22"/>
          <p:cNvSpPr>
            <a:spLocks noChangeArrowheads="1"/>
          </p:cNvSpPr>
          <p:nvPr/>
        </p:nvSpPr>
        <p:spPr bwMode="auto">
          <a:xfrm>
            <a:off x="5028862" y="4465638"/>
            <a:ext cx="3843676" cy="175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33450" eaLnBrk="0" hangingPunct="0">
              <a:lnSpc>
                <a:spcPct val="90000"/>
              </a:lnSpc>
              <a:spcAft>
                <a:spcPct val="35000"/>
              </a:spcAft>
              <a:defRPr/>
            </a:pPr>
            <a:r>
              <a:rPr lang="fr-FR" sz="2800">
                <a:solidFill>
                  <a:srgbClr val="000000">
                    <a:hueOff val="0"/>
                    <a:satOff val="0"/>
                    <a:lumOff val="0"/>
                    <a:alphaOff val="0"/>
                  </a:srgbClr>
                </a:solidFill>
              </a:rPr>
              <a:t>Absence d’indicateur universel</a:t>
            </a:r>
            <a:endParaRPr lang="en-AU" sz="2800">
              <a:solidFill>
                <a:srgbClr val="000000">
                  <a:hueOff val="0"/>
                  <a:satOff val="0"/>
                  <a:lumOff val="0"/>
                  <a:alphaOff val="0"/>
                </a:srgbClr>
              </a:solidFill>
            </a:endParaRPr>
          </a:p>
          <a:p>
            <a:pPr algn="ctr" eaLnBrk="0" hangingPunct="0"/>
            <a:r>
              <a:rPr lang="de-DE" sz="2400" b="0">
                <a:solidFill>
                  <a:srgbClr val="000000"/>
                </a:solidFill>
                <a:cs typeface="+mn-cs"/>
              </a:rPr>
              <a:t>Que suivre ? Quels indicateurs ? </a:t>
            </a:r>
            <a:endParaRPr lang="en-AU" sz="2400" b="0">
              <a:solidFill>
                <a:srgbClr val="000000"/>
              </a:solidFill>
              <a:cs typeface="+mn-cs"/>
            </a:endParaRPr>
          </a:p>
        </p:txBody>
      </p:sp>
    </p:spTree>
    <p:extLst>
      <p:ext uri="{BB962C8B-B14F-4D97-AF65-F5344CB8AC3E}">
        <p14:creationId xmlns:p14="http://schemas.microsoft.com/office/powerpoint/2010/main" val="124181607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222250" y="1073192"/>
            <a:ext cx="8650288" cy="790575"/>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a:solidFill>
                  <a:srgbClr val="000000"/>
                </a:solidFill>
              </a:rPr>
              <a:t>1- Absence d’un indicateur universel pour mesurer le succès de l’adaptation</a:t>
            </a:r>
            <a:endParaRPr lang="de-DE" sz="2400">
              <a:solidFill>
                <a:srgbClr val="000000"/>
              </a:solidFill>
            </a:endParaRPr>
          </a:p>
        </p:txBody>
      </p:sp>
      <p:cxnSp>
        <p:nvCxnSpPr>
          <p:cNvPr id="7" name="Gerade Verbindung 6"/>
          <p:cNvCxnSpPr/>
          <p:nvPr/>
        </p:nvCxnSpPr>
        <p:spPr bwMode="auto">
          <a:xfrm flipH="1">
            <a:off x="4548188" y="1851242"/>
            <a:ext cx="12700" cy="4691063"/>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cxnSp>
        <p:nvCxnSpPr>
          <p:cNvPr id="9" name="Gerade Verbindung 8"/>
          <p:cNvCxnSpPr/>
          <p:nvPr/>
        </p:nvCxnSpPr>
        <p:spPr bwMode="auto">
          <a:xfrm flipV="1">
            <a:off x="331788" y="4119780"/>
            <a:ext cx="8385175" cy="0"/>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sp>
        <p:nvSpPr>
          <p:cNvPr id="14" name="Textfeld 13"/>
          <p:cNvSpPr txBox="1">
            <a:spLocks noChangeArrowheads="1"/>
          </p:cNvSpPr>
          <p:nvPr/>
        </p:nvSpPr>
        <p:spPr bwMode="auto">
          <a:xfrm>
            <a:off x="534988" y="2730717"/>
            <a:ext cx="2184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Température</a:t>
            </a:r>
          </a:p>
        </p:txBody>
      </p:sp>
      <p:sp>
        <p:nvSpPr>
          <p:cNvPr id="15" name="Textfeld 14"/>
          <p:cNvSpPr txBox="1">
            <a:spLocks noChangeArrowheads="1"/>
          </p:cNvSpPr>
          <p:nvPr/>
        </p:nvSpPr>
        <p:spPr bwMode="auto">
          <a:xfrm>
            <a:off x="4868863" y="2729130"/>
            <a:ext cx="20526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Distance</a:t>
            </a:r>
          </a:p>
        </p:txBody>
      </p:sp>
      <p:pic>
        <p:nvPicPr>
          <p:cNvPr id="55300" name="Picture 4" descr="Masse und Gewichte Thailand, Foto pixelio.de">
            <a:hlinkClick r:id="rId3" tooltip="Masse und Gewichte Thailand, Foto pixelio.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0" y="1978242"/>
            <a:ext cx="18161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Das Foto 14 Tage diese Temperatur wurde in Ungarn, Siófok aufgenommen und hat folgende Stichwört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963" y="1983005"/>
            <a:ext cx="181768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p:cNvSpPr txBox="1">
            <a:spLocks noChangeArrowheads="1"/>
          </p:cNvSpPr>
          <p:nvPr/>
        </p:nvSpPr>
        <p:spPr bwMode="auto">
          <a:xfrm>
            <a:off x="531813" y="5067517"/>
            <a:ext cx="21859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Atténuation</a:t>
            </a:r>
          </a:p>
        </p:txBody>
      </p:sp>
      <p:sp>
        <p:nvSpPr>
          <p:cNvPr id="19" name="Textfeld 18"/>
          <p:cNvSpPr txBox="1">
            <a:spLocks noChangeArrowheads="1"/>
          </p:cNvSpPr>
          <p:nvPr/>
        </p:nvSpPr>
        <p:spPr bwMode="auto">
          <a:xfrm>
            <a:off x="4867275" y="5061167"/>
            <a:ext cx="20526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Adaptation</a:t>
            </a:r>
          </a:p>
        </p:txBody>
      </p:sp>
      <p:pic>
        <p:nvPicPr>
          <p:cNvPr id="55304" name="Picture 8" descr="http://unsdiewelt.com/wp-content/uploads/auspuff.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3963" y="4357905"/>
            <a:ext cx="18224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eck 22"/>
          <p:cNvSpPr/>
          <p:nvPr/>
        </p:nvSpPr>
        <p:spPr bwMode="auto">
          <a:xfrm>
            <a:off x="6708775" y="4369017"/>
            <a:ext cx="1817688" cy="19129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de-DE" sz="3200">
              <a:solidFill>
                <a:srgbClr val="000000"/>
              </a:solidFill>
              <a:effectLst>
                <a:outerShdw blurRad="38100" dist="38100" dir="2700000" algn="tl">
                  <a:srgbClr val="000000">
                    <a:alpha val="43137"/>
                  </a:srgbClr>
                </a:outerShdw>
              </a:effectLst>
              <a:cs typeface="+mn-cs"/>
            </a:endParaRPr>
          </a:p>
          <a:p>
            <a:pPr algn="ctr" eaLnBrk="0" hangingPunct="0">
              <a:defRPr/>
            </a:pPr>
            <a:r>
              <a:rPr lang="de-DE" sz="4800">
                <a:solidFill>
                  <a:srgbClr val="000000"/>
                </a:solidFill>
                <a:effectLst>
                  <a:outerShdw blurRad="38100" dist="38100" dir="2700000" algn="tl">
                    <a:srgbClr val="000000">
                      <a:alpha val="43137"/>
                    </a:srgbClr>
                  </a:outerShdw>
                </a:effectLst>
                <a:cs typeface="+mn-cs"/>
              </a:rPr>
              <a:t>???</a:t>
            </a:r>
          </a:p>
        </p:txBody>
      </p:sp>
    </p:spTree>
    <p:extLst>
      <p:ext uri="{BB962C8B-B14F-4D97-AF65-F5344CB8AC3E}">
        <p14:creationId xmlns:p14="http://schemas.microsoft.com/office/powerpoint/2010/main" val="22940965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2"/>
          <p:cNvSpPr>
            <a:spLocks noChangeArrowheads="1"/>
          </p:cNvSpPr>
          <p:nvPr>
            <p:custDataLst>
              <p:tags r:id="rId1"/>
            </p:custDataLst>
          </p:nvPr>
        </p:nvSpPr>
        <p:spPr bwMode="auto">
          <a:xfrm>
            <a:off x="219395" y="2214109"/>
            <a:ext cx="7816290" cy="2221121"/>
          </a:xfrm>
          <a:prstGeom prst="rect">
            <a:avLst/>
          </a:prstGeom>
          <a:noFill/>
          <a:ln w="9525">
            <a:noFill/>
            <a:miter lim="800000"/>
            <a:headEnd/>
            <a:tailEnd/>
          </a:ln>
        </p:spPr>
        <p:txBody>
          <a:bodyPr wrap="square" lIns="0" tIns="0" rIns="0" bIns="0">
            <a:spAutoFit/>
          </a:bodyPr>
          <a:lstStyle/>
          <a:p>
            <a:pPr marL="538163" lvl="1" indent="-358775" eaLnBrk="0" hangingPunct="0">
              <a:spcBef>
                <a:spcPct val="20000"/>
              </a:spcBef>
              <a:spcAft>
                <a:spcPts val="800"/>
              </a:spcAft>
              <a:buClr>
                <a:srgbClr val="C00000"/>
              </a:buClr>
              <a:buFont typeface="Wingdings" pitchFamily="2" charset="2"/>
              <a:buChar char="§"/>
              <a:tabLst>
                <a:tab pos="2190750" algn="l"/>
              </a:tabLst>
              <a:defRPr/>
            </a:pPr>
            <a:r>
              <a:rPr lang="fr-FR" sz="2000">
                <a:solidFill>
                  <a:srgbClr val="000000"/>
                </a:solidFill>
                <a:cs typeface="+mn-cs"/>
              </a:rPr>
              <a:t>Des bases de référence mouvantes</a:t>
            </a:r>
          </a:p>
          <a:p>
            <a:pPr marL="801688" lvl="1" indent="-263525" eaLnBrk="0" hangingPunct="0">
              <a:spcBef>
                <a:spcPct val="20000"/>
              </a:spcBef>
              <a:buClr>
                <a:srgbClr val="000000"/>
              </a:buClr>
              <a:buFont typeface="Wingdings" pitchFamily="2" charset="2"/>
              <a:buChar char="§"/>
              <a:tabLst>
                <a:tab pos="2190750" algn="l"/>
              </a:tabLst>
              <a:defRPr/>
            </a:pPr>
            <a:r>
              <a:rPr lang="fr-FR" sz="1800" b="0">
                <a:solidFill>
                  <a:srgbClr val="000000"/>
                </a:solidFill>
                <a:cs typeface="+mn-cs"/>
              </a:rPr>
              <a:t>L’évolution future exacte des paramètre climatiques n’est pas connue</a:t>
            </a:r>
          </a:p>
          <a:p>
            <a:pPr marL="801688" lvl="1" indent="-263525" eaLnBrk="0" hangingPunct="0">
              <a:spcBef>
                <a:spcPct val="20000"/>
              </a:spcBef>
              <a:buClr>
                <a:srgbClr val="000000"/>
              </a:buClr>
              <a:buFont typeface="Wingdings" pitchFamily="2" charset="2"/>
              <a:buChar char="§"/>
              <a:tabLst>
                <a:tab pos="2190750" algn="l"/>
              </a:tabLst>
              <a:defRPr/>
            </a:pPr>
            <a:r>
              <a:rPr lang="fr-FR" sz="1800" b="0">
                <a:solidFill>
                  <a:srgbClr val="000000"/>
                </a:solidFill>
                <a:cs typeface="+mn-cs"/>
              </a:rPr>
              <a:t>Les conditions cadres (socio-politiques) de mise en œuvre peuvent changer dans le temps</a:t>
            </a:r>
          </a:p>
          <a:p>
            <a:pPr marL="538163" lvl="1" indent="-358775" eaLnBrk="0" hangingPunct="0">
              <a:spcBef>
                <a:spcPct val="20000"/>
              </a:spcBef>
              <a:buClr>
                <a:srgbClr val="000000"/>
              </a:buClr>
              <a:tabLst>
                <a:tab pos="2190750" algn="l"/>
              </a:tabLst>
              <a:defRPr/>
            </a:pPr>
            <a:endParaRPr lang="fr-FR" sz="800">
              <a:solidFill>
                <a:srgbClr val="000000"/>
              </a:solidFill>
              <a:cs typeface="+mn-cs"/>
            </a:endParaRPr>
          </a:p>
          <a:p>
            <a:pPr marL="538163" lvl="1" indent="-358775" eaLnBrk="0" hangingPunct="0">
              <a:spcBef>
                <a:spcPct val="20000"/>
              </a:spcBef>
              <a:spcAft>
                <a:spcPts val="800"/>
              </a:spcAft>
              <a:buClr>
                <a:srgbClr val="C00000"/>
              </a:buClr>
              <a:buFont typeface="Wingdings" pitchFamily="2" charset="2"/>
              <a:buChar char="§"/>
              <a:tabLst>
                <a:tab pos="2190750" algn="l"/>
              </a:tabLst>
              <a:defRPr/>
            </a:pPr>
            <a:r>
              <a:rPr lang="fr-FR" sz="2000">
                <a:solidFill>
                  <a:srgbClr val="000000"/>
                </a:solidFill>
                <a:cs typeface="+mn-cs"/>
              </a:rPr>
              <a:t>Un scénario de référence qui n’est pas clairement défini</a:t>
            </a:r>
          </a:p>
          <a:p>
            <a:pPr eaLnBrk="0" hangingPunct="0">
              <a:lnSpc>
                <a:spcPct val="90000"/>
              </a:lnSpc>
              <a:spcAft>
                <a:spcPct val="60000"/>
              </a:spcAft>
              <a:buClr>
                <a:srgbClr val="C00000"/>
              </a:buClr>
              <a:buSzPct val="100000"/>
              <a:tabLst>
                <a:tab pos="2190750" algn="l"/>
              </a:tabLst>
              <a:defRPr/>
            </a:pPr>
            <a:endParaRPr lang="fr-FR" sz="1800">
              <a:solidFill>
                <a:srgbClr val="4B859F"/>
              </a:solidFill>
              <a:cs typeface="+mn-cs"/>
            </a:endParaRPr>
          </a:p>
        </p:txBody>
      </p:sp>
      <p:sp>
        <p:nvSpPr>
          <p:cNvPr id="5" name="Abgerundetes Rechteck 4"/>
          <p:cNvSpPr/>
          <p:nvPr/>
        </p:nvSpPr>
        <p:spPr bwMode="auto">
          <a:xfrm>
            <a:off x="275316" y="1042057"/>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fr-FR" sz="2400">
                <a:solidFill>
                  <a:srgbClr val="000000"/>
                </a:solidFill>
              </a:rPr>
              <a:t>2- Incertitude</a:t>
            </a:r>
          </a:p>
        </p:txBody>
      </p:sp>
      <p:pic>
        <p:nvPicPr>
          <p:cNvPr id="66567" name="Picture 2" descr="http://www.epa.gov/climatechange/science/images/ipcc_scenario_predi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825" y="4051300"/>
            <a:ext cx="3529013" cy="249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6568" name="Gruppieren 9"/>
          <p:cNvGrpSpPr>
            <a:grpSpLocks/>
          </p:cNvGrpSpPr>
          <p:nvPr/>
        </p:nvGrpSpPr>
        <p:grpSpPr bwMode="auto">
          <a:xfrm>
            <a:off x="8059738" y="4094163"/>
            <a:ext cx="1276350" cy="1584420"/>
            <a:chOff x="6399126" y="383468"/>
            <a:chExt cx="2169948" cy="1956164"/>
          </a:xfrm>
        </p:grpSpPr>
        <p:sp>
          <p:nvSpPr>
            <p:cNvPr id="66573" name="Textfeld 11"/>
            <p:cNvSpPr txBox="1">
              <a:spLocks noChangeArrowheads="1"/>
            </p:cNvSpPr>
            <p:nvPr/>
          </p:nvSpPr>
          <p:spPr bwMode="auto">
            <a:xfrm>
              <a:off x="6810613" y="1598655"/>
              <a:ext cx="1758461" cy="740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fr-FR" sz="1100">
                  <a:solidFill>
                    <a:srgbClr val="E25B1E"/>
                  </a:solidFill>
                </a:rPr>
                <a:t>Variabilité entre les scénarios</a:t>
              </a:r>
            </a:p>
          </p:txBody>
        </p:sp>
        <p:sp>
          <p:nvSpPr>
            <p:cNvPr id="66574" name="Geschweifte Klammer rechts 10"/>
            <p:cNvSpPr>
              <a:spLocks/>
            </p:cNvSpPr>
            <p:nvPr/>
          </p:nvSpPr>
          <p:spPr bwMode="auto">
            <a:xfrm>
              <a:off x="6399126" y="383468"/>
              <a:ext cx="351693" cy="1811224"/>
            </a:xfrm>
            <a:prstGeom prst="rightBrace">
              <a:avLst>
                <a:gd name="adj1" fmla="val 0"/>
                <a:gd name="adj2" fmla="val 78486"/>
              </a:avLst>
            </a:prstGeom>
            <a:noFill/>
            <a:ln w="28575" algn="ctr">
              <a:solidFill>
                <a:srgbClr val="E25B1E"/>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sz="1800">
                <a:cs typeface="+mn-cs"/>
              </a:endParaRPr>
            </a:p>
          </p:txBody>
        </p:sp>
      </p:grpSp>
      <p:grpSp>
        <p:nvGrpSpPr>
          <p:cNvPr id="66569" name="Gruppieren 13"/>
          <p:cNvGrpSpPr>
            <a:grpSpLocks/>
          </p:cNvGrpSpPr>
          <p:nvPr/>
        </p:nvGrpSpPr>
        <p:grpSpPr bwMode="auto">
          <a:xfrm>
            <a:off x="7963859" y="3890964"/>
            <a:ext cx="1554163" cy="1277273"/>
            <a:chOff x="6420898" y="1817754"/>
            <a:chExt cx="1989265" cy="1276988"/>
          </a:xfrm>
        </p:grpSpPr>
        <p:sp>
          <p:nvSpPr>
            <p:cNvPr id="66571" name="Textfeld 7"/>
            <p:cNvSpPr txBox="1">
              <a:spLocks noChangeArrowheads="1"/>
            </p:cNvSpPr>
            <p:nvPr/>
          </p:nvSpPr>
          <p:spPr bwMode="auto">
            <a:xfrm>
              <a:off x="6839183" y="1817754"/>
              <a:ext cx="1570980" cy="12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fr-FR" sz="1100">
                  <a:solidFill>
                    <a:srgbClr val="000000"/>
                  </a:solidFill>
                </a:rPr>
                <a:t>Variabilité entre les résultats des modèles pour chaque scénario</a:t>
              </a:r>
              <a:br>
                <a:rPr lang="fr-FR" sz="1100">
                  <a:solidFill>
                    <a:srgbClr val="000000"/>
                  </a:solidFill>
                </a:rPr>
              </a:br>
              <a:endParaRPr lang="fr-FR" sz="1100">
                <a:solidFill>
                  <a:srgbClr val="000000"/>
                </a:solidFill>
              </a:endParaRPr>
            </a:p>
          </p:txBody>
        </p:sp>
        <p:sp>
          <p:nvSpPr>
            <p:cNvPr id="66572" name="Geschweifte Klammer rechts 12"/>
            <p:cNvSpPr>
              <a:spLocks/>
            </p:cNvSpPr>
            <p:nvPr/>
          </p:nvSpPr>
          <p:spPr bwMode="auto">
            <a:xfrm>
              <a:off x="6420898" y="2008190"/>
              <a:ext cx="331805" cy="467947"/>
            </a:xfrm>
            <a:prstGeom prst="rightBrace">
              <a:avLst>
                <a:gd name="adj1" fmla="val 0"/>
                <a:gd name="adj2" fmla="val 25574"/>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fr-FR" sz="1800">
                <a:cs typeface="+mn-cs"/>
              </a:endParaRPr>
            </a:p>
          </p:txBody>
        </p:sp>
      </p:grpSp>
      <p:sp>
        <p:nvSpPr>
          <p:cNvPr id="2" name="Textfeld 1"/>
          <p:cNvSpPr txBox="1"/>
          <p:nvPr/>
        </p:nvSpPr>
        <p:spPr>
          <a:xfrm>
            <a:off x="235390" y="4104673"/>
            <a:ext cx="3811204" cy="2363724"/>
          </a:xfrm>
          <a:prstGeom prst="rect">
            <a:avLst/>
          </a:prstGeom>
          <a:noFill/>
        </p:spPr>
        <p:txBody>
          <a:bodyPr wrap="square" rtlCol="0">
            <a:spAutoFit/>
          </a:bodyPr>
          <a:lstStyle/>
          <a:p>
            <a:pPr marL="801688" lvl="1" indent="-263525" eaLnBrk="0" hangingPunct="0">
              <a:spcBef>
                <a:spcPct val="20000"/>
              </a:spcBef>
              <a:buClr>
                <a:srgbClr val="000000"/>
              </a:buClr>
              <a:buFont typeface="Wingdings" pitchFamily="2" charset="2"/>
              <a:buChar char="§"/>
              <a:tabLst>
                <a:tab pos="2190750" algn="l"/>
              </a:tabLst>
              <a:defRPr/>
            </a:pPr>
            <a:r>
              <a:rPr lang="fr-FR" sz="1800" b="0">
                <a:solidFill>
                  <a:srgbClr val="000000"/>
                </a:solidFill>
              </a:rPr>
              <a:t>Difficile de définir un scénario normal (</a:t>
            </a:r>
            <a:r>
              <a:rPr lang="fr-FR" sz="1800" b="0" i="1">
                <a:solidFill>
                  <a:srgbClr val="000000"/>
                </a:solidFill>
              </a:rPr>
              <a:t>business-as-usual</a:t>
            </a:r>
            <a:r>
              <a:rPr lang="fr-FR" sz="1800" b="0">
                <a:solidFill>
                  <a:srgbClr val="000000"/>
                </a:solidFill>
              </a:rPr>
              <a:t>) dans un contexte incertain</a:t>
            </a:r>
          </a:p>
          <a:p>
            <a:pPr marL="801688" lvl="1" indent="-263525" eaLnBrk="0" hangingPunct="0">
              <a:spcBef>
                <a:spcPct val="20000"/>
              </a:spcBef>
              <a:buClr>
                <a:srgbClr val="000000"/>
              </a:buClr>
              <a:buFont typeface="Wingdings" pitchFamily="2" charset="2"/>
              <a:buChar char="§"/>
              <a:tabLst>
                <a:tab pos="2190750" algn="l"/>
              </a:tabLst>
              <a:defRPr/>
            </a:pPr>
            <a:r>
              <a:rPr lang="fr-FR" sz="1800" b="0">
                <a:solidFill>
                  <a:srgbClr val="000000"/>
                </a:solidFill>
              </a:rPr>
              <a:t>Que se serait-il passé en l’absence d’intervention? </a:t>
            </a:r>
            <a:r>
              <a:rPr lang="fr-FR" sz="1800" b="0">
                <a:solidFill>
                  <a:srgbClr val="000000"/>
                </a:solidFill>
                <a:sym typeface="Wingdings 3"/>
              </a:rPr>
              <a:t> besoin d’hypothèses ou de scénarios</a:t>
            </a:r>
            <a:endParaRPr lang="fr-FR" sz="1800" b="0">
              <a:solidFill>
                <a:srgbClr val="000000"/>
              </a:solidFill>
            </a:endParaRPr>
          </a:p>
        </p:txBody>
      </p:sp>
      <p:sp>
        <p:nvSpPr>
          <p:cNvPr id="3" name="Textfeld 2"/>
          <p:cNvSpPr txBox="1"/>
          <p:nvPr/>
        </p:nvSpPr>
        <p:spPr>
          <a:xfrm>
            <a:off x="255353" y="1629043"/>
            <a:ext cx="8690214" cy="646331"/>
          </a:xfrm>
          <a:prstGeom prst="rect">
            <a:avLst/>
          </a:prstGeom>
          <a:noFill/>
        </p:spPr>
        <p:txBody>
          <a:bodyPr wrap="square" rtlCol="0">
            <a:spAutoFit/>
          </a:bodyPr>
          <a:lstStyle/>
          <a:p>
            <a:pPr eaLnBrk="0" hangingPunct="0">
              <a:spcBef>
                <a:spcPct val="20000"/>
              </a:spcBef>
              <a:buClr>
                <a:srgbClr val="0000FF"/>
              </a:buClr>
              <a:buFont typeface="Wingdings" pitchFamily="2" charset="2"/>
              <a:buNone/>
              <a:tabLst>
                <a:tab pos="2190750" algn="l"/>
              </a:tabLst>
              <a:defRPr/>
            </a:pPr>
            <a:r>
              <a:rPr lang="fr-FR" sz="1800" b="0" kern="0">
                <a:solidFill>
                  <a:srgbClr val="000000"/>
                </a:solidFill>
                <a:latin typeface="Arial"/>
              </a:rPr>
              <a:t>L’adaptation au changement climatique est confronté à des incertitudes. Deux exemples : </a:t>
            </a:r>
          </a:p>
        </p:txBody>
      </p:sp>
    </p:spTree>
    <p:extLst>
      <p:ext uri="{BB962C8B-B14F-4D97-AF65-F5344CB8AC3E}">
        <p14:creationId xmlns:p14="http://schemas.microsoft.com/office/powerpoint/2010/main" val="408413480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2"/>
          <p:cNvSpPr>
            <a:spLocks noChangeArrowheads="1"/>
          </p:cNvSpPr>
          <p:nvPr>
            <p:custDataLst>
              <p:tags r:id="rId1"/>
            </p:custDataLst>
          </p:nvPr>
        </p:nvSpPr>
        <p:spPr bwMode="auto">
          <a:xfrm>
            <a:off x="308768" y="1669452"/>
            <a:ext cx="5432425" cy="432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538163" lvl="1" indent="-358775" eaLnBrk="0" hangingPunct="0">
              <a:spcBef>
                <a:spcPct val="20000"/>
              </a:spcBef>
              <a:spcAft>
                <a:spcPts val="800"/>
              </a:spcAft>
              <a:buClr>
                <a:srgbClr val="C00000"/>
              </a:buClr>
              <a:buFont typeface="Wingdings" pitchFamily="2" charset="2"/>
              <a:buChar char="§"/>
              <a:tabLst>
                <a:tab pos="2190750" algn="l"/>
              </a:tabLst>
            </a:pPr>
            <a:r>
              <a:rPr lang="fr-FR" sz="2000" b="0">
                <a:solidFill>
                  <a:srgbClr val="000000"/>
                </a:solidFill>
                <a:cs typeface="+mn-cs"/>
              </a:rPr>
              <a:t>Un impact du CC comme la pénurie d'eau peut influencer de nombreux secteurs de façon </a:t>
            </a:r>
            <a:r>
              <a:rPr lang="fr-FR" sz="2000">
                <a:solidFill>
                  <a:srgbClr val="000000"/>
                </a:solidFill>
                <a:cs typeface="+mn-cs"/>
              </a:rPr>
              <a:t>transversale</a:t>
            </a:r>
            <a:r>
              <a:rPr lang="fr-FR" sz="2000" b="0">
                <a:solidFill>
                  <a:srgbClr val="000000"/>
                </a:solidFill>
                <a:cs typeface="+mn-cs"/>
              </a:rPr>
              <a:t> : par ex. la diminution des resources en eau affecte l'agriculture, la sylviculture, les ressources naturelles, l'énergie et l'économie. </a:t>
            </a:r>
          </a:p>
          <a:p>
            <a:pPr marL="538163" lvl="1" indent="-358775" eaLnBrk="0" hangingPunct="0">
              <a:spcBef>
                <a:spcPct val="20000"/>
              </a:spcBef>
              <a:spcAft>
                <a:spcPts val="800"/>
              </a:spcAft>
              <a:buClr>
                <a:srgbClr val="C00000"/>
              </a:buClr>
              <a:buFont typeface="Wingdings" pitchFamily="2" charset="2"/>
              <a:buChar char="§"/>
              <a:tabLst>
                <a:tab pos="2190750" algn="l"/>
              </a:tabLst>
            </a:pPr>
            <a:r>
              <a:rPr lang="fr-FR" sz="2000" b="0">
                <a:solidFill>
                  <a:srgbClr val="000000"/>
                </a:solidFill>
                <a:cs typeface="+mn-cs"/>
              </a:rPr>
              <a:t>Les facteurs </a:t>
            </a:r>
            <a:r>
              <a:rPr lang="fr-FR" sz="2000">
                <a:solidFill>
                  <a:srgbClr val="000000"/>
                </a:solidFill>
                <a:cs typeface="+mn-cs"/>
              </a:rPr>
              <a:t>climatiques</a:t>
            </a:r>
            <a:r>
              <a:rPr lang="fr-FR" sz="2000" b="0">
                <a:solidFill>
                  <a:srgbClr val="000000"/>
                </a:solidFill>
                <a:cs typeface="+mn-cs"/>
              </a:rPr>
              <a:t> (changements dans le régime des précipitations) interagissent avec les facteurs de stress </a:t>
            </a:r>
            <a:r>
              <a:rPr lang="fr-FR" sz="2000">
                <a:solidFill>
                  <a:srgbClr val="000000"/>
                </a:solidFill>
                <a:cs typeface="+mn-cs"/>
              </a:rPr>
              <a:t>non climatiques </a:t>
            </a:r>
            <a:r>
              <a:rPr lang="fr-FR" sz="2000" b="0">
                <a:solidFill>
                  <a:srgbClr val="000000"/>
                </a:solidFill>
                <a:cs typeface="+mn-cs"/>
              </a:rPr>
              <a:t>(déforestation, pratiques agricoles inadéquates, etc.) </a:t>
            </a:r>
          </a:p>
          <a:p>
            <a:pPr marL="179388" lvl="1" eaLnBrk="0" hangingPunct="0">
              <a:spcBef>
                <a:spcPct val="20000"/>
              </a:spcBef>
              <a:spcAft>
                <a:spcPts val="800"/>
              </a:spcAft>
              <a:buClr>
                <a:srgbClr val="C00000"/>
              </a:buClr>
              <a:tabLst>
                <a:tab pos="2190750" algn="l"/>
              </a:tabLst>
            </a:pPr>
            <a:r>
              <a:rPr lang="en-GB" sz="2000">
                <a:solidFill>
                  <a:srgbClr val="C00000"/>
                </a:solidFill>
                <a:cs typeface="+mn-cs"/>
                <a:sym typeface="Wingdings" pitchFamily="2" charset="2"/>
              </a:rPr>
              <a:t> </a:t>
            </a:r>
            <a:r>
              <a:rPr lang="fr-FR" sz="2000">
                <a:solidFill>
                  <a:srgbClr val="C00000"/>
                </a:solidFill>
                <a:cs typeface="+mn-cs"/>
              </a:rPr>
              <a:t>Des problèmes intersectoriels et des</a:t>
            </a:r>
            <a:r>
              <a:rPr lang="fr-FR" sz="2000" b="0">
                <a:solidFill>
                  <a:srgbClr val="000000"/>
                </a:solidFill>
                <a:cs typeface="+mn-cs"/>
              </a:rPr>
              <a:t> </a:t>
            </a:r>
            <a:r>
              <a:rPr lang="fr-FR" sz="2000">
                <a:solidFill>
                  <a:srgbClr val="C00000"/>
                </a:solidFill>
                <a:cs typeface="+mn-cs"/>
              </a:rPr>
              <a:t>mesures complexes</a:t>
            </a:r>
            <a:endParaRPr lang="en-GB" sz="2000">
              <a:solidFill>
                <a:srgbClr val="4B859F"/>
              </a:solidFill>
              <a:cs typeface="+mn-cs"/>
            </a:endParaRPr>
          </a:p>
        </p:txBody>
      </p:sp>
      <p:sp>
        <p:nvSpPr>
          <p:cNvPr id="5" name="Abgerundetes Rechteck 4"/>
          <p:cNvSpPr/>
          <p:nvPr/>
        </p:nvSpPr>
        <p:spPr bwMode="auto">
          <a:xfrm>
            <a:off x="222250" y="113872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a:solidFill>
                  <a:srgbClr val="000000"/>
                </a:solidFill>
              </a:rPr>
              <a:t>3- Complexité</a:t>
            </a:r>
            <a:endParaRPr lang="de-DE" sz="2400">
              <a:solidFill>
                <a:srgbClr val="000000"/>
              </a:solidFill>
            </a:endParaRPr>
          </a:p>
        </p:txBody>
      </p:sp>
      <p:cxnSp>
        <p:nvCxnSpPr>
          <p:cNvPr id="6" name="Gerade Verbindung 5"/>
          <p:cNvCxnSpPr/>
          <p:nvPr/>
        </p:nvCxnSpPr>
        <p:spPr bwMode="auto">
          <a:xfrm flipH="1">
            <a:off x="5842000" y="1722438"/>
            <a:ext cx="12700" cy="4689475"/>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pic>
        <p:nvPicPr>
          <p:cNvPr id="67589" name="Picture 2" descr="Bodenero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138" y="4556125"/>
            <a:ext cx="27701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feld 6"/>
          <p:cNvSpPr txBox="1">
            <a:spLocks noChangeArrowheads="1"/>
          </p:cNvSpPr>
          <p:nvPr/>
        </p:nvSpPr>
        <p:spPr bwMode="auto">
          <a:xfrm>
            <a:off x="6053138" y="1761609"/>
            <a:ext cx="28733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lgn="ctr" eaLnBrk="1" hangingPunct="1"/>
            <a:r>
              <a:rPr lang="de-DE"/>
              <a:t>Ex. de l‘érosion des sols</a:t>
            </a:r>
          </a:p>
        </p:txBody>
      </p:sp>
      <p:pic>
        <p:nvPicPr>
          <p:cNvPr id="67591" name="Picture 4" descr="File:Rabbit-erosio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2552700"/>
            <a:ext cx="27876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233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hteck 12"/>
          <p:cNvSpPr>
            <a:spLocks noChangeArrowheads="1"/>
          </p:cNvSpPr>
          <p:nvPr>
            <p:custDataLst>
              <p:tags r:id="rId1"/>
            </p:custDataLst>
          </p:nvPr>
        </p:nvSpPr>
        <p:spPr bwMode="auto">
          <a:xfrm>
            <a:off x="52388" y="1909307"/>
            <a:ext cx="22510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538163" lvl="1" indent="-358775" eaLnBrk="0" hangingPunct="0">
              <a:spcBef>
                <a:spcPct val="20000"/>
              </a:spcBef>
              <a:spcAft>
                <a:spcPts val="800"/>
              </a:spcAft>
              <a:buClr>
                <a:srgbClr val="C00000"/>
              </a:buClr>
              <a:tabLst>
                <a:tab pos="2190750" algn="l"/>
              </a:tabLst>
            </a:pPr>
            <a:r>
              <a:rPr lang="en-GB">
                <a:solidFill>
                  <a:srgbClr val="000000"/>
                </a:solidFill>
                <a:cs typeface="+mn-cs"/>
              </a:rPr>
              <a:t>Durée de vie d’un projet</a:t>
            </a:r>
          </a:p>
        </p:txBody>
      </p:sp>
      <p:sp>
        <p:nvSpPr>
          <p:cNvPr id="5" name="Abgerundetes Rechteck 4"/>
          <p:cNvSpPr/>
          <p:nvPr/>
        </p:nvSpPr>
        <p:spPr bwMode="auto">
          <a:xfrm>
            <a:off x="222250" y="98107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a:solidFill>
                  <a:srgbClr val="000000"/>
                </a:solidFill>
              </a:rPr>
              <a:t>4- Horizons temporels longs</a:t>
            </a:r>
            <a:endParaRPr lang="de-DE" sz="2400">
              <a:solidFill>
                <a:srgbClr val="000000"/>
              </a:solidFill>
            </a:endParaRPr>
          </a:p>
        </p:txBody>
      </p:sp>
      <p:sp>
        <p:nvSpPr>
          <p:cNvPr id="6" name="Pfeil nach rechts 5"/>
          <p:cNvSpPr/>
          <p:nvPr/>
        </p:nvSpPr>
        <p:spPr bwMode="auto">
          <a:xfrm>
            <a:off x="177800" y="4441825"/>
            <a:ext cx="8728075" cy="8064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de-DE">
                <a:solidFill>
                  <a:schemeClr val="tx1"/>
                </a:solidFill>
                <a:cs typeface="+mn-cs"/>
              </a:rPr>
              <a:t>Changement climatique</a:t>
            </a:r>
          </a:p>
        </p:txBody>
      </p:sp>
      <p:sp>
        <p:nvSpPr>
          <p:cNvPr id="8" name="Rechteck 7"/>
          <p:cNvSpPr/>
          <p:nvPr/>
        </p:nvSpPr>
        <p:spPr bwMode="auto">
          <a:xfrm>
            <a:off x="593725" y="3336925"/>
            <a:ext cx="1638300" cy="3921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de-DE" sz="1600">
                <a:solidFill>
                  <a:schemeClr val="tx1"/>
                </a:solidFill>
                <a:cs typeface="+mn-cs"/>
              </a:rPr>
              <a:t>Mesure Y</a:t>
            </a:r>
          </a:p>
        </p:txBody>
      </p:sp>
      <p:sp>
        <p:nvSpPr>
          <p:cNvPr id="9" name="Rechteck 8"/>
          <p:cNvSpPr/>
          <p:nvPr/>
        </p:nvSpPr>
        <p:spPr bwMode="auto">
          <a:xfrm>
            <a:off x="650875" y="3905250"/>
            <a:ext cx="1225550" cy="3921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de-DE" sz="1600">
                <a:solidFill>
                  <a:schemeClr val="tx1"/>
                </a:solidFill>
                <a:cs typeface="+mn-cs"/>
              </a:rPr>
              <a:t>Mesure Z</a:t>
            </a:r>
          </a:p>
        </p:txBody>
      </p:sp>
      <p:sp>
        <p:nvSpPr>
          <p:cNvPr id="10" name="Rechteck 9"/>
          <p:cNvSpPr/>
          <p:nvPr/>
        </p:nvSpPr>
        <p:spPr bwMode="auto">
          <a:xfrm>
            <a:off x="257175" y="2798763"/>
            <a:ext cx="1333500" cy="39211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de-DE" sz="1600">
                <a:solidFill>
                  <a:schemeClr val="tx1"/>
                </a:solidFill>
                <a:cs typeface="+mn-cs"/>
              </a:rPr>
              <a:t>Mesure X</a:t>
            </a:r>
          </a:p>
        </p:txBody>
      </p:sp>
      <p:sp>
        <p:nvSpPr>
          <p:cNvPr id="68616" name="Rechteck 10"/>
          <p:cNvSpPr>
            <a:spLocks noChangeArrowheads="1"/>
          </p:cNvSpPr>
          <p:nvPr/>
        </p:nvSpPr>
        <p:spPr bwMode="auto">
          <a:xfrm>
            <a:off x="201613" y="2576513"/>
            <a:ext cx="2101850" cy="186531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a:cs typeface="+mn-cs"/>
            </a:endParaRPr>
          </a:p>
        </p:txBody>
      </p:sp>
      <p:sp>
        <p:nvSpPr>
          <p:cNvPr id="68617" name="Rechteck 12"/>
          <p:cNvSpPr>
            <a:spLocks noChangeArrowheads="1"/>
          </p:cNvSpPr>
          <p:nvPr>
            <p:custDataLst>
              <p:tags r:id="rId2"/>
            </p:custDataLst>
          </p:nvPr>
        </p:nvSpPr>
        <p:spPr bwMode="auto">
          <a:xfrm>
            <a:off x="4831307" y="5510213"/>
            <a:ext cx="44666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538163" lvl="1" indent="-358775" eaLnBrk="0" hangingPunct="0">
              <a:spcBef>
                <a:spcPct val="20000"/>
              </a:spcBef>
              <a:spcAft>
                <a:spcPts val="800"/>
              </a:spcAft>
              <a:buClr>
                <a:srgbClr val="C00000"/>
              </a:buClr>
              <a:tabLst>
                <a:tab pos="2190750" algn="l"/>
              </a:tabLst>
            </a:pPr>
            <a:r>
              <a:rPr lang="en-GB">
                <a:solidFill>
                  <a:srgbClr val="000000"/>
                </a:solidFill>
                <a:cs typeface="+mn-cs"/>
              </a:rPr>
              <a:t>Information sur la réussite</a:t>
            </a:r>
          </a:p>
        </p:txBody>
      </p:sp>
      <p:sp>
        <p:nvSpPr>
          <p:cNvPr id="68618" name="Textfeld 12"/>
          <p:cNvSpPr txBox="1">
            <a:spLocks noChangeArrowheads="1"/>
          </p:cNvSpPr>
          <p:nvPr/>
        </p:nvSpPr>
        <p:spPr bwMode="auto">
          <a:xfrm>
            <a:off x="511175" y="5592763"/>
            <a:ext cx="1555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3-6 ans</a:t>
            </a:r>
          </a:p>
        </p:txBody>
      </p:sp>
      <p:sp>
        <p:nvSpPr>
          <p:cNvPr id="68619" name="Textfeld 13"/>
          <p:cNvSpPr txBox="1">
            <a:spLocks noChangeArrowheads="1"/>
          </p:cNvSpPr>
          <p:nvPr/>
        </p:nvSpPr>
        <p:spPr bwMode="auto">
          <a:xfrm>
            <a:off x="3656013" y="3489325"/>
            <a:ext cx="187133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20 ans et +</a:t>
            </a:r>
          </a:p>
        </p:txBody>
      </p:sp>
    </p:spTree>
    <p:extLst>
      <p:ext uri="{BB962C8B-B14F-4D97-AF65-F5344CB8AC3E}">
        <p14:creationId xmlns:p14="http://schemas.microsoft.com/office/powerpoint/2010/main" val="38837752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a:defRPr/>
            </a:pPr>
            <a:fld id="{212108AF-21C3-4F61-B7B8-10DAFDD78C43}" type="datetime1">
              <a:rPr lang="de-DE" smtClean="0"/>
              <a:pPr>
                <a:defRPr/>
              </a:pPr>
              <a:t>05.03.2018</a:t>
            </a:fld>
            <a:endParaRPr lang="de-DE"/>
          </a:p>
        </p:txBody>
      </p:sp>
      <p:sp>
        <p:nvSpPr>
          <p:cNvPr id="5" name="Content Placeholder 2"/>
          <p:cNvSpPr txBox="1">
            <a:spLocks/>
          </p:cNvSpPr>
          <p:nvPr/>
        </p:nvSpPr>
        <p:spPr>
          <a:xfrm>
            <a:off x="482519" y="2119184"/>
            <a:ext cx="8051800" cy="4463204"/>
          </a:xfrm>
          <a:prstGeom prst="rect">
            <a:avLst/>
          </a:prstGeom>
        </p:spPr>
        <p:txBody>
          <a:bodyPr>
            <a:normAutofit lnSpcReduction="100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fr-FR" b="0" kern="0">
                <a:solidFill>
                  <a:schemeClr val="tx1"/>
                </a:solidFill>
                <a:ea typeface="Calibri"/>
              </a:rPr>
              <a:t>Cette formation a été conçue par la GIZ en concertation avec l’OCDE à la demande du BMZ.</a:t>
            </a:r>
          </a:p>
          <a:p>
            <a:pPr algn="just">
              <a:spcAft>
                <a:spcPts val="300"/>
              </a:spcAft>
            </a:pPr>
            <a:r>
              <a:rPr lang="fr-FR" b="0" kern="0">
                <a:solidFill>
                  <a:schemeClr val="tx1"/>
                </a:solidFill>
              </a:rPr>
              <a:t>Elle repose sur le document d'orientation publié en mai 2009 par l’OCDE sous le titre « Adaptation au changement climatique et coopération pour le développement ». </a:t>
            </a:r>
          </a:p>
          <a:p>
            <a:pPr algn="just">
              <a:spcAft>
                <a:spcPts val="300"/>
              </a:spcAft>
            </a:pPr>
            <a:r>
              <a:rPr lang="fr-FR" b="0" kern="0">
                <a:solidFill>
                  <a:schemeClr val="tx1"/>
                </a:solidFill>
              </a:rPr>
              <a:t>Elle contient </a:t>
            </a:r>
            <a:r>
              <a:rPr lang="fr-FR" kern="0">
                <a:solidFill>
                  <a:schemeClr val="tx1"/>
                </a:solidFill>
              </a:rPr>
              <a:t>10 modules </a:t>
            </a:r>
            <a:r>
              <a:rPr lang="fr-FR" b="0" kern="0">
                <a:solidFill>
                  <a:schemeClr val="tx1"/>
                </a:solidFill>
              </a:rPr>
              <a:t>(voir diapositive suivante).</a:t>
            </a:r>
          </a:p>
          <a:p>
            <a:pPr algn="just">
              <a:spcAft>
                <a:spcPts val="300"/>
              </a:spcAft>
            </a:pPr>
            <a:r>
              <a:rPr lang="fr-FR" b="0" kern="0">
                <a:solidFill>
                  <a:schemeClr val="tx1"/>
                </a:solidFill>
              </a:rPr>
              <a:t>A la demande du BMUB, de nouveaux modules ont été ajoutés ou mis à jour en 2012 et en 2013 sur les informations climatiques (M2) et le suivi et l’évaluation (S&amp;E, M6). Le module sur le S&amp;E a de nouveau été mis à jour en 2016.</a:t>
            </a:r>
          </a:p>
          <a:p>
            <a:pPr algn="just">
              <a:spcAft>
                <a:spcPts val="300"/>
              </a:spcAft>
            </a:pPr>
            <a:r>
              <a:rPr lang="fr-FR" b="0" kern="0">
                <a:solidFill>
                  <a:schemeClr val="tx1"/>
                </a:solidFill>
              </a:rPr>
              <a:t>Le module de S&amp;E peut être utilisé dans le cadre de ce programme de formation ou </a:t>
            </a:r>
            <a:r>
              <a:rPr lang="fr-FR" kern="0">
                <a:solidFill>
                  <a:schemeClr val="tx1"/>
                </a:solidFill>
              </a:rPr>
              <a:t>de façon indépendante</a:t>
            </a:r>
            <a:r>
              <a:rPr lang="fr-FR" b="0" kern="0">
                <a:solidFill>
                  <a:schemeClr val="tx1"/>
                </a:solidFill>
              </a:rPr>
              <a:t>. </a:t>
            </a:r>
          </a:p>
          <a:p>
            <a:pPr algn="just">
              <a:spcAft>
                <a:spcPts val="300"/>
              </a:spcAft>
            </a:pPr>
            <a:r>
              <a:rPr lang="fr-FR" b="0" kern="0">
                <a:solidFill>
                  <a:schemeClr val="tx1"/>
                </a:solidFill>
              </a:rPr>
              <a:t>Pour plus d’information, consultez le site </a:t>
            </a:r>
            <a:r>
              <a:rPr lang="fr-FR" b="0" kern="0">
                <a:hlinkClick r:id="rId3"/>
              </a:rPr>
              <a:t>www.AdaptationCommunity.net</a:t>
            </a:r>
            <a:r>
              <a:rPr lang="fr-FR" b="0" kern="0"/>
              <a:t>, </a:t>
            </a:r>
            <a:r>
              <a:rPr lang="fr-FR" b="0" kern="0">
                <a:solidFill>
                  <a:schemeClr val="tx1"/>
                </a:solidFill>
              </a:rPr>
              <a:t>onglets </a:t>
            </a:r>
            <a:r>
              <a:rPr lang="fr-FR" b="0" kern="0" err="1">
                <a:solidFill>
                  <a:schemeClr val="tx1"/>
                </a:solidFill>
              </a:rPr>
              <a:t>Knowledge</a:t>
            </a:r>
            <a:r>
              <a:rPr lang="fr-FR" b="0" kern="0">
                <a:solidFill>
                  <a:schemeClr val="tx1"/>
                </a:solidFill>
              </a:rPr>
              <a:t> (connaissances) </a:t>
            </a:r>
            <a:r>
              <a:rPr lang="fr-FR" b="0" kern="0">
                <a:solidFill>
                  <a:schemeClr val="tx1"/>
                </a:solidFill>
                <a:sym typeface="Wingdings 3"/>
              </a:rPr>
              <a:t> </a:t>
            </a:r>
            <a:r>
              <a:rPr lang="fr-FR" b="0" kern="0">
                <a:solidFill>
                  <a:schemeClr val="tx1"/>
                </a:solidFill>
              </a:rPr>
              <a:t>Adaptation Training (Formations sur l’adaptation)</a:t>
            </a:r>
          </a:p>
        </p:txBody>
      </p:sp>
      <p:sp>
        <p:nvSpPr>
          <p:cNvPr id="6" name="Titel 1"/>
          <p:cNvSpPr txBox="1">
            <a:spLocks/>
          </p:cNvSpPr>
          <p:nvPr/>
        </p:nvSpPr>
        <p:spPr bwMode="auto">
          <a:xfrm>
            <a:off x="482519" y="949659"/>
            <a:ext cx="8242381" cy="114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fr-FR" sz="2400" b="0" kern="0"/>
              <a:t>Programme de formation : « Intégrer l’adaptation au changement climatique dans la planification du développement »</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8340" y="6139084"/>
            <a:ext cx="2133865" cy="682665"/>
          </a:xfrm>
          <a:prstGeom prst="rect">
            <a:avLst/>
          </a:prstGeom>
        </p:spPr>
      </p:pic>
    </p:spTree>
    <p:extLst>
      <p:ext uri="{BB962C8B-B14F-4D97-AF65-F5344CB8AC3E}">
        <p14:creationId xmlns:p14="http://schemas.microsoft.com/office/powerpoint/2010/main" val="40822931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457200" y="1330036"/>
            <a:ext cx="8570068" cy="805395"/>
          </a:xfrm>
        </p:spPr>
        <p:txBody>
          <a:bodyPr/>
          <a:lstStyle/>
          <a:p>
            <a:r>
              <a:rPr lang="fr-FR" b="1" kern="1200">
                <a:solidFill>
                  <a:srgbClr val="669900"/>
                </a:solidFill>
                <a:latin typeface="Arial"/>
                <a:ea typeface="+mn-ea"/>
                <a:cs typeface="+mn-cs"/>
              </a:rPr>
              <a:t>Alors, comment aborder le S&amp;E de l’adaptation dans la pratique ?</a:t>
            </a:r>
          </a:p>
        </p:txBody>
      </p:sp>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05.03.2018</a:t>
            </a:fld>
            <a:endParaRPr lang="de-DE">
              <a:solidFill>
                <a:srgbClr val="6E6452"/>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041" b="2718"/>
          <a:stretch/>
        </p:blipFill>
        <p:spPr>
          <a:xfrm>
            <a:off x="2033516" y="2797790"/>
            <a:ext cx="5073041" cy="3316406"/>
          </a:xfrm>
          <a:prstGeom prst="rect">
            <a:avLst/>
          </a:prstGeom>
        </p:spPr>
      </p:pic>
    </p:spTree>
    <p:extLst>
      <p:ext uri="{BB962C8B-B14F-4D97-AF65-F5344CB8AC3E}">
        <p14:creationId xmlns:p14="http://schemas.microsoft.com/office/powerpoint/2010/main" val="157162373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05.03.2018</a:t>
            </a:fld>
            <a:endParaRPr lang="de-DE">
              <a:solidFill>
                <a:srgbClr val="6E6452"/>
              </a:solidFill>
            </a:endParaRPr>
          </a:p>
        </p:txBody>
      </p:sp>
      <p:sp>
        <p:nvSpPr>
          <p:cNvPr id="34819" name="Inhaltsplatzhalter 2"/>
          <p:cNvSpPr>
            <a:spLocks noGrp="1"/>
          </p:cNvSpPr>
          <p:nvPr>
            <p:ph idx="1"/>
          </p:nvPr>
        </p:nvSpPr>
        <p:spPr>
          <a:xfrm>
            <a:off x="455480" y="1585108"/>
            <a:ext cx="7526338" cy="4995893"/>
          </a:xfrm>
        </p:spPr>
        <p:txBody>
          <a:bodyPr/>
          <a:lstStyle/>
          <a:p>
            <a:pPr marL="0" indent="0">
              <a:defRPr/>
            </a:pPr>
            <a:endParaRPr lang="de-DE" sz="1050" b="0"/>
          </a:p>
          <a:p>
            <a:pPr>
              <a:defRPr/>
            </a:pPr>
            <a:r>
              <a:rPr lang="de-DE" sz="2400" b="0" dirty="0" err="1"/>
              <a:t>Etant</a:t>
            </a:r>
            <a:r>
              <a:rPr lang="de-DE" sz="2400" b="0" dirty="0"/>
              <a:t> </a:t>
            </a:r>
            <a:r>
              <a:rPr lang="de-DE" sz="2400" b="0" dirty="0" err="1"/>
              <a:t>donnée</a:t>
            </a:r>
            <a:r>
              <a:rPr lang="de-DE" sz="2400" b="0" dirty="0"/>
              <a:t> la </a:t>
            </a:r>
            <a:r>
              <a:rPr lang="de-DE" sz="2400" b="0" dirty="0" err="1"/>
              <a:t>diversité</a:t>
            </a:r>
            <a:r>
              <a:rPr lang="de-DE" sz="2400" b="0" dirty="0"/>
              <a:t> des </a:t>
            </a:r>
            <a:r>
              <a:rPr lang="de-DE" sz="2400" b="0" err="1"/>
              <a:t>formes</a:t>
            </a:r>
            <a:r>
              <a:rPr lang="de-DE" sz="2400" b="0"/>
              <a:t> d</a:t>
            </a:r>
            <a:r>
              <a:rPr lang="de-DE" sz="2400"/>
              <a:t>’</a:t>
            </a:r>
            <a:r>
              <a:rPr lang="de-DE" sz="2400" b="0"/>
              <a:t>adaptation </a:t>
            </a:r>
            <a:r>
              <a:rPr lang="de-DE" sz="2400" b="0" err="1"/>
              <a:t>il</a:t>
            </a:r>
            <a:r>
              <a:rPr lang="de-DE" sz="2400" b="0"/>
              <a:t> n</a:t>
            </a:r>
            <a:r>
              <a:rPr lang="de-DE" sz="2400"/>
              <a:t>’</a:t>
            </a:r>
            <a:r>
              <a:rPr lang="de-DE" sz="2400" b="0"/>
              <a:t>existe </a:t>
            </a:r>
            <a:r>
              <a:rPr lang="de-DE" sz="2400">
                <a:solidFill>
                  <a:srgbClr val="C00000"/>
                </a:solidFill>
              </a:rPr>
              <a:t>pas de solution toute faite </a:t>
            </a:r>
            <a:r>
              <a:rPr lang="de-DE" sz="2400" b="0"/>
              <a:t>pour </a:t>
            </a:r>
            <a:r>
              <a:rPr lang="de-DE" sz="2400" b="0" dirty="0" err="1"/>
              <a:t>entreprendre</a:t>
            </a:r>
            <a:r>
              <a:rPr lang="de-DE" sz="2400" b="0" dirty="0"/>
              <a:t> le S</a:t>
            </a:r>
            <a:r>
              <a:rPr lang="de-DE" sz="2400" b="0"/>
              <a:t>&amp;E.</a:t>
            </a:r>
            <a:endParaRPr lang="de-DE" sz="2400" b="0" dirty="0"/>
          </a:p>
          <a:p>
            <a:pPr>
              <a:defRPr/>
            </a:pPr>
            <a:r>
              <a:rPr lang="de-DE" sz="2400"/>
              <a:t>Pour être adéquate, l’approche doit être cohérente avec </a:t>
            </a:r>
            <a:r>
              <a:rPr lang="de-DE" sz="2400" b="0"/>
              <a:t>:</a:t>
            </a:r>
            <a:endParaRPr lang="de-DE" sz="2400" b="0" dirty="0"/>
          </a:p>
          <a:p>
            <a:pPr marL="1071563" lvl="4" indent="-358775">
              <a:lnSpc>
                <a:spcPct val="150000"/>
              </a:lnSpc>
              <a:tabLst>
                <a:tab pos="1528763" algn="l"/>
                <a:tab pos="2190750" algn="l"/>
              </a:tabLst>
              <a:defRPr/>
            </a:pPr>
            <a:r>
              <a:rPr lang="de-DE" sz="2400"/>
              <a:t>La </a:t>
            </a:r>
            <a:r>
              <a:rPr lang="de-DE" sz="2400" b="1">
                <a:solidFill>
                  <a:schemeClr val="tx1"/>
                </a:solidFill>
              </a:rPr>
              <a:t>finalité</a:t>
            </a:r>
            <a:r>
              <a:rPr lang="de-DE" sz="2400"/>
              <a:t> du S&amp;E</a:t>
            </a:r>
            <a:endParaRPr lang="de-DE" sz="2400" b="0" dirty="0"/>
          </a:p>
          <a:p>
            <a:pPr marL="1071563" lvl="4" indent="-358775">
              <a:lnSpc>
                <a:spcPct val="150000"/>
              </a:lnSpc>
              <a:tabLst>
                <a:tab pos="1528763" algn="l"/>
                <a:tab pos="2190750" algn="l"/>
              </a:tabLst>
              <a:defRPr/>
            </a:pPr>
            <a:r>
              <a:rPr lang="de-DE" sz="2400" b="0">
                <a:solidFill>
                  <a:srgbClr val="000000"/>
                </a:solidFill>
              </a:rPr>
              <a:t>Le </a:t>
            </a:r>
            <a:r>
              <a:rPr lang="de-DE" sz="2400" b="1">
                <a:solidFill>
                  <a:schemeClr val="tx1"/>
                </a:solidFill>
              </a:rPr>
              <a:t>contexte</a:t>
            </a:r>
            <a:r>
              <a:rPr lang="de-DE" sz="2400" b="0"/>
              <a:t> et le </a:t>
            </a:r>
            <a:r>
              <a:rPr lang="de-DE" sz="2400" b="1">
                <a:solidFill>
                  <a:schemeClr val="tx1"/>
                </a:solidFill>
              </a:rPr>
              <a:t>contenu </a:t>
            </a:r>
            <a:r>
              <a:rPr lang="de-DE" sz="2400" b="0"/>
              <a:t>du </a:t>
            </a:r>
            <a:r>
              <a:rPr lang="de-DE" sz="2400" dirty="0"/>
              <a:t>S</a:t>
            </a:r>
            <a:r>
              <a:rPr lang="de-DE" sz="2400" b="0"/>
              <a:t>&amp;</a:t>
            </a:r>
            <a:r>
              <a:rPr lang="de-DE" sz="2400" b="0" dirty="0"/>
              <a:t>E</a:t>
            </a:r>
          </a:p>
          <a:p>
            <a:pPr marL="1071563" lvl="4" indent="-358775">
              <a:lnSpc>
                <a:spcPct val="150000"/>
              </a:lnSpc>
              <a:tabLst>
                <a:tab pos="1528763" algn="l"/>
                <a:tab pos="2190750" algn="l"/>
              </a:tabLst>
              <a:defRPr/>
            </a:pPr>
            <a:r>
              <a:rPr lang="de-DE" sz="2400">
                <a:solidFill>
                  <a:schemeClr val="tx1"/>
                </a:solidFill>
              </a:rPr>
              <a:t>Les </a:t>
            </a:r>
            <a:r>
              <a:rPr lang="de-DE" sz="2400" b="1">
                <a:solidFill>
                  <a:schemeClr val="tx1"/>
                </a:solidFill>
              </a:rPr>
              <a:t>capacités </a:t>
            </a:r>
            <a:r>
              <a:rPr lang="de-DE" sz="2400">
                <a:solidFill>
                  <a:schemeClr val="tx1"/>
                </a:solidFill>
              </a:rPr>
              <a:t>et les </a:t>
            </a:r>
            <a:r>
              <a:rPr lang="de-DE" sz="2400" b="1">
                <a:solidFill>
                  <a:schemeClr val="tx1"/>
                </a:solidFill>
              </a:rPr>
              <a:t>ressources </a:t>
            </a:r>
            <a:r>
              <a:rPr lang="de-DE" sz="2400">
                <a:solidFill>
                  <a:schemeClr val="tx1"/>
                </a:solidFill>
              </a:rPr>
              <a:t>disponibles</a:t>
            </a:r>
            <a:endParaRPr lang="de-DE" sz="2400" dirty="0">
              <a:solidFill>
                <a:schemeClr val="tx1"/>
              </a:solidFill>
            </a:endParaRPr>
          </a:p>
          <a:p>
            <a:pPr>
              <a:buClr>
                <a:srgbClr val="669900"/>
              </a:buClr>
              <a:buFont typeface="Wingdings" pitchFamily="2" charset="2"/>
              <a:buChar char="§"/>
              <a:defRPr/>
            </a:pPr>
            <a:endParaRPr lang="de-DE" b="0" dirty="0"/>
          </a:p>
        </p:txBody>
      </p:sp>
      <p:pic>
        <p:nvPicPr>
          <p:cNvPr id="70661" name="Grafik 3" descr="lupe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3613" y="2561075"/>
            <a:ext cx="18303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378591" y="1206491"/>
            <a:ext cx="6657194" cy="461665"/>
          </a:xfrm>
          <a:prstGeom prst="rect">
            <a:avLst/>
          </a:prstGeom>
          <a:noFill/>
        </p:spPr>
        <p:txBody>
          <a:bodyPr wrap="square" rtlCol="0">
            <a:spAutoFit/>
          </a:bodyPr>
          <a:lstStyle/>
          <a:p>
            <a:pPr eaLnBrk="0" hangingPunct="0"/>
            <a:r>
              <a:rPr lang="de-DE" sz="2400">
                <a:solidFill>
                  <a:srgbClr val="669900"/>
                </a:solidFill>
                <a:latin typeface="Arial"/>
                <a:cs typeface="+mn-cs"/>
              </a:rPr>
              <a:t>Le S&amp;E de l’adaptation dans la pratique</a:t>
            </a:r>
          </a:p>
        </p:txBody>
      </p:sp>
    </p:spTree>
    <p:extLst>
      <p:ext uri="{BB962C8B-B14F-4D97-AF65-F5344CB8AC3E}">
        <p14:creationId xmlns:p14="http://schemas.microsoft.com/office/powerpoint/2010/main" val="124252362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5" y="1113803"/>
            <a:ext cx="7526337" cy="474489"/>
          </a:xfrm>
        </p:spPr>
        <p:txBody>
          <a:bodyPr/>
          <a:lstStyle/>
          <a:p>
            <a:r>
              <a:rPr lang="en-GB" b="1">
                <a:solidFill>
                  <a:srgbClr val="669900"/>
                </a:solidFill>
              </a:rPr>
              <a:t>Quels sont les objectifs d’un système de S&amp;E ?</a:t>
            </a:r>
          </a:p>
        </p:txBody>
      </p:sp>
      <p:graphicFrame>
        <p:nvGraphicFramePr>
          <p:cNvPr id="2" name="Tabelle 1"/>
          <p:cNvGraphicFramePr>
            <a:graphicFrameLocks noGrp="1"/>
          </p:cNvGraphicFramePr>
          <p:nvPr>
            <p:extLst>
              <p:ext uri="{D42A27DB-BD31-4B8C-83A1-F6EECF244321}">
                <p14:modId xmlns:p14="http://schemas.microsoft.com/office/powerpoint/2010/main" val="881998576"/>
              </p:ext>
            </p:extLst>
          </p:nvPr>
        </p:nvGraphicFramePr>
        <p:xfrm>
          <a:off x="400770" y="1650922"/>
          <a:ext cx="8356367" cy="3936582"/>
        </p:xfrm>
        <a:graphic>
          <a:graphicData uri="http://schemas.openxmlformats.org/drawingml/2006/table">
            <a:tbl>
              <a:tblPr firstRow="1" bandRow="1">
                <a:tableStyleId>{72833802-FEF1-4C79-8D5D-14CF1EAF98D9}</a:tableStyleId>
              </a:tblPr>
              <a:tblGrid>
                <a:gridCol w="3883363">
                  <a:extLst>
                    <a:ext uri="{9D8B030D-6E8A-4147-A177-3AD203B41FA5}">
                      <a16:colId xmlns:a16="http://schemas.microsoft.com/office/drawing/2014/main" xmlns="" val="20000"/>
                    </a:ext>
                  </a:extLst>
                </a:gridCol>
                <a:gridCol w="4473004">
                  <a:extLst>
                    <a:ext uri="{9D8B030D-6E8A-4147-A177-3AD203B41FA5}">
                      <a16:colId xmlns:a16="http://schemas.microsoft.com/office/drawing/2014/main" xmlns="" val="20001"/>
                    </a:ext>
                  </a:extLst>
                </a:gridCol>
              </a:tblGrid>
              <a:tr h="370464">
                <a:tc>
                  <a:txBody>
                    <a:bodyPr/>
                    <a:lstStyle/>
                    <a:p>
                      <a:r>
                        <a:rPr lang="de-DE" sz="1800" smtClean="0"/>
                        <a:t>Finalité / objectif</a:t>
                      </a:r>
                      <a:endParaRPr lang="de-DE" sz="1800"/>
                    </a:p>
                  </a:txBody>
                  <a:tcPr marL="91432" marR="91432" marT="45713" marB="45713"/>
                </a:tc>
                <a:tc>
                  <a:txBody>
                    <a:bodyPr/>
                    <a:lstStyle/>
                    <a:p>
                      <a:r>
                        <a:rPr lang="de-DE" sz="1800"/>
                        <a:t>Questions connexes</a:t>
                      </a:r>
                    </a:p>
                  </a:txBody>
                  <a:tcPr marL="91432" marR="91432" marT="45713" marB="45713"/>
                </a:tc>
                <a:extLst>
                  <a:ext uri="{0D108BD9-81ED-4DB2-BD59-A6C34878D82A}">
                    <a16:rowId xmlns:a16="http://schemas.microsoft.com/office/drawing/2014/main" xmlns="" val="10000"/>
                  </a:ext>
                </a:extLst>
              </a:tr>
              <a:tr h="93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a:solidFill>
                            <a:schemeClr val="tx1"/>
                          </a:solidFill>
                        </a:rPr>
                        <a:t>Apprentissage </a:t>
                      </a:r>
                      <a:r>
                        <a:rPr lang="de-DE" sz="1800">
                          <a:solidFill>
                            <a:schemeClr val="tx1"/>
                          </a:solidFill>
                        </a:rPr>
                        <a:t>: </a:t>
                      </a:r>
                      <a:r>
                        <a:rPr lang="fr-FR" sz="1800">
                          <a:solidFill>
                            <a:schemeClr val="tx1"/>
                          </a:solidFill>
                        </a:rPr>
                        <a:t>générer des connaissances sur le contexte en évolution, les besoins et les retours d’expérience.</a:t>
                      </a:r>
                      <a:endParaRPr lang="de-DE" sz="1800">
                        <a:solidFill>
                          <a:schemeClr val="tx1"/>
                        </a:solidFill>
                      </a:endParaRPr>
                    </a:p>
                  </a:txBody>
                  <a:tcPr marL="91432" marR="91432" marT="45713" marB="45713"/>
                </a:tc>
                <a:tc>
                  <a:txBody>
                    <a:bodyPr/>
                    <a:lstStyle/>
                    <a:p>
                      <a:r>
                        <a:rPr lang="de-DE" sz="1800">
                          <a:solidFill>
                            <a:schemeClr val="tx1"/>
                          </a:solidFill>
                        </a:rPr>
                        <a:t>Les actions d’adaptation sont-elles efficaces ?</a:t>
                      </a:r>
                    </a:p>
                    <a:p>
                      <a:r>
                        <a:rPr lang="de-DE" sz="1800">
                          <a:solidFill>
                            <a:schemeClr val="tx1"/>
                          </a:solidFill>
                        </a:rPr>
                        <a:t>Comment peut-on améliorer l</a:t>
                      </a:r>
                      <a:r>
                        <a:rPr lang="en-GB" b="1">
                          <a:solidFill>
                            <a:srgbClr val="669900"/>
                          </a:solidFill>
                        </a:rPr>
                        <a:t>’</a:t>
                      </a:r>
                      <a:r>
                        <a:rPr lang="de-DE" sz="1800">
                          <a:solidFill>
                            <a:schemeClr val="tx1"/>
                          </a:solidFill>
                        </a:rPr>
                        <a:t>adaptation </a:t>
                      </a:r>
                      <a:r>
                        <a:rPr lang="de-DE" sz="1800" baseline="0">
                          <a:solidFill>
                            <a:schemeClr val="tx1"/>
                          </a:solidFill>
                        </a:rPr>
                        <a:t>?</a:t>
                      </a:r>
                      <a:endParaRPr lang="de-DE" sz="1800">
                        <a:solidFill>
                          <a:schemeClr val="tx1"/>
                        </a:solidFill>
                      </a:endParaRPr>
                    </a:p>
                  </a:txBody>
                  <a:tcPr marL="91432" marR="91432" marT="45713" marB="45713"/>
                </a:tc>
                <a:extLst>
                  <a:ext uri="{0D108BD9-81ED-4DB2-BD59-A6C34878D82A}">
                    <a16:rowId xmlns:a16="http://schemas.microsoft.com/office/drawing/2014/main" xmlns="" val="10001"/>
                  </a:ext>
                </a:extLst>
              </a:tr>
              <a:tr h="8969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Responsabilité </a:t>
                      </a:r>
                      <a:r>
                        <a:rPr lang="en-US" sz="1800">
                          <a:solidFill>
                            <a:schemeClr val="tx1"/>
                          </a:solidFill>
                        </a:rPr>
                        <a:t>: rendre des comptes aux parties prenantes pour les informer des avancées et/ou des résultats.</a:t>
                      </a:r>
                      <a:endParaRPr lang="de-DE" sz="180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a:solidFill>
                            <a:schemeClr val="tx1"/>
                          </a:solidFill>
                        </a:rPr>
                        <a:t>Comment rendre compte des avancées dans le cadre des accords internationaux et des objectifs nationaux d’adaptation ?</a:t>
                      </a:r>
                    </a:p>
                  </a:txBody>
                  <a:tcPr marL="91432" marR="91432" marT="45713" marB="45713"/>
                </a:tc>
                <a:extLst>
                  <a:ext uri="{0D108BD9-81ED-4DB2-BD59-A6C34878D82A}">
                    <a16:rowId xmlns:a16="http://schemas.microsoft.com/office/drawing/2014/main" xmlns="" val="10002"/>
                  </a:ext>
                </a:extLst>
              </a:tr>
              <a:tr h="736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a:solidFill>
                            <a:schemeClr val="tx1"/>
                          </a:solidFill>
                        </a:rPr>
                        <a:t>Gestion adaptative </a:t>
                      </a:r>
                      <a:r>
                        <a:rPr lang="fr-FR" sz="1800" b="0">
                          <a:solidFill>
                            <a:schemeClr val="tx1"/>
                          </a:solidFill>
                        </a:rPr>
                        <a:t>: vérifier si une politique, un plan ou une action est sur la bonne voie et ajuster la ligne de conduite en conséquence</a:t>
                      </a:r>
                      <a:r>
                        <a:rPr lang="fr-FR" sz="1800" b="1">
                          <a:solidFill>
                            <a:schemeClr val="tx1"/>
                          </a:solidFill>
                        </a:rPr>
                        <a:t>.</a:t>
                      </a:r>
                      <a:endParaRPr lang="de-DE" sz="180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a:solidFill>
                            <a:schemeClr val="tx1"/>
                          </a:solidFill>
                        </a:rPr>
                        <a:t>L‘exécution se fait elle conformément à ce qui a été prévu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a:solidFill>
                          <a:schemeClr val="tx1"/>
                        </a:solidFill>
                      </a:endParaRPr>
                    </a:p>
                  </a:txBody>
                  <a:tcPr marL="91432" marR="91432" marT="45713" marB="45713"/>
                </a:tc>
                <a:extLst>
                  <a:ext uri="{0D108BD9-81ED-4DB2-BD59-A6C34878D82A}">
                    <a16:rowId xmlns:a16="http://schemas.microsoft.com/office/drawing/2014/main" xmlns="" val="10003"/>
                  </a:ext>
                </a:extLst>
              </a:tr>
            </a:tbl>
          </a:graphicData>
        </a:graphic>
      </p:graphicFrame>
      <p:sp>
        <p:nvSpPr>
          <p:cNvPr id="4" name="Textfeld 3"/>
          <p:cNvSpPr txBox="1"/>
          <p:nvPr/>
        </p:nvSpPr>
        <p:spPr>
          <a:xfrm>
            <a:off x="382136" y="5799194"/>
            <a:ext cx="8375001" cy="384721"/>
          </a:xfrm>
          <a:prstGeom prst="rect">
            <a:avLst/>
          </a:prstGeom>
          <a:noFill/>
        </p:spPr>
        <p:txBody>
          <a:bodyPr wrap="square" rtlCol="0">
            <a:spAutoFit/>
          </a:bodyPr>
          <a:lstStyle/>
          <a:p>
            <a:r>
              <a:rPr lang="de-DE" sz="1900" b="0">
                <a:solidFill>
                  <a:schemeClr val="tx1"/>
                </a:solidFill>
                <a:sym typeface="Wingdings 3"/>
              </a:rPr>
              <a:t> </a:t>
            </a:r>
            <a:r>
              <a:rPr lang="de-DE" sz="1900" b="0">
                <a:solidFill>
                  <a:schemeClr val="tx1"/>
                </a:solidFill>
              </a:rPr>
              <a:t>La finalité d</a:t>
            </a:r>
            <a:r>
              <a:rPr lang="en-GB" sz="1900" b="0">
                <a:solidFill>
                  <a:schemeClr val="tx1"/>
                </a:solidFill>
              </a:rPr>
              <a:t>’un sytème de S&amp;E va déterminer ce qui doit être mesuré.</a:t>
            </a:r>
            <a:endParaRPr lang="de-DE" sz="1900" b="0">
              <a:solidFill>
                <a:schemeClr val="tx1"/>
              </a:solidFill>
            </a:endParaRPr>
          </a:p>
        </p:txBody>
      </p:sp>
    </p:spTree>
    <p:extLst>
      <p:ext uri="{BB962C8B-B14F-4D97-AF65-F5344CB8AC3E}">
        <p14:creationId xmlns:p14="http://schemas.microsoft.com/office/powerpoint/2010/main" val="288547531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a:xfrm>
            <a:off x="679155" y="6593527"/>
            <a:ext cx="1295400" cy="246221"/>
          </a:xfrm>
        </p:spPr>
        <p:txBody>
          <a:bodyPr/>
          <a:lstStyle/>
          <a:p>
            <a:pPr>
              <a:defRPr/>
            </a:pPr>
            <a:fld id="{692CB778-1684-4820-AE01-A6CF65E48D70}" type="datetime1">
              <a:rPr lang="de-DE" smtClean="0">
                <a:solidFill>
                  <a:srgbClr val="6E6452"/>
                </a:solidFill>
              </a:rPr>
              <a:pPr>
                <a:defRPr/>
              </a:pPr>
              <a:t>05.03.2018</a:t>
            </a:fld>
            <a:endParaRPr lang="de-DE">
              <a:solidFill>
                <a:srgbClr val="6E6452"/>
              </a:solidFill>
            </a:endParaRPr>
          </a:p>
        </p:txBody>
      </p:sp>
      <p:graphicFrame>
        <p:nvGraphicFramePr>
          <p:cNvPr id="6" name="Diagram 4"/>
          <p:cNvGraphicFramePr/>
          <p:nvPr>
            <p:extLst>
              <p:ext uri="{D42A27DB-BD31-4B8C-83A1-F6EECF244321}">
                <p14:modId xmlns:p14="http://schemas.microsoft.com/office/powerpoint/2010/main" val="1924211723"/>
              </p:ext>
            </p:extLst>
          </p:nvPr>
        </p:nvGraphicFramePr>
        <p:xfrm>
          <a:off x="1195862" y="1493287"/>
          <a:ext cx="6495119" cy="425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p:cNvSpPr txBox="1"/>
          <p:nvPr/>
        </p:nvSpPr>
        <p:spPr>
          <a:xfrm>
            <a:off x="327545" y="937205"/>
            <a:ext cx="6657194" cy="461665"/>
          </a:xfrm>
          <a:prstGeom prst="rect">
            <a:avLst/>
          </a:prstGeom>
          <a:noFill/>
        </p:spPr>
        <p:txBody>
          <a:bodyPr wrap="square" rtlCol="0">
            <a:spAutoFit/>
          </a:bodyPr>
          <a:lstStyle/>
          <a:p>
            <a:pPr eaLnBrk="0" hangingPunct="0"/>
            <a:r>
              <a:rPr lang="de-DE" sz="2400">
                <a:solidFill>
                  <a:srgbClr val="669900"/>
                </a:solidFill>
                <a:latin typeface="Arial"/>
                <a:cs typeface="+mn-cs"/>
              </a:rPr>
              <a:t>Quels sont les niveaux d</a:t>
            </a:r>
            <a:r>
              <a:rPr lang="en-GB" sz="2400">
                <a:solidFill>
                  <a:srgbClr val="669900"/>
                </a:solidFill>
              </a:rPr>
              <a:t>’application ?</a:t>
            </a:r>
            <a:endParaRPr lang="de-DE" sz="2400">
              <a:solidFill>
                <a:srgbClr val="669900"/>
              </a:solidFill>
              <a:latin typeface="Arial"/>
              <a:cs typeface="+mn-cs"/>
            </a:endParaRPr>
          </a:p>
        </p:txBody>
      </p:sp>
      <p:sp>
        <p:nvSpPr>
          <p:cNvPr id="8" name="Textfeld 7"/>
          <p:cNvSpPr txBox="1"/>
          <p:nvPr/>
        </p:nvSpPr>
        <p:spPr>
          <a:xfrm>
            <a:off x="327545" y="5898289"/>
            <a:ext cx="8188657" cy="769441"/>
          </a:xfrm>
          <a:prstGeom prst="rect">
            <a:avLst/>
          </a:prstGeom>
          <a:noFill/>
        </p:spPr>
        <p:txBody>
          <a:bodyPr wrap="square" rtlCol="0">
            <a:spAutoFit/>
          </a:bodyPr>
          <a:lstStyle/>
          <a:p>
            <a:pPr eaLnBrk="0" hangingPunct="0"/>
            <a:r>
              <a:rPr lang="de-DE" b="0">
                <a:solidFill>
                  <a:srgbClr val="000000"/>
                </a:solidFill>
                <a:cs typeface="+mn-cs"/>
                <a:sym typeface="Wingdings 3"/>
              </a:rPr>
              <a:t> </a:t>
            </a:r>
            <a:r>
              <a:rPr lang="de-DE" b="0">
                <a:solidFill>
                  <a:srgbClr val="000000"/>
                </a:solidFill>
                <a:cs typeface="+mn-cs"/>
              </a:rPr>
              <a:t>L</a:t>
            </a:r>
            <a:r>
              <a:rPr lang="en-GB" b="0">
                <a:solidFill>
                  <a:srgbClr val="000000"/>
                </a:solidFill>
                <a:cs typeface="+mn-cs"/>
              </a:rPr>
              <a:t>’approche du S</a:t>
            </a:r>
            <a:r>
              <a:rPr lang="de-DE" b="0">
                <a:solidFill>
                  <a:srgbClr val="000000"/>
                </a:solidFill>
                <a:cs typeface="+mn-cs"/>
              </a:rPr>
              <a:t>&amp;E de l</a:t>
            </a:r>
            <a:r>
              <a:rPr lang="en-GB" b="0">
                <a:solidFill>
                  <a:srgbClr val="000000"/>
                </a:solidFill>
                <a:cs typeface="+mn-cs"/>
              </a:rPr>
              <a:t>’adaptation n’est pas la même en fonction du niveau d’application.</a:t>
            </a:r>
            <a:endParaRPr lang="de-DE" b="0">
              <a:solidFill>
                <a:srgbClr val="000000"/>
              </a:solidFill>
              <a:cs typeface="+mn-cs"/>
            </a:endParaRPr>
          </a:p>
        </p:txBody>
      </p:sp>
    </p:spTree>
    <p:extLst>
      <p:ext uri="{BB962C8B-B14F-4D97-AF65-F5344CB8AC3E}">
        <p14:creationId xmlns:p14="http://schemas.microsoft.com/office/powerpoint/2010/main" val="2551078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423081" y="1135495"/>
            <a:ext cx="7526337" cy="741363"/>
          </a:xfrm>
        </p:spPr>
        <p:txBody>
          <a:bodyPr/>
          <a:lstStyle/>
          <a:p>
            <a:r>
              <a:rPr lang="en-GB" b="1" kern="1200">
                <a:solidFill>
                  <a:srgbClr val="669900"/>
                </a:solidFill>
                <a:latin typeface="Arial"/>
                <a:ea typeface="+mn-ea"/>
                <a:cs typeface="+mn-cs"/>
              </a:rPr>
              <a:t>Contexte et capacités</a:t>
            </a:r>
          </a:p>
        </p:txBody>
      </p:sp>
      <p:sp>
        <p:nvSpPr>
          <p:cNvPr id="3" name="Textfeld 2"/>
          <p:cNvSpPr txBox="1"/>
          <p:nvPr/>
        </p:nvSpPr>
        <p:spPr>
          <a:xfrm>
            <a:off x="423081" y="1563901"/>
            <a:ext cx="7533564" cy="3139321"/>
          </a:xfrm>
          <a:prstGeom prst="rect">
            <a:avLst/>
          </a:prstGeom>
          <a:noFill/>
        </p:spPr>
        <p:txBody>
          <a:bodyPr wrap="square" rtlCol="0">
            <a:spAutoFit/>
          </a:bodyPr>
          <a:lstStyle/>
          <a:p>
            <a:pPr marL="800100" lvl="1" indent="-342900" eaLnBrk="0" hangingPunct="0">
              <a:lnSpc>
                <a:spcPct val="150000"/>
              </a:lnSpc>
              <a:buFont typeface="Arial" pitchFamily="34" charset="0"/>
              <a:buChar char="•"/>
            </a:pPr>
            <a:r>
              <a:rPr lang="de-DE" b="0">
                <a:solidFill>
                  <a:srgbClr val="000000"/>
                </a:solidFill>
                <a:cs typeface="+mn-cs"/>
              </a:rPr>
              <a:t>Contexte politique</a:t>
            </a:r>
          </a:p>
          <a:p>
            <a:pPr marL="1257300" lvl="2" indent="-342900" eaLnBrk="0" hangingPunct="0">
              <a:lnSpc>
                <a:spcPct val="150000"/>
              </a:lnSpc>
              <a:buFont typeface="Arial" pitchFamily="34" charset="0"/>
              <a:buChar char="•"/>
            </a:pPr>
            <a:r>
              <a:rPr lang="de-DE" b="0">
                <a:solidFill>
                  <a:srgbClr val="000000"/>
                </a:solidFill>
                <a:cs typeface="+mn-cs"/>
              </a:rPr>
              <a:t>Intérêts des parties prenantes</a:t>
            </a:r>
          </a:p>
          <a:p>
            <a:pPr marL="800100" lvl="1" indent="-342900" eaLnBrk="0" hangingPunct="0">
              <a:lnSpc>
                <a:spcPct val="150000"/>
              </a:lnSpc>
              <a:buFont typeface="Arial" pitchFamily="34" charset="0"/>
              <a:buChar char="•"/>
            </a:pPr>
            <a:r>
              <a:rPr lang="de-DE" b="0">
                <a:solidFill>
                  <a:srgbClr val="000000"/>
                </a:solidFill>
                <a:cs typeface="+mn-cs"/>
              </a:rPr>
              <a:t>Structure institutionelle</a:t>
            </a:r>
          </a:p>
          <a:p>
            <a:pPr marL="800100" lvl="1" indent="-342900" eaLnBrk="0" hangingPunct="0">
              <a:lnSpc>
                <a:spcPct val="150000"/>
              </a:lnSpc>
              <a:buFont typeface="Arial" pitchFamily="34" charset="0"/>
              <a:buChar char="•"/>
            </a:pPr>
            <a:r>
              <a:rPr lang="de-DE" b="0">
                <a:solidFill>
                  <a:srgbClr val="000000"/>
                </a:solidFill>
                <a:cs typeface="+mn-cs"/>
              </a:rPr>
              <a:t>Considérations d’ordre légal</a:t>
            </a:r>
          </a:p>
          <a:p>
            <a:pPr marL="800100" lvl="1" indent="-342900" eaLnBrk="0" hangingPunct="0">
              <a:lnSpc>
                <a:spcPct val="150000"/>
              </a:lnSpc>
              <a:buFont typeface="Arial" pitchFamily="34" charset="0"/>
              <a:buChar char="•"/>
            </a:pPr>
            <a:r>
              <a:rPr lang="de-DE" b="0">
                <a:solidFill>
                  <a:srgbClr val="000000"/>
                </a:solidFill>
                <a:cs typeface="+mn-cs"/>
              </a:rPr>
              <a:t>Accès aux données et informations</a:t>
            </a:r>
          </a:p>
          <a:p>
            <a:pPr marL="800100" lvl="1" indent="-342900" eaLnBrk="0" hangingPunct="0">
              <a:lnSpc>
                <a:spcPct val="150000"/>
              </a:lnSpc>
              <a:buFont typeface="Arial" pitchFamily="34" charset="0"/>
              <a:buChar char="•"/>
            </a:pPr>
            <a:r>
              <a:rPr lang="de-DE" b="0">
                <a:solidFill>
                  <a:srgbClr val="000000"/>
                </a:solidFill>
                <a:cs typeface="+mn-cs"/>
              </a:rPr>
              <a:t>Ressources financières</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817" y="4085302"/>
            <a:ext cx="3332037" cy="2328495"/>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614" y="4921329"/>
            <a:ext cx="1210915" cy="1713597"/>
          </a:xfrm>
          <a:prstGeom prst="rect">
            <a:avLst/>
          </a:prstGeom>
          <a:ln>
            <a:noFill/>
          </a:ln>
          <a:effectLst>
            <a:outerShdw blurRad="292100" dist="139700" dir="2700000" algn="tl" rotWithShape="0">
              <a:srgbClr val="333333">
                <a:alpha val="65000"/>
              </a:srgbClr>
            </a:outerShdw>
          </a:effectLst>
        </p:spPr>
      </p:pic>
      <p:sp>
        <p:nvSpPr>
          <p:cNvPr id="7" name="Textfeld 3">
            <a:extLst>
              <a:ext uri="{FF2B5EF4-FFF2-40B4-BE49-F238E27FC236}">
                <a16:creationId xmlns:a16="http://schemas.microsoft.com/office/drawing/2014/main" xmlns="" id="{BA49349E-776D-4EEB-9ECF-D79DB019EA76}"/>
              </a:ext>
            </a:extLst>
          </p:cNvPr>
          <p:cNvSpPr txBox="1"/>
          <p:nvPr/>
        </p:nvSpPr>
        <p:spPr>
          <a:xfrm>
            <a:off x="346361" y="4916012"/>
            <a:ext cx="1745960" cy="1600438"/>
          </a:xfrm>
          <a:prstGeom prst="rect">
            <a:avLst/>
          </a:prstGeom>
          <a:noFill/>
        </p:spPr>
        <p:txBody>
          <a:bodyPr wrap="square" rtlCol="0">
            <a:spAutoFit/>
          </a:bodyPr>
          <a:lstStyle/>
          <a:p>
            <a:r>
              <a:rPr lang="de-DE" sz="1400" b="0">
                <a:solidFill>
                  <a:schemeClr val="tx2"/>
                </a:solidFill>
              </a:rPr>
              <a:t>Pour des exemples concrets, se référer à cette étude qui contient des fiches d‘information sur 10 systèmes de S&amp;E nationaux</a:t>
            </a:r>
          </a:p>
        </p:txBody>
      </p:sp>
    </p:spTree>
    <p:extLst>
      <p:ext uri="{BB962C8B-B14F-4D97-AF65-F5344CB8AC3E}">
        <p14:creationId xmlns:p14="http://schemas.microsoft.com/office/powerpoint/2010/main" val="250158165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324465" y="1215683"/>
            <a:ext cx="8443832" cy="1066653"/>
          </a:xfrm>
        </p:spPr>
        <p:txBody>
          <a:bodyPr/>
          <a:lstStyle/>
          <a:p>
            <a:r>
              <a:rPr lang="de-DE" b="1" kern="1200">
                <a:solidFill>
                  <a:srgbClr val="669900"/>
                </a:solidFill>
                <a:latin typeface="Arial"/>
                <a:ea typeface="+mn-ea"/>
                <a:cs typeface="+mn-cs"/>
              </a:rPr>
              <a:t/>
            </a:r>
            <a:br>
              <a:rPr lang="de-DE" b="1" kern="1200">
                <a:solidFill>
                  <a:srgbClr val="669900"/>
                </a:solidFill>
                <a:latin typeface="Arial"/>
                <a:ea typeface="+mn-ea"/>
                <a:cs typeface="+mn-cs"/>
              </a:rPr>
            </a:br>
            <a:r>
              <a:rPr lang="de-DE" b="1" kern="1200">
                <a:solidFill>
                  <a:srgbClr val="669900"/>
                </a:solidFill>
                <a:latin typeface="Arial"/>
                <a:ea typeface="+mn-ea"/>
                <a:cs typeface="+mn-cs"/>
              </a:rPr>
              <a:t>Quelles </a:t>
            </a:r>
            <a:r>
              <a:rPr lang="de-DE" b="1" kern="1200" err="1">
                <a:solidFill>
                  <a:srgbClr val="669900"/>
                </a:solidFill>
                <a:latin typeface="Arial"/>
                <a:ea typeface="+mn-ea"/>
                <a:cs typeface="+mn-cs"/>
              </a:rPr>
              <a:t>approches</a:t>
            </a:r>
            <a:r>
              <a:rPr lang="de-DE" b="1" kern="1200">
                <a:solidFill>
                  <a:srgbClr val="669900"/>
                </a:solidFill>
                <a:latin typeface="Arial"/>
                <a:ea typeface="+mn-ea"/>
                <a:cs typeface="+mn-cs"/>
              </a:rPr>
              <a:t> </a:t>
            </a:r>
            <a:r>
              <a:rPr lang="de-DE" b="1" kern="1200" err="1">
                <a:solidFill>
                  <a:srgbClr val="669900"/>
                </a:solidFill>
                <a:latin typeface="Arial"/>
                <a:ea typeface="+mn-ea"/>
                <a:cs typeface="+mn-cs"/>
              </a:rPr>
              <a:t>utiliser</a:t>
            </a:r>
            <a:r>
              <a:rPr lang="de-DE" b="1" kern="1200">
                <a:solidFill>
                  <a:srgbClr val="669900"/>
                </a:solidFill>
                <a:latin typeface="Arial"/>
                <a:ea typeface="+mn-ea"/>
                <a:cs typeface="+mn-cs"/>
              </a:rPr>
              <a:t> pour le S&amp;E de l</a:t>
            </a:r>
            <a:r>
              <a:rPr lang="en-GB">
                <a:solidFill>
                  <a:srgbClr val="669900"/>
                </a:solidFill>
              </a:rPr>
              <a:t>’</a:t>
            </a:r>
            <a:r>
              <a:rPr lang="de-DE" b="1" kern="1200">
                <a:solidFill>
                  <a:srgbClr val="669900"/>
                </a:solidFill>
                <a:latin typeface="Arial"/>
                <a:ea typeface="+mn-ea"/>
                <a:cs typeface="+mn-cs"/>
              </a:rPr>
              <a:t>adaptation ?</a:t>
            </a:r>
          </a:p>
        </p:txBody>
      </p:sp>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05.03.2018</a:t>
            </a:fld>
            <a:endParaRPr lang="de-DE">
              <a:solidFill>
                <a:srgbClr val="6E6452"/>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041" b="2718"/>
          <a:stretch/>
        </p:blipFill>
        <p:spPr>
          <a:xfrm>
            <a:off x="2033516" y="2797790"/>
            <a:ext cx="5073041" cy="3316406"/>
          </a:xfrm>
          <a:prstGeom prst="rect">
            <a:avLst/>
          </a:prstGeom>
        </p:spPr>
      </p:pic>
    </p:spTree>
    <p:extLst>
      <p:ext uri="{BB962C8B-B14F-4D97-AF65-F5344CB8AC3E}">
        <p14:creationId xmlns:p14="http://schemas.microsoft.com/office/powerpoint/2010/main" val="275623350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423081" y="1017328"/>
            <a:ext cx="8345216" cy="1066653"/>
          </a:xfrm>
        </p:spPr>
        <p:txBody>
          <a:bodyPr/>
          <a:lstStyle/>
          <a:p>
            <a:r>
              <a:rPr lang="de-DE" b="1" kern="1200">
                <a:solidFill>
                  <a:srgbClr val="669900"/>
                </a:solidFill>
              </a:rPr>
              <a:t>Quelles </a:t>
            </a:r>
            <a:r>
              <a:rPr lang="de-DE" b="1" kern="1200" err="1">
                <a:solidFill>
                  <a:srgbClr val="669900"/>
                </a:solidFill>
              </a:rPr>
              <a:t>approches</a:t>
            </a:r>
            <a:r>
              <a:rPr lang="de-DE" b="1" kern="1200">
                <a:solidFill>
                  <a:srgbClr val="669900"/>
                </a:solidFill>
              </a:rPr>
              <a:t> </a:t>
            </a:r>
            <a:r>
              <a:rPr lang="de-DE" b="1" kern="1200" err="1">
                <a:solidFill>
                  <a:srgbClr val="669900"/>
                </a:solidFill>
              </a:rPr>
              <a:t>utiliser</a:t>
            </a:r>
            <a:r>
              <a:rPr lang="de-DE" b="1" kern="1200">
                <a:solidFill>
                  <a:srgbClr val="669900"/>
                </a:solidFill>
              </a:rPr>
              <a:t> </a:t>
            </a:r>
            <a:r>
              <a:rPr lang="de-DE" b="1" kern="1200" err="1">
                <a:solidFill>
                  <a:srgbClr val="669900"/>
                </a:solidFill>
              </a:rPr>
              <a:t>pour</a:t>
            </a:r>
            <a:r>
              <a:rPr lang="de-DE" b="1" kern="1200">
                <a:solidFill>
                  <a:srgbClr val="669900"/>
                </a:solidFill>
              </a:rPr>
              <a:t> le S&amp;E de l</a:t>
            </a:r>
            <a:r>
              <a:rPr lang="en-GB">
                <a:solidFill>
                  <a:srgbClr val="669900"/>
                </a:solidFill>
              </a:rPr>
              <a:t>’</a:t>
            </a:r>
            <a:r>
              <a:rPr lang="de-DE" b="1" kern="1200">
                <a:solidFill>
                  <a:srgbClr val="669900"/>
                </a:solidFill>
              </a:rPr>
              <a:t>adaptation ?</a:t>
            </a:r>
            <a:endParaRPr lang="de-DE" b="1" kern="1200">
              <a:solidFill>
                <a:srgbClr val="669900"/>
              </a:solidFill>
              <a:latin typeface="Arial"/>
              <a:ea typeface="+mn-ea"/>
              <a:cs typeface="+mn-cs"/>
            </a:endParaRPr>
          </a:p>
        </p:txBody>
      </p:sp>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05.03.2018</a:t>
            </a:fld>
            <a:endParaRPr lang="de-DE">
              <a:solidFill>
                <a:srgbClr val="6E6452"/>
              </a:solidFill>
            </a:endParaRPr>
          </a:p>
        </p:txBody>
      </p:sp>
      <p:sp>
        <p:nvSpPr>
          <p:cNvPr id="2" name="Textfeld 1"/>
          <p:cNvSpPr txBox="1"/>
          <p:nvPr/>
        </p:nvSpPr>
        <p:spPr>
          <a:xfrm>
            <a:off x="458529" y="1474381"/>
            <a:ext cx="7676708" cy="4801314"/>
          </a:xfrm>
          <a:prstGeom prst="rect">
            <a:avLst/>
          </a:prstGeom>
          <a:noFill/>
        </p:spPr>
        <p:txBody>
          <a:bodyPr wrap="square" rtlCol="0">
            <a:spAutoFit/>
          </a:bodyPr>
          <a:lstStyle/>
          <a:p>
            <a:pPr marL="285750" indent="-285750">
              <a:buFont typeface="Arial" panose="020B0604020202020204" pitchFamily="34" charset="0"/>
              <a:buChar char="•"/>
            </a:pPr>
            <a:r>
              <a:rPr lang="de-DE" sz="1800" b="0">
                <a:solidFill>
                  <a:schemeClr val="tx2"/>
                </a:solidFill>
              </a:rPr>
              <a:t>La "Boussole du S&amp;E de l‘adaptation“ (en anglais "</a:t>
            </a:r>
            <a:r>
              <a:rPr lang="de-DE" sz="1800">
                <a:solidFill>
                  <a:schemeClr val="tx2"/>
                </a:solidFill>
              </a:rPr>
              <a:t>Adaptation M&amp;E Navigator</a:t>
            </a:r>
            <a:r>
              <a:rPr lang="de-DE" sz="1800" b="0">
                <a:solidFill>
                  <a:schemeClr val="tx2"/>
                </a:solidFill>
              </a:rPr>
              <a:t> ") a été conçue pour vous aider à identifier des méthodes de S&amp;E adaptées en associant celles-ci aux objectifs spécifiques du S&amp;E de l‘adaptation. </a:t>
            </a:r>
          </a:p>
          <a:p>
            <a:pPr marL="285750" indent="-285750">
              <a:buFont typeface="Arial" panose="020B0604020202020204" pitchFamily="34" charset="0"/>
              <a:buChar char="•"/>
            </a:pPr>
            <a:endParaRPr lang="de-DE" sz="1800" b="0">
              <a:solidFill>
                <a:schemeClr val="tx2"/>
              </a:solidFill>
            </a:endParaRPr>
          </a:p>
          <a:p>
            <a:pPr marL="285750" indent="-285750">
              <a:buFont typeface="Arial" panose="020B0604020202020204" pitchFamily="34" charset="0"/>
              <a:buChar char="•"/>
            </a:pPr>
            <a:r>
              <a:rPr lang="de-DE" sz="1800" b="0">
                <a:solidFill>
                  <a:schemeClr val="tx2"/>
                </a:solidFill>
              </a:rPr>
              <a:t>Chaque méthode ou approche de S&amp;E y est décrite de façon détaillée ainsi que les limites de la méthode et les ressources nécessaires pour la mettre en oeuvre.</a:t>
            </a:r>
          </a:p>
          <a:p>
            <a:pPr marL="285750" indent="-285750">
              <a:buFont typeface="Arial" panose="020B0604020202020204" pitchFamily="34" charset="0"/>
              <a:buChar char="•"/>
            </a:pPr>
            <a:endParaRPr lang="de-DE" sz="1800">
              <a:solidFill>
                <a:schemeClr val="tx2"/>
              </a:solidFill>
            </a:endParaRPr>
          </a:p>
          <a:p>
            <a:pPr marL="285750" indent="-285750">
              <a:buFont typeface="Arial" panose="020B0604020202020204" pitchFamily="34" charset="0"/>
              <a:buChar char="•"/>
            </a:pPr>
            <a:r>
              <a:rPr lang="de-DE" sz="1800">
                <a:solidFill>
                  <a:schemeClr val="tx2"/>
                </a:solidFill>
              </a:rPr>
              <a:t>Les critères de sélection </a:t>
            </a:r>
            <a:r>
              <a:rPr lang="de-DE" sz="1800" b="0">
                <a:solidFill>
                  <a:schemeClr val="tx2"/>
                </a:solidFill>
              </a:rPr>
              <a:t>:</a:t>
            </a:r>
          </a:p>
          <a:p>
            <a:pPr marL="742950" lvl="1" indent="-285750">
              <a:buFont typeface="Arial" panose="020B0604020202020204" pitchFamily="34" charset="0"/>
              <a:buChar char="•"/>
            </a:pPr>
            <a:r>
              <a:rPr lang="en-US" sz="1800" b="0">
                <a:solidFill>
                  <a:schemeClr val="tx2"/>
                </a:solidFill>
              </a:rPr>
              <a:t>La finalité du processus ou des résultats stratégiques</a:t>
            </a:r>
          </a:p>
          <a:p>
            <a:pPr marL="742950" lvl="1" indent="-285750">
              <a:buFont typeface="Arial" panose="020B0604020202020204" pitchFamily="34" charset="0"/>
              <a:buChar char="•"/>
            </a:pPr>
            <a:r>
              <a:rPr lang="en-US" sz="1800" b="0">
                <a:solidFill>
                  <a:schemeClr val="tx2"/>
                </a:solidFill>
              </a:rPr>
              <a:t>La complexité de mise en oeuvre</a:t>
            </a:r>
          </a:p>
          <a:p>
            <a:pPr marL="742950" lvl="1" indent="-285750">
              <a:buFont typeface="Arial" panose="020B0604020202020204" pitchFamily="34" charset="0"/>
              <a:buChar char="•"/>
            </a:pPr>
            <a:r>
              <a:rPr lang="en-US" sz="1800" b="0">
                <a:solidFill>
                  <a:schemeClr val="tx2"/>
                </a:solidFill>
              </a:rPr>
              <a:t>La subjectivité de l’information obtenue</a:t>
            </a:r>
          </a:p>
          <a:p>
            <a:pPr marL="742950" lvl="1" indent="-285750">
              <a:buFont typeface="Arial" panose="020B0604020202020204" pitchFamily="34" charset="0"/>
              <a:buChar char="•"/>
            </a:pPr>
            <a:r>
              <a:rPr lang="en-US" sz="1800" b="0">
                <a:solidFill>
                  <a:schemeClr val="tx2"/>
                </a:solidFill>
              </a:rPr>
              <a:t>L’expérience actuelle en terme d’exécution</a:t>
            </a:r>
          </a:p>
          <a:p>
            <a:pPr marL="285750" indent="-285750">
              <a:buFont typeface="Arial" panose="020B0604020202020204" pitchFamily="34" charset="0"/>
              <a:buChar char="•"/>
            </a:pPr>
            <a:endParaRPr lang="en-US" sz="1800" b="0">
              <a:solidFill>
                <a:schemeClr val="tx2"/>
              </a:solidFill>
            </a:endParaRPr>
          </a:p>
          <a:p>
            <a:pPr marL="285750" indent="-285750">
              <a:buFont typeface="Arial" panose="020B0604020202020204" pitchFamily="34" charset="0"/>
              <a:buChar char="•"/>
            </a:pPr>
            <a:r>
              <a:rPr lang="en-US" sz="1800" b="0">
                <a:solidFill>
                  <a:schemeClr val="tx2"/>
                </a:solidFill>
              </a:rPr>
              <a:t>La </a:t>
            </a:r>
            <a:r>
              <a:rPr lang="de-DE" sz="1800" b="0">
                <a:solidFill>
                  <a:schemeClr val="tx2"/>
                </a:solidFill>
              </a:rPr>
              <a:t>Boussole du S&amp;E de l‘adaptation</a:t>
            </a:r>
            <a:r>
              <a:rPr lang="en-US" sz="1800" b="0">
                <a:solidFill>
                  <a:schemeClr val="tx2"/>
                </a:solidFill>
              </a:rPr>
              <a:t> est accessible sur le site </a:t>
            </a:r>
            <a:r>
              <a:rPr lang="en-US" sz="1800" b="0">
                <a:solidFill>
                  <a:schemeClr val="tx2"/>
                </a:solidFill>
                <a:hlinkClick r:id="rId3"/>
              </a:rPr>
              <a:t>www.AdaptationCommunity.net</a:t>
            </a:r>
            <a:r>
              <a:rPr lang="en-US" sz="1800" b="0">
                <a:solidFill>
                  <a:schemeClr val="tx2"/>
                </a:solidFill>
              </a:rPr>
              <a:t> dans la rubrique “M&amp;E”</a:t>
            </a: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3056" y="3474869"/>
            <a:ext cx="2095500" cy="2095500"/>
          </a:xfrm>
          <a:prstGeom prst="rect">
            <a:avLst/>
          </a:prstGeom>
        </p:spPr>
      </p:pic>
      <p:sp>
        <p:nvSpPr>
          <p:cNvPr id="3" name="Rectangle 2"/>
          <p:cNvSpPr/>
          <p:nvPr/>
        </p:nvSpPr>
        <p:spPr>
          <a:xfrm>
            <a:off x="458529" y="6275695"/>
            <a:ext cx="8500027" cy="338554"/>
          </a:xfrm>
          <a:prstGeom prst="rect">
            <a:avLst/>
          </a:prstGeom>
        </p:spPr>
        <p:txBody>
          <a:bodyPr wrap="square">
            <a:spAutoFit/>
          </a:bodyPr>
          <a:lstStyle/>
          <a:p>
            <a:r>
              <a:rPr lang="fr-FR" sz="1600" i="1"/>
              <a:t>NB : La "Boussole du S&amp;E de l‘adaptation » n’est que disponible en anglais</a:t>
            </a:r>
          </a:p>
        </p:txBody>
      </p:sp>
    </p:spTree>
    <p:extLst>
      <p:ext uri="{BB962C8B-B14F-4D97-AF65-F5344CB8AC3E}">
        <p14:creationId xmlns:p14="http://schemas.microsoft.com/office/powerpoint/2010/main" val="137490200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633776" y="2121168"/>
            <a:ext cx="2026260" cy="286232"/>
          </a:xfrm>
          <a:prstGeom prst="rect">
            <a:avLst/>
          </a:prstGeom>
        </p:spPr>
        <p:txBody>
          <a:bodyPr wrap="none">
            <a:spAutoFit/>
          </a:bodyPr>
          <a:lstStyle/>
          <a:p>
            <a:pPr defTabSz="533400" eaLnBrk="0" hangingPunct="0">
              <a:lnSpc>
                <a:spcPct val="90000"/>
              </a:lnSpc>
              <a:spcAft>
                <a:spcPct val="35000"/>
              </a:spcAft>
              <a:buSzPct val="100000"/>
              <a:defRPr/>
            </a:pPr>
            <a:r>
              <a:rPr lang="en-US" sz="1400">
                <a:solidFill>
                  <a:srgbClr val="000000"/>
                </a:solidFill>
                <a:sym typeface="Arial" charset="0"/>
              </a:rPr>
              <a:t>Résultats      Activités</a:t>
            </a:r>
          </a:p>
        </p:txBody>
      </p:sp>
      <p:sp>
        <p:nvSpPr>
          <p:cNvPr id="55" name="Rechteck 13"/>
          <p:cNvSpPr/>
          <p:nvPr/>
        </p:nvSpPr>
        <p:spPr bwMode="auto">
          <a:xfrm>
            <a:off x="35496" y="1094866"/>
            <a:ext cx="4415318" cy="5478144"/>
          </a:xfrm>
          <a:prstGeom prst="rect">
            <a:avLst/>
          </a:prstGeom>
          <a:solidFill>
            <a:srgbClr val="FF9900">
              <a:alpha val="10000"/>
            </a:srgbClr>
          </a:solidFill>
          <a:ln w="28575">
            <a:noFill/>
          </a:ln>
        </p:spPr>
        <p:style>
          <a:lnRef idx="2">
            <a:schemeClr val="accent1"/>
          </a:lnRef>
          <a:fillRef idx="1">
            <a:schemeClr val="lt1"/>
          </a:fillRef>
          <a:effectRef idx="0">
            <a:schemeClr val="accent1"/>
          </a:effectRef>
          <a:fontRef idx="minor">
            <a:schemeClr val="dk1"/>
          </a:fontRef>
        </p:style>
        <p:txBody>
          <a:bodyPr lIns="0" tIns="180000" rIns="0" bIns="0" anchor="t" anchorCtr="0"/>
          <a:lstStyle/>
          <a:p>
            <a:pPr algn="ctr" defTabSz="533400" eaLnBrk="0" hangingPunct="0">
              <a:lnSpc>
                <a:spcPct val="90000"/>
              </a:lnSpc>
              <a:spcAft>
                <a:spcPct val="35000"/>
              </a:spcAft>
              <a:buSzPct val="100000"/>
              <a:defRPr/>
            </a:pPr>
            <a:r>
              <a:rPr lang="en-US" sz="1400" u="sng">
                <a:solidFill>
                  <a:srgbClr val="000000"/>
                </a:solidFill>
                <a:cs typeface="Arial" charset="0"/>
                <a:sym typeface="Arial" charset="0"/>
              </a:rPr>
              <a:t>Facteurs de vulnérabilité</a:t>
            </a:r>
          </a:p>
          <a:p>
            <a:pPr defTabSz="533400" eaLnBrk="0" hangingPunct="0">
              <a:lnSpc>
                <a:spcPct val="90000"/>
              </a:lnSpc>
              <a:spcAft>
                <a:spcPct val="35000"/>
              </a:spcAft>
              <a:buSzPct val="100000"/>
              <a:defRPr/>
            </a:pPr>
            <a:r>
              <a:rPr lang="en-US" sz="1400">
                <a:solidFill>
                  <a:srgbClr val="000000"/>
                </a:solidFill>
                <a:cs typeface="Arial" charset="0"/>
                <a:sym typeface="Arial" charset="0"/>
              </a:rPr>
              <a:t>     </a:t>
            </a:r>
          </a:p>
        </p:txBody>
      </p:sp>
      <p:sp>
        <p:nvSpPr>
          <p:cNvPr id="28" name="Rechteck 13"/>
          <p:cNvSpPr/>
          <p:nvPr/>
        </p:nvSpPr>
        <p:spPr bwMode="auto">
          <a:xfrm>
            <a:off x="4514157" y="1094866"/>
            <a:ext cx="4657690" cy="5478144"/>
          </a:xfrm>
          <a:prstGeom prst="rect">
            <a:avLst/>
          </a:prstGeom>
          <a:solidFill>
            <a:srgbClr val="009900">
              <a:alpha val="5000"/>
            </a:srgbClr>
          </a:solidFill>
          <a:ln w="28575">
            <a:noFill/>
          </a:ln>
        </p:spPr>
        <p:style>
          <a:lnRef idx="2">
            <a:schemeClr val="accent1"/>
          </a:lnRef>
          <a:fillRef idx="1">
            <a:schemeClr val="lt1"/>
          </a:fillRef>
          <a:effectRef idx="0">
            <a:schemeClr val="accent1"/>
          </a:effectRef>
          <a:fontRef idx="minor">
            <a:schemeClr val="dk1"/>
          </a:fontRef>
        </p:style>
        <p:txBody>
          <a:bodyPr lIns="0" tIns="180000" rIns="0" bIns="0" anchor="t" anchorCtr="0"/>
          <a:lstStyle/>
          <a:p>
            <a:pPr algn="ctr" defTabSz="533400" eaLnBrk="0" hangingPunct="0">
              <a:lnSpc>
                <a:spcPct val="90000"/>
              </a:lnSpc>
              <a:spcAft>
                <a:spcPct val="35000"/>
              </a:spcAft>
              <a:buSzPct val="100000"/>
              <a:defRPr/>
            </a:pPr>
            <a:r>
              <a:rPr lang="en-US" sz="1400" u="sng">
                <a:solidFill>
                  <a:srgbClr val="000000"/>
                </a:solidFill>
                <a:cs typeface="Arial" charset="0"/>
                <a:sym typeface="Arial" charset="0"/>
              </a:rPr>
              <a:t>Réponse d’adaptation</a:t>
            </a:r>
          </a:p>
          <a:p>
            <a:pPr defTabSz="533400" eaLnBrk="0" hangingPunct="0">
              <a:lnSpc>
                <a:spcPct val="90000"/>
              </a:lnSpc>
              <a:spcAft>
                <a:spcPct val="35000"/>
              </a:spcAft>
              <a:buSzPct val="100000"/>
              <a:defRPr/>
            </a:pPr>
            <a:r>
              <a:rPr lang="en-US" sz="1400">
                <a:solidFill>
                  <a:srgbClr val="000000"/>
                </a:solidFill>
                <a:cs typeface="Arial" charset="0"/>
                <a:sym typeface="Arial" charset="0"/>
              </a:rPr>
              <a:t>     </a:t>
            </a:r>
          </a:p>
        </p:txBody>
      </p:sp>
      <p:sp>
        <p:nvSpPr>
          <p:cNvPr id="68" name="Geschweifte Klammer links 67"/>
          <p:cNvSpPr/>
          <p:nvPr/>
        </p:nvSpPr>
        <p:spPr bwMode="auto">
          <a:xfrm>
            <a:off x="6057019" y="2684442"/>
            <a:ext cx="294935" cy="3097027"/>
          </a:xfrm>
          <a:prstGeom prst="leftBrace">
            <a:avLst>
              <a:gd name="adj1" fmla="val 8333"/>
              <a:gd name="adj2" fmla="val 68498"/>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p>
        </p:txBody>
      </p:sp>
      <p:grpSp>
        <p:nvGrpSpPr>
          <p:cNvPr id="8" name="Gruppieren 27"/>
          <p:cNvGrpSpPr>
            <a:grpSpLocks/>
          </p:cNvGrpSpPr>
          <p:nvPr/>
        </p:nvGrpSpPr>
        <p:grpSpPr bwMode="auto">
          <a:xfrm>
            <a:off x="204536" y="2378532"/>
            <a:ext cx="4076135" cy="3752603"/>
            <a:chOff x="250824" y="2132551"/>
            <a:chExt cx="4752909" cy="2880930"/>
          </a:xfrm>
        </p:grpSpPr>
        <p:cxnSp>
          <p:nvCxnSpPr>
            <p:cNvPr id="9" name="Gewinkelte Verbindung 8"/>
            <p:cNvCxnSpPr/>
            <p:nvPr/>
          </p:nvCxnSpPr>
          <p:spPr>
            <a:xfrm rot="16200000" flipH="1">
              <a:off x="2328071" y="3609455"/>
              <a:ext cx="525392" cy="1152509"/>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1" name="Gruppieren 1"/>
            <p:cNvGrpSpPr>
              <a:grpSpLocks/>
            </p:cNvGrpSpPr>
            <p:nvPr/>
          </p:nvGrpSpPr>
          <p:grpSpPr bwMode="auto">
            <a:xfrm>
              <a:off x="250824" y="2132551"/>
              <a:ext cx="1368406" cy="565075"/>
              <a:chOff x="948030" y="375387"/>
              <a:chExt cx="1776763" cy="780848"/>
            </a:xfrm>
          </p:grpSpPr>
          <p:sp>
            <p:nvSpPr>
              <p:cNvPr id="26" name="Rechteck 14"/>
              <p:cNvSpPr/>
              <p:nvPr/>
            </p:nvSpPr>
            <p:spPr>
              <a:xfrm>
                <a:off x="948030" y="375387"/>
                <a:ext cx="1776763" cy="780848"/>
              </a:xfrm>
              <a:prstGeom prst="rect">
                <a:avLst/>
              </a:prstGeom>
              <a:solidFill>
                <a:schemeClr val="bg1"/>
              </a:solidFill>
              <a:ln w="3175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echteck 15"/>
              <p:cNvSpPr/>
              <p:nvPr/>
            </p:nvSpPr>
            <p:spPr>
              <a:xfrm>
                <a:off x="948030" y="375387"/>
                <a:ext cx="1776763" cy="780848"/>
              </a:xfrm>
              <a:prstGeom prst="rect">
                <a:avLst/>
              </a:prstGeom>
              <a:ln w="31750">
                <a:solidFill>
                  <a:srgbClr val="8E0000"/>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Exposition</a:t>
                </a:r>
              </a:p>
            </p:txBody>
          </p:sp>
        </p:grpSp>
        <p:grpSp>
          <p:nvGrpSpPr>
            <p:cNvPr id="12" name="Gruppieren 2"/>
            <p:cNvGrpSpPr>
              <a:grpSpLocks/>
            </p:cNvGrpSpPr>
            <p:nvPr/>
          </p:nvGrpSpPr>
          <p:grpSpPr bwMode="auto">
            <a:xfrm>
              <a:off x="3635327" y="3356351"/>
              <a:ext cx="1368406" cy="566663"/>
              <a:chOff x="3799074" y="1657844"/>
              <a:chExt cx="1776763" cy="783042"/>
            </a:xfrm>
          </p:grpSpPr>
          <p:sp>
            <p:nvSpPr>
              <p:cNvPr id="24" name="Rechteck 12"/>
              <p:cNvSpPr/>
              <p:nvPr/>
            </p:nvSpPr>
            <p:spPr>
              <a:xfrm>
                <a:off x="3799074" y="1657844"/>
                <a:ext cx="1776763" cy="783042"/>
              </a:xfrm>
              <a:prstGeom prst="rect">
                <a:avLst/>
              </a:prstGeom>
              <a:solidFill>
                <a:schemeClr val="bg1"/>
              </a:solidFill>
              <a:ln w="38100">
                <a:solidFill>
                  <a:schemeClr val="accent3">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hteck 13"/>
              <p:cNvSpPr/>
              <p:nvPr/>
            </p:nvSpPr>
            <p:spPr>
              <a:xfrm>
                <a:off x="3799074" y="1657844"/>
                <a:ext cx="1776763" cy="783042"/>
              </a:xfrm>
              <a:prstGeom prst="rect">
                <a:avLst/>
              </a:prstGeom>
              <a:ln w="31750">
                <a:solidFill>
                  <a:srgbClr val="00B0F0"/>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Capacité d’adaptation</a:t>
                </a:r>
              </a:p>
            </p:txBody>
          </p:sp>
        </p:grpSp>
        <p:grpSp>
          <p:nvGrpSpPr>
            <p:cNvPr id="13" name="Gruppieren 3"/>
            <p:cNvGrpSpPr>
              <a:grpSpLocks/>
            </p:cNvGrpSpPr>
            <p:nvPr/>
          </p:nvGrpSpPr>
          <p:grpSpPr bwMode="auto">
            <a:xfrm>
              <a:off x="2482818" y="4448406"/>
              <a:ext cx="1368406" cy="565075"/>
              <a:chOff x="3687226" y="3280928"/>
              <a:chExt cx="1776763" cy="780848"/>
            </a:xfrm>
          </p:grpSpPr>
          <p:sp>
            <p:nvSpPr>
              <p:cNvPr id="22" name="Rechteck 10"/>
              <p:cNvSpPr/>
              <p:nvPr/>
            </p:nvSpPr>
            <p:spPr>
              <a:xfrm>
                <a:off x="3687226" y="3280928"/>
                <a:ext cx="1776763" cy="780848"/>
              </a:xfrm>
              <a:prstGeom prst="rect">
                <a:avLst/>
              </a:prstGeom>
              <a:solidFill>
                <a:schemeClr val="bg1"/>
              </a:solidFill>
              <a:ln w="38100">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hteck 11"/>
              <p:cNvSpPr/>
              <p:nvPr/>
            </p:nvSpPr>
            <p:spPr>
              <a:xfrm>
                <a:off x="3687226" y="3280928"/>
                <a:ext cx="1776763" cy="780848"/>
              </a:xfrm>
              <a:prstGeom prst="rect">
                <a:avLst/>
              </a:prstGeom>
              <a:ln w="31750">
                <a:solidFill>
                  <a:srgbClr val="FF0000"/>
                </a:solidFill>
              </a:ln>
            </p:spPr>
            <p:style>
              <a:lnRef idx="2">
                <a:schemeClr val="dk1"/>
              </a:lnRef>
              <a:fillRef idx="1">
                <a:schemeClr val="lt1"/>
              </a:fillRef>
              <a:effectRef idx="0">
                <a:schemeClr val="dk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Vulnérabilité</a:t>
                </a:r>
              </a:p>
            </p:txBody>
          </p:sp>
        </p:grpSp>
        <p:grpSp>
          <p:nvGrpSpPr>
            <p:cNvPr id="14" name="Gruppieren 4"/>
            <p:cNvGrpSpPr>
              <a:grpSpLocks/>
            </p:cNvGrpSpPr>
            <p:nvPr/>
          </p:nvGrpSpPr>
          <p:grpSpPr bwMode="auto">
            <a:xfrm>
              <a:off x="1330309" y="3356351"/>
              <a:ext cx="1403990" cy="566663"/>
              <a:chOff x="1290666" y="3278775"/>
              <a:chExt cx="1822966" cy="783042"/>
            </a:xfrm>
          </p:grpSpPr>
          <p:sp>
            <p:nvSpPr>
              <p:cNvPr id="20" name="Rechteck 8"/>
              <p:cNvSpPr/>
              <p:nvPr/>
            </p:nvSpPr>
            <p:spPr>
              <a:xfrm>
                <a:off x="1336869" y="3278775"/>
                <a:ext cx="1776763" cy="783042"/>
              </a:xfrm>
              <a:prstGeom prst="rect">
                <a:avLst/>
              </a:prstGeom>
              <a:solidFill>
                <a:schemeClr val="bg1"/>
              </a:solidFill>
              <a:ln w="38100">
                <a:solidFill>
                  <a:schemeClr val="accent2">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echteck 9"/>
              <p:cNvSpPr/>
              <p:nvPr/>
            </p:nvSpPr>
            <p:spPr>
              <a:xfrm>
                <a:off x="1290666" y="3278775"/>
                <a:ext cx="1776763" cy="783042"/>
              </a:xfrm>
              <a:prstGeom prst="rect">
                <a:avLst/>
              </a:prstGeom>
              <a:ln w="31750">
                <a:solidFill>
                  <a:srgbClr val="FF6600"/>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
                </a:r>
                <a:br>
                  <a:rPr lang="en-US" sz="1400">
                    <a:solidFill>
                      <a:srgbClr val="000000"/>
                    </a:solidFill>
                    <a:cs typeface="Arial" charset="0"/>
                    <a:sym typeface="Arial" charset="0"/>
                  </a:rPr>
                </a:br>
                <a:r>
                  <a:rPr lang="en-US" sz="1400">
                    <a:solidFill>
                      <a:srgbClr val="000000"/>
                    </a:solidFill>
                    <a:cs typeface="Arial" charset="0"/>
                    <a:sym typeface="Arial" charset="0"/>
                  </a:rPr>
                  <a:t>Impact</a:t>
                </a:r>
              </a:p>
              <a:p>
                <a:pPr algn="ctr" defTabSz="533400" eaLnBrk="0" hangingPunct="0">
                  <a:lnSpc>
                    <a:spcPct val="90000"/>
                  </a:lnSpc>
                  <a:spcAft>
                    <a:spcPct val="35000"/>
                  </a:spcAft>
                  <a:buSzPct val="100000"/>
                  <a:defRPr/>
                </a:pPr>
                <a:r>
                  <a:rPr lang="en-US" sz="1400">
                    <a:solidFill>
                      <a:srgbClr val="000000"/>
                    </a:solidFill>
                    <a:cs typeface="Arial" charset="0"/>
                    <a:sym typeface="Arial" charset="0"/>
                  </a:rPr>
                  <a:t>potentiel</a:t>
                </a:r>
                <a:br>
                  <a:rPr lang="en-US" sz="1400">
                    <a:solidFill>
                      <a:srgbClr val="000000"/>
                    </a:solidFill>
                    <a:cs typeface="Arial" charset="0"/>
                    <a:sym typeface="Arial" charset="0"/>
                  </a:rPr>
                </a:br>
                <a:endParaRPr lang="en-US" sz="1400">
                  <a:solidFill>
                    <a:srgbClr val="000000"/>
                  </a:solidFill>
                  <a:cs typeface="Arial" charset="0"/>
                  <a:sym typeface="Arial" charset="0"/>
                </a:endParaRPr>
              </a:p>
            </p:txBody>
          </p:sp>
        </p:grpSp>
        <p:grpSp>
          <p:nvGrpSpPr>
            <p:cNvPr id="15" name="Gruppieren 5"/>
            <p:cNvGrpSpPr>
              <a:grpSpLocks/>
            </p:cNvGrpSpPr>
            <p:nvPr/>
          </p:nvGrpSpPr>
          <p:grpSpPr bwMode="auto">
            <a:xfrm>
              <a:off x="2411378" y="2132551"/>
              <a:ext cx="1368410" cy="565075"/>
              <a:chOff x="3108684" y="375387"/>
              <a:chExt cx="1776770" cy="780848"/>
            </a:xfrm>
          </p:grpSpPr>
          <p:sp>
            <p:nvSpPr>
              <p:cNvPr id="18" name="Rechteck 6"/>
              <p:cNvSpPr/>
              <p:nvPr/>
            </p:nvSpPr>
            <p:spPr>
              <a:xfrm>
                <a:off x="3108684" y="375387"/>
                <a:ext cx="1776763" cy="780848"/>
              </a:xfrm>
              <a:prstGeom prst="rect">
                <a:avLst/>
              </a:prstGeom>
              <a:solidFill>
                <a:schemeClr val="bg1"/>
              </a:solidFill>
              <a:ln w="635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echteck 7"/>
              <p:cNvSpPr/>
              <p:nvPr/>
            </p:nvSpPr>
            <p:spPr>
              <a:xfrm>
                <a:off x="3108689" y="375387"/>
                <a:ext cx="1776765" cy="780848"/>
              </a:xfrm>
              <a:prstGeom prst="rect">
                <a:avLst/>
              </a:prstGeom>
              <a:ln w="31750">
                <a:solidFill>
                  <a:srgbClr val="F9DC05"/>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Sensibilité</a:t>
                </a:r>
              </a:p>
            </p:txBody>
          </p:sp>
        </p:grpSp>
        <p:cxnSp>
          <p:nvCxnSpPr>
            <p:cNvPr id="16" name="Gewinkelte Verbindung 15"/>
            <p:cNvCxnSpPr>
              <a:stCxn id="26" idx="2"/>
            </p:cNvCxnSpPr>
            <p:nvPr/>
          </p:nvCxnSpPr>
          <p:spPr>
            <a:xfrm rot="16200000" flipH="1">
              <a:off x="1145408" y="2487246"/>
              <a:ext cx="658725" cy="1079485"/>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winkelte Verbindung 16"/>
            <p:cNvCxnSpPr/>
            <p:nvPr/>
          </p:nvCxnSpPr>
          <p:spPr>
            <a:xfrm rot="5400000">
              <a:off x="2225687" y="2486452"/>
              <a:ext cx="658725" cy="1081072"/>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winkelte Verbindung 9"/>
            <p:cNvCxnSpPr>
              <a:stCxn id="24" idx="2"/>
              <a:endCxn id="22" idx="0"/>
            </p:cNvCxnSpPr>
            <p:nvPr/>
          </p:nvCxnSpPr>
          <p:spPr>
            <a:xfrm rot="5400000">
              <a:off x="3480580" y="3609455"/>
              <a:ext cx="525392" cy="1152509"/>
            </a:xfrm>
            <a:prstGeom prst="bentConnector3">
              <a:avLst>
                <a:gd name="adj1" fmla="val 50000"/>
              </a:avLst>
            </a:prstGeom>
            <a:ln w="317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9" name="Rechteck 13"/>
          <p:cNvSpPr/>
          <p:nvPr/>
        </p:nvSpPr>
        <p:spPr bwMode="auto">
          <a:xfrm>
            <a:off x="7775870" y="23764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Activités d’adaptation</a:t>
            </a:r>
          </a:p>
        </p:txBody>
      </p:sp>
      <p:cxnSp>
        <p:nvCxnSpPr>
          <p:cNvPr id="7" name="Gerade Verbindung mit Pfeil 6"/>
          <p:cNvCxnSpPr>
            <a:stCxn id="29" idx="1"/>
            <a:endCxn id="43" idx="3"/>
          </p:cNvCxnSpPr>
          <p:nvPr/>
        </p:nvCxnSpPr>
        <p:spPr bwMode="auto">
          <a:xfrm flipH="1">
            <a:off x="7530827" y="2745521"/>
            <a:ext cx="245043" cy="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35" name="Gerade Verbindung mit Pfeil 34"/>
          <p:cNvCxnSpPr>
            <a:stCxn id="49" idx="1"/>
            <a:endCxn id="25" idx="3"/>
          </p:cNvCxnSpPr>
          <p:nvPr/>
        </p:nvCxnSpPr>
        <p:spPr bwMode="auto">
          <a:xfrm flipH="1" flipV="1">
            <a:off x="4280671" y="4341671"/>
            <a:ext cx="2087616" cy="405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46" name="Gerade Verbindung mit Pfeil 45"/>
          <p:cNvCxnSpPr>
            <a:stCxn id="43" idx="1"/>
            <a:endCxn id="19" idx="3"/>
          </p:cNvCxnSpPr>
          <p:nvPr/>
        </p:nvCxnSpPr>
        <p:spPr bwMode="auto">
          <a:xfrm flipH="1">
            <a:off x="3231005" y="2745521"/>
            <a:ext cx="3126265" cy="1035"/>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sp>
        <p:nvSpPr>
          <p:cNvPr id="49" name="Rechteck 13"/>
          <p:cNvSpPr/>
          <p:nvPr/>
        </p:nvSpPr>
        <p:spPr bwMode="auto">
          <a:xfrm>
            <a:off x="6368287" y="39766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Accroître la capacité d’adaptation</a:t>
            </a:r>
          </a:p>
        </p:txBody>
      </p:sp>
      <p:sp>
        <p:nvSpPr>
          <p:cNvPr id="50" name="Rechteck 13"/>
          <p:cNvSpPr/>
          <p:nvPr/>
        </p:nvSpPr>
        <p:spPr bwMode="auto">
          <a:xfrm>
            <a:off x="7764853" y="39766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Activités d’adaptation</a:t>
            </a:r>
          </a:p>
        </p:txBody>
      </p:sp>
      <p:cxnSp>
        <p:nvCxnSpPr>
          <p:cNvPr id="51" name="Gerade Verbindung mit Pfeil 50"/>
          <p:cNvCxnSpPr>
            <a:stCxn id="50" idx="1"/>
            <a:endCxn id="49" idx="3"/>
          </p:cNvCxnSpPr>
          <p:nvPr/>
        </p:nvCxnSpPr>
        <p:spPr bwMode="auto">
          <a:xfrm flipH="1">
            <a:off x="7541844" y="4345721"/>
            <a:ext cx="223009" cy="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56" name="Gerade Verbindung mit Pfeil 55"/>
          <p:cNvCxnSpPr>
            <a:stCxn id="54" idx="1"/>
            <a:endCxn id="22" idx="3"/>
          </p:cNvCxnSpPr>
          <p:nvPr/>
        </p:nvCxnSpPr>
        <p:spPr bwMode="auto">
          <a:xfrm flipH="1">
            <a:off x="3292270" y="5753823"/>
            <a:ext cx="3064999" cy="9288"/>
          </a:xfrm>
          <a:prstGeom prst="straightConnector1">
            <a:avLst/>
          </a:prstGeom>
          <a:solidFill>
            <a:schemeClr val="accent1"/>
          </a:solidFill>
          <a:ln w="28575" cap="flat" cmpd="sng" algn="ctr">
            <a:solidFill>
              <a:srgbClr val="33CC33"/>
            </a:solidFill>
            <a:prstDash val="dash"/>
            <a:round/>
            <a:headEnd type="none" w="med" len="med"/>
            <a:tailEnd type="arrow"/>
          </a:ln>
          <a:effectLst/>
        </p:spPr>
      </p:cxnSp>
      <p:sp>
        <p:nvSpPr>
          <p:cNvPr id="63" name="Rechteck 13"/>
          <p:cNvSpPr/>
          <p:nvPr/>
        </p:nvSpPr>
        <p:spPr bwMode="auto">
          <a:xfrm>
            <a:off x="7739835" y="53863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Développement &amp; activités d’adaptation</a:t>
            </a:r>
          </a:p>
        </p:txBody>
      </p:sp>
      <p:cxnSp>
        <p:nvCxnSpPr>
          <p:cNvPr id="64" name="Gerade Verbindung mit Pfeil 63"/>
          <p:cNvCxnSpPr>
            <a:stCxn id="63" idx="1"/>
            <a:endCxn id="54" idx="3"/>
          </p:cNvCxnSpPr>
          <p:nvPr/>
        </p:nvCxnSpPr>
        <p:spPr bwMode="auto">
          <a:xfrm flipH="1" flipV="1">
            <a:off x="7530826" y="5753823"/>
            <a:ext cx="209009" cy="1598"/>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sp>
        <p:nvSpPr>
          <p:cNvPr id="67" name="Abgerundetes Rechteck 66"/>
          <p:cNvSpPr/>
          <p:nvPr/>
        </p:nvSpPr>
        <p:spPr bwMode="auto">
          <a:xfrm>
            <a:off x="374033" y="1581203"/>
            <a:ext cx="1683412"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Suivi des paramètres climatiques</a:t>
            </a:r>
          </a:p>
        </p:txBody>
      </p:sp>
      <p:cxnSp>
        <p:nvCxnSpPr>
          <p:cNvPr id="69" name="Gerade Verbindung mit Pfeil 68"/>
          <p:cNvCxnSpPr/>
          <p:nvPr/>
        </p:nvCxnSpPr>
        <p:spPr bwMode="auto">
          <a:xfrm flipH="1">
            <a:off x="889409" y="2096915"/>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75" name="Abgerundetes Rechteck 74"/>
          <p:cNvSpPr/>
          <p:nvPr/>
        </p:nvSpPr>
        <p:spPr bwMode="auto">
          <a:xfrm>
            <a:off x="149451" y="4887726"/>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Suivi des impacts du CC</a:t>
            </a:r>
          </a:p>
        </p:txBody>
      </p:sp>
      <p:cxnSp>
        <p:nvCxnSpPr>
          <p:cNvPr id="76" name="Gerade Verbindung mit Pfeil 75"/>
          <p:cNvCxnSpPr/>
          <p:nvPr/>
        </p:nvCxnSpPr>
        <p:spPr bwMode="auto">
          <a:xfrm flipV="1">
            <a:off x="711870" y="4589893"/>
            <a:ext cx="359363" cy="26370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82" name="Abgerundetes Rechteck 81"/>
          <p:cNvSpPr/>
          <p:nvPr/>
        </p:nvSpPr>
        <p:spPr bwMode="auto">
          <a:xfrm>
            <a:off x="4059893" y="5881701"/>
            <a:ext cx="1609387" cy="62250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Analyse de la vulnérabilité (itérative)</a:t>
            </a:r>
          </a:p>
        </p:txBody>
      </p:sp>
      <p:cxnSp>
        <p:nvCxnSpPr>
          <p:cNvPr id="83" name="Gerade Verbindung mit Pfeil 82"/>
          <p:cNvCxnSpPr>
            <a:cxnSpLocks/>
            <a:stCxn id="82" idx="1"/>
          </p:cNvCxnSpPr>
          <p:nvPr/>
        </p:nvCxnSpPr>
        <p:spPr bwMode="auto">
          <a:xfrm flipH="1" flipV="1">
            <a:off x="3347171" y="5996210"/>
            <a:ext cx="712722" cy="19674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88" name="Abgerundetes Rechteck 87"/>
          <p:cNvSpPr/>
          <p:nvPr/>
        </p:nvSpPr>
        <p:spPr bwMode="auto">
          <a:xfrm>
            <a:off x="5108174" y="1581202"/>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Examen des dépenses publiques</a:t>
            </a:r>
          </a:p>
        </p:txBody>
      </p:sp>
      <p:cxnSp>
        <p:nvCxnSpPr>
          <p:cNvPr id="89" name="Gerade Verbindung mit Pfeil 88"/>
          <p:cNvCxnSpPr/>
          <p:nvPr/>
        </p:nvCxnSpPr>
        <p:spPr bwMode="auto">
          <a:xfrm flipH="1">
            <a:off x="6410809" y="2434844"/>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90" name="Abgerundetes Rechteck 89"/>
          <p:cNvSpPr/>
          <p:nvPr/>
        </p:nvSpPr>
        <p:spPr bwMode="auto">
          <a:xfrm>
            <a:off x="7149124" y="1544553"/>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Suivre les activités d’adaptation</a:t>
            </a:r>
          </a:p>
        </p:txBody>
      </p:sp>
      <p:cxnSp>
        <p:nvCxnSpPr>
          <p:cNvPr id="91" name="Gerade Verbindung mit Pfeil 90"/>
          <p:cNvCxnSpPr/>
          <p:nvPr/>
        </p:nvCxnSpPr>
        <p:spPr bwMode="auto">
          <a:xfrm>
            <a:off x="7717889" y="1950319"/>
            <a:ext cx="187512" cy="341698"/>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92" name="Abgerundetes Rechteck 91"/>
          <p:cNvSpPr/>
          <p:nvPr/>
        </p:nvSpPr>
        <p:spPr bwMode="auto">
          <a:xfrm>
            <a:off x="4535149" y="3797817"/>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Suivi axé sur les résultats</a:t>
            </a:r>
          </a:p>
        </p:txBody>
      </p:sp>
      <p:sp>
        <p:nvSpPr>
          <p:cNvPr id="95" name="Abgerundetes Rechteck 94"/>
          <p:cNvSpPr/>
          <p:nvPr/>
        </p:nvSpPr>
        <p:spPr bwMode="auto">
          <a:xfrm>
            <a:off x="4540064" y="4490170"/>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Evaluation de l’impact</a:t>
            </a:r>
          </a:p>
        </p:txBody>
      </p:sp>
      <p:cxnSp>
        <p:nvCxnSpPr>
          <p:cNvPr id="100" name="Gerade Verbindung mit Pfeil 99"/>
          <p:cNvCxnSpPr>
            <a:cxnSpLocks/>
            <a:stCxn id="82" idx="3"/>
          </p:cNvCxnSpPr>
          <p:nvPr/>
        </p:nvCxnSpPr>
        <p:spPr bwMode="auto">
          <a:xfrm flipV="1">
            <a:off x="5669280" y="5938890"/>
            <a:ext cx="654938" cy="25406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57" name="Abgerundetes Rechteck 56"/>
          <p:cNvSpPr/>
          <p:nvPr/>
        </p:nvSpPr>
        <p:spPr bwMode="auto">
          <a:xfrm>
            <a:off x="4535150" y="3226893"/>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a:solidFill>
                  <a:srgbClr val="000000"/>
                </a:solidFill>
              </a:rPr>
              <a:t>Suivi de la performance</a:t>
            </a:r>
          </a:p>
        </p:txBody>
      </p:sp>
      <p:sp>
        <p:nvSpPr>
          <p:cNvPr id="34" name="Geschweifte Klammer links 33"/>
          <p:cNvSpPr/>
          <p:nvPr/>
        </p:nvSpPr>
        <p:spPr bwMode="auto">
          <a:xfrm>
            <a:off x="6060695" y="2677101"/>
            <a:ext cx="294935" cy="3097027"/>
          </a:xfrm>
          <a:prstGeom prst="leftBrace">
            <a:avLst>
              <a:gd name="adj1" fmla="val 8333"/>
              <a:gd name="adj2" fmla="val 26167"/>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p>
        </p:txBody>
      </p:sp>
      <p:sp>
        <p:nvSpPr>
          <p:cNvPr id="66" name="Geschweifte Klammer links 65"/>
          <p:cNvSpPr/>
          <p:nvPr/>
        </p:nvSpPr>
        <p:spPr bwMode="auto">
          <a:xfrm>
            <a:off x="6058857" y="2675263"/>
            <a:ext cx="294935" cy="3097027"/>
          </a:xfrm>
          <a:prstGeom prst="leftBrace">
            <a:avLst>
              <a:gd name="adj1" fmla="val 8333"/>
              <a:gd name="adj2" fmla="val 44309"/>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p>
        </p:txBody>
      </p:sp>
      <p:sp>
        <p:nvSpPr>
          <p:cNvPr id="43" name="Rechteck 13"/>
          <p:cNvSpPr/>
          <p:nvPr/>
        </p:nvSpPr>
        <p:spPr bwMode="auto">
          <a:xfrm>
            <a:off x="6357270" y="23764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Réduire la sensibilité</a:t>
            </a:r>
          </a:p>
        </p:txBody>
      </p:sp>
      <p:sp>
        <p:nvSpPr>
          <p:cNvPr id="54" name="Rechteck 13"/>
          <p:cNvSpPr/>
          <p:nvPr/>
        </p:nvSpPr>
        <p:spPr bwMode="auto">
          <a:xfrm>
            <a:off x="6357269" y="5384765"/>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a:solidFill>
                  <a:srgbClr val="000000"/>
                </a:solidFill>
                <a:cs typeface="Arial" charset="0"/>
                <a:sym typeface="Arial" charset="0"/>
              </a:rPr>
              <a:t>Réduire la vulnérabilité</a:t>
            </a:r>
          </a:p>
        </p:txBody>
      </p:sp>
      <p:cxnSp>
        <p:nvCxnSpPr>
          <p:cNvPr id="52" name="Gerade Verbindung mit Pfeil 51"/>
          <p:cNvCxnSpPr/>
          <p:nvPr/>
        </p:nvCxnSpPr>
        <p:spPr bwMode="auto">
          <a:xfrm flipH="1">
            <a:off x="6208162" y="4282098"/>
            <a:ext cx="156248" cy="0"/>
          </a:xfrm>
          <a:prstGeom prst="straightConnector1">
            <a:avLst/>
          </a:prstGeom>
          <a:solidFill>
            <a:schemeClr val="accent1"/>
          </a:solidFill>
          <a:ln w="28575" cap="flat" cmpd="sng" algn="ctr">
            <a:solidFill>
              <a:schemeClr val="bg1">
                <a:lumMod val="50000"/>
              </a:schemeClr>
            </a:solidFill>
            <a:prstDash val="solid"/>
            <a:round/>
            <a:headEnd type="none" w="med" len="med"/>
            <a:tailEnd type="none"/>
          </a:ln>
          <a:effectLst/>
        </p:spPr>
      </p:cxnSp>
    </p:spTree>
    <p:extLst>
      <p:ext uri="{BB962C8B-B14F-4D97-AF65-F5344CB8AC3E}">
        <p14:creationId xmlns:p14="http://schemas.microsoft.com/office/powerpoint/2010/main" val="155710628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471441" y="951697"/>
            <a:ext cx="8339138" cy="741363"/>
          </a:xfrm>
        </p:spPr>
        <p:txBody>
          <a:bodyPr/>
          <a:lstStyle/>
          <a:p>
            <a:r>
              <a:rPr lang="fr-FR" b="1" kern="1200">
                <a:solidFill>
                  <a:srgbClr val="669900"/>
                </a:solidFill>
                <a:latin typeface="Arial"/>
                <a:ea typeface="+mn-ea"/>
                <a:cs typeface="+mn-cs"/>
              </a:rPr>
              <a:t>Exemple de méthode pour le S&amp;E de l’adaptation : la chaine de résultats</a:t>
            </a:r>
          </a:p>
        </p:txBody>
      </p:sp>
      <p:sp>
        <p:nvSpPr>
          <p:cNvPr id="4" name="Datumsplatzhalter 3"/>
          <p:cNvSpPr>
            <a:spLocks noGrp="1"/>
          </p:cNvSpPr>
          <p:nvPr>
            <p:ph type="dt" sz="half" idx="11"/>
          </p:nvPr>
        </p:nvSpPr>
        <p:spPr/>
        <p:txBody>
          <a:bodyPr/>
          <a:lstStyle/>
          <a:p>
            <a:pPr>
              <a:defRPr/>
            </a:pPr>
            <a:fld id="{5555B588-1361-4872-B914-6E333BDA1671}" type="datetime1">
              <a:rPr lang="de-DE" smtClean="0">
                <a:solidFill>
                  <a:srgbClr val="6E6452"/>
                </a:solidFill>
              </a:rPr>
              <a:pPr>
                <a:defRPr/>
              </a:pPr>
              <a:t>05.03.2018</a:t>
            </a:fld>
            <a:endParaRPr lang="de-DE">
              <a:solidFill>
                <a:srgbClr val="6E6452"/>
              </a:solidFill>
            </a:endParaRPr>
          </a:p>
        </p:txBody>
      </p:sp>
      <p:pic>
        <p:nvPicPr>
          <p:cNvPr id="46084" name="Inhaltsplatzhalter 4"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0000" y="1693060"/>
            <a:ext cx="7820736" cy="4583630"/>
          </a:xfrm>
        </p:spPr>
      </p:pic>
      <p:sp>
        <p:nvSpPr>
          <p:cNvPr id="9" name="Rechteckige Legende 8"/>
          <p:cNvSpPr>
            <a:spLocks noChangeArrowheads="1"/>
          </p:cNvSpPr>
          <p:nvPr/>
        </p:nvSpPr>
        <p:spPr bwMode="auto">
          <a:xfrm>
            <a:off x="6540500" y="2746385"/>
            <a:ext cx="1152525" cy="1154112"/>
          </a:xfrm>
          <a:prstGeom prst="wedgeRectCallout">
            <a:avLst>
              <a:gd name="adj1" fmla="val 81083"/>
              <a:gd name="adj2" fmla="val -13241"/>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n-US" sz="1400" b="0">
                <a:solidFill>
                  <a:schemeClr val="tx1"/>
                </a:solidFill>
                <a:cs typeface="+mn-cs"/>
              </a:rPr>
              <a:t>Revenu annuel pour les petits fermiers</a:t>
            </a:r>
          </a:p>
        </p:txBody>
      </p:sp>
      <p:sp>
        <p:nvSpPr>
          <p:cNvPr id="2" name="TextBox 1"/>
          <p:cNvSpPr txBox="1">
            <a:spLocks/>
          </p:cNvSpPr>
          <p:nvPr/>
        </p:nvSpPr>
        <p:spPr>
          <a:xfrm>
            <a:off x="1444625" y="3055588"/>
            <a:ext cx="731838" cy="943959"/>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Financer une formation sur les technologies de l’information</a:t>
            </a:r>
            <a:endParaRPr lang="en-GB" sz="1000" dirty="0" err="1">
              <a:solidFill>
                <a:schemeClr val="bg1"/>
              </a:solidFill>
              <a:latin typeface="Calibri" panose="020F0502020204030204" pitchFamily="34" charset="0"/>
            </a:endParaRPr>
          </a:p>
        </p:txBody>
      </p:sp>
      <p:sp>
        <p:nvSpPr>
          <p:cNvPr id="6" name="Rechteckige Legende 5"/>
          <p:cNvSpPr>
            <a:spLocks noChangeArrowheads="1"/>
          </p:cNvSpPr>
          <p:nvPr/>
        </p:nvSpPr>
        <p:spPr bwMode="auto">
          <a:xfrm>
            <a:off x="119063" y="3632200"/>
            <a:ext cx="1150937" cy="1154113"/>
          </a:xfrm>
          <a:prstGeom prst="wedgeRectCallout">
            <a:avLst>
              <a:gd name="adj1" fmla="val 81083"/>
              <a:gd name="adj2" fmla="val -13241"/>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n-US" sz="1400" b="0">
                <a:solidFill>
                  <a:schemeClr val="tx1"/>
                </a:solidFill>
                <a:cs typeface="+mn-cs"/>
              </a:rPr>
              <a:t>Budget disponible pour la formation</a:t>
            </a:r>
          </a:p>
        </p:txBody>
      </p:sp>
      <p:sp>
        <p:nvSpPr>
          <p:cNvPr id="11" name="TextBox 10"/>
          <p:cNvSpPr txBox="1">
            <a:spLocks/>
          </p:cNvSpPr>
          <p:nvPr/>
        </p:nvSpPr>
        <p:spPr>
          <a:xfrm>
            <a:off x="2427604" y="3200336"/>
            <a:ext cx="993776" cy="791591"/>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Former les agriculteurs villageois à la conservation des sols et de l’eau</a:t>
            </a:r>
            <a:endParaRPr lang="en-GB" sz="1000" dirty="0" err="1">
              <a:solidFill>
                <a:schemeClr val="bg1"/>
              </a:solidFill>
              <a:latin typeface="Calibri" panose="020F0502020204030204" pitchFamily="34" charset="0"/>
            </a:endParaRPr>
          </a:p>
        </p:txBody>
      </p:sp>
      <p:sp>
        <p:nvSpPr>
          <p:cNvPr id="12" name="TextBox 11"/>
          <p:cNvSpPr txBox="1">
            <a:spLocks/>
          </p:cNvSpPr>
          <p:nvPr/>
        </p:nvSpPr>
        <p:spPr>
          <a:xfrm>
            <a:off x="3693441" y="3088635"/>
            <a:ext cx="718539" cy="1697677"/>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La formation est appliquée pour améliorer le stockage de l’eau et la qualité des sols</a:t>
            </a:r>
            <a:endParaRPr lang="en-GB" sz="1000" dirty="0" err="1">
              <a:solidFill>
                <a:schemeClr val="bg1"/>
              </a:solidFill>
              <a:latin typeface="Calibri" panose="020F0502020204030204" pitchFamily="34" charset="0"/>
            </a:endParaRPr>
          </a:p>
        </p:txBody>
      </p:sp>
      <p:sp>
        <p:nvSpPr>
          <p:cNvPr id="13" name="TextBox 12"/>
          <p:cNvSpPr txBox="1">
            <a:spLocks/>
          </p:cNvSpPr>
          <p:nvPr/>
        </p:nvSpPr>
        <p:spPr>
          <a:xfrm>
            <a:off x="2282824" y="4771072"/>
            <a:ext cx="1283335" cy="1094263"/>
          </a:xfrm>
          <a:prstGeom prst="ellipse">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Hypothèse : </a:t>
            </a:r>
            <a:br>
              <a:rPr lang="fr-FR" sz="1000">
                <a:solidFill>
                  <a:schemeClr val="bg1"/>
                </a:solidFill>
                <a:latin typeface="Calibri" panose="020F0502020204030204" pitchFamily="34" charset="0"/>
              </a:rPr>
            </a:br>
            <a:r>
              <a:rPr lang="fr-FR" sz="1000">
                <a:solidFill>
                  <a:schemeClr val="bg1"/>
                </a:solidFill>
                <a:latin typeface="Calibri" panose="020F0502020204030204" pitchFamily="34" charset="0"/>
              </a:rPr>
              <a:t>les partenaires locaux sont suffisamment motivés pour participer</a:t>
            </a:r>
            <a:endParaRPr lang="en-GB" sz="1000" dirty="0" err="1">
              <a:solidFill>
                <a:schemeClr val="bg1"/>
              </a:solidFill>
              <a:latin typeface="Calibri" panose="020F0502020204030204" pitchFamily="34" charset="0"/>
            </a:endParaRPr>
          </a:p>
        </p:txBody>
      </p:sp>
      <p:sp>
        <p:nvSpPr>
          <p:cNvPr id="14" name="TextBox 13"/>
          <p:cNvSpPr txBox="1">
            <a:spLocks/>
          </p:cNvSpPr>
          <p:nvPr/>
        </p:nvSpPr>
        <p:spPr>
          <a:xfrm>
            <a:off x="4330685" y="4786313"/>
            <a:ext cx="1426860" cy="1350084"/>
          </a:xfrm>
          <a:prstGeom prst="ellipse">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Hypothèse : </a:t>
            </a:r>
            <a:br>
              <a:rPr lang="fr-FR" sz="1000">
                <a:solidFill>
                  <a:schemeClr val="bg1"/>
                </a:solidFill>
                <a:latin typeface="Calibri" panose="020F0502020204030204" pitchFamily="34" charset="0"/>
              </a:rPr>
            </a:br>
            <a:r>
              <a:rPr lang="fr-FR" sz="1000">
                <a:solidFill>
                  <a:schemeClr val="bg1"/>
                </a:solidFill>
                <a:latin typeface="Calibri" panose="020F0502020204030204" pitchFamily="34" charset="0"/>
              </a:rPr>
              <a:t>il existe des systèmes pour allouer de façon « juste » les bénéfices qui en résultent.</a:t>
            </a:r>
            <a:endParaRPr lang="en-GB" sz="1000" dirty="0" err="1">
              <a:solidFill>
                <a:schemeClr val="bg1"/>
              </a:solidFill>
              <a:latin typeface="Calibri" panose="020F0502020204030204" pitchFamily="34" charset="0"/>
            </a:endParaRPr>
          </a:p>
        </p:txBody>
      </p:sp>
      <p:sp>
        <p:nvSpPr>
          <p:cNvPr id="8" name="Rechteckige Legende 7"/>
          <p:cNvSpPr/>
          <p:nvPr/>
        </p:nvSpPr>
        <p:spPr bwMode="auto">
          <a:xfrm rot="16200000">
            <a:off x="5636564" y="4475566"/>
            <a:ext cx="1152525" cy="1154112"/>
          </a:xfrm>
          <a:prstGeom prst="wedgeRectCallout">
            <a:avLst>
              <a:gd name="adj1" fmla="val 81085"/>
              <a:gd name="adj2" fmla="val -13243"/>
            </a:avLst>
          </a:prstGeom>
          <a:solidFill>
            <a:schemeClr val="bg2"/>
          </a:solidFill>
          <a:ln w="9525" cap="flat" cmpd="sng" algn="ctr">
            <a:solidFill>
              <a:schemeClr val="tx1"/>
            </a:solidFill>
            <a:prstDash val="solid"/>
            <a:round/>
            <a:headEnd type="none" w="med" len="med"/>
            <a:tailEnd type="none" w="med" len="med"/>
          </a:ln>
          <a:effectLst/>
        </p:spPr>
        <p:txBody>
          <a:bodyPr vert="vert"/>
          <a:lstStyle/>
          <a:p>
            <a:pPr marL="82550" indent="-82550" eaLnBrk="0" hangingPunct="0">
              <a:buFont typeface="Arial" pitchFamily="34" charset="0"/>
              <a:buChar char="•"/>
              <a:defRPr/>
            </a:pPr>
            <a:r>
              <a:rPr lang="en-US" sz="1400" b="0">
                <a:solidFill>
                  <a:schemeClr val="tx1"/>
                </a:solidFill>
                <a:cs typeface="+mn-cs"/>
              </a:rPr>
              <a:t>Rendement annuel pour le blé pour les petits fermiers</a:t>
            </a:r>
          </a:p>
        </p:txBody>
      </p:sp>
      <p:sp>
        <p:nvSpPr>
          <p:cNvPr id="15" name="TextBox 14"/>
          <p:cNvSpPr txBox="1">
            <a:spLocks/>
          </p:cNvSpPr>
          <p:nvPr/>
        </p:nvSpPr>
        <p:spPr>
          <a:xfrm>
            <a:off x="4689495" y="3055588"/>
            <a:ext cx="728325" cy="1153668"/>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La qualité du sol est améliorée et le stockage de l'eau est augmenté</a:t>
            </a:r>
            <a:endParaRPr lang="en-GB" sz="1000" dirty="0" err="1">
              <a:solidFill>
                <a:schemeClr val="bg1"/>
              </a:solidFill>
              <a:latin typeface="Calibri" panose="020F0502020204030204" pitchFamily="34" charset="0"/>
            </a:endParaRPr>
          </a:p>
        </p:txBody>
      </p:sp>
      <p:sp>
        <p:nvSpPr>
          <p:cNvPr id="7" name="Rechteckige Legende 6"/>
          <p:cNvSpPr>
            <a:spLocks noChangeArrowheads="1"/>
          </p:cNvSpPr>
          <p:nvPr/>
        </p:nvSpPr>
        <p:spPr bwMode="auto">
          <a:xfrm>
            <a:off x="3346657" y="4126843"/>
            <a:ext cx="1358078" cy="1000937"/>
          </a:xfrm>
          <a:prstGeom prst="wedgeRectCallout">
            <a:avLst>
              <a:gd name="adj1" fmla="val 77435"/>
              <a:gd name="adj2" fmla="val -40703"/>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n-US" sz="1400" b="0">
                <a:solidFill>
                  <a:schemeClr val="tx1"/>
                </a:solidFill>
                <a:cs typeface="+mn-cs"/>
              </a:rPr>
              <a:t>Nbre de petits barrages opérationnels</a:t>
            </a:r>
          </a:p>
        </p:txBody>
      </p:sp>
      <p:sp>
        <p:nvSpPr>
          <p:cNvPr id="16" name="TextBox 15"/>
          <p:cNvSpPr txBox="1">
            <a:spLocks/>
          </p:cNvSpPr>
          <p:nvPr/>
        </p:nvSpPr>
        <p:spPr>
          <a:xfrm>
            <a:off x="5651010" y="3055366"/>
            <a:ext cx="889490" cy="936561"/>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Capacité à maintenir les rendements de blé lors des sècheresses</a:t>
            </a:r>
            <a:endParaRPr lang="en-GB" sz="1000" dirty="0" err="1">
              <a:solidFill>
                <a:schemeClr val="bg1"/>
              </a:solidFill>
              <a:latin typeface="Calibri" panose="020F0502020204030204" pitchFamily="34" charset="0"/>
            </a:endParaRPr>
          </a:p>
        </p:txBody>
      </p:sp>
      <p:sp>
        <p:nvSpPr>
          <p:cNvPr id="17" name="TextBox 16"/>
          <p:cNvSpPr txBox="1">
            <a:spLocks/>
          </p:cNvSpPr>
          <p:nvPr/>
        </p:nvSpPr>
        <p:spPr>
          <a:xfrm>
            <a:off x="6797978" y="3999548"/>
            <a:ext cx="792507" cy="1255046"/>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Les nouvelles pratiques agricoles se diffusent dans le village et les villages voisins</a:t>
            </a:r>
            <a:endParaRPr lang="en-GB" sz="1000" dirty="0" err="1">
              <a:solidFill>
                <a:schemeClr val="bg1"/>
              </a:solidFill>
              <a:latin typeface="Calibri" panose="020F0502020204030204" pitchFamily="34" charset="0"/>
            </a:endParaRPr>
          </a:p>
        </p:txBody>
      </p:sp>
      <p:sp>
        <p:nvSpPr>
          <p:cNvPr id="18" name="TextBox 17"/>
          <p:cNvSpPr txBox="1">
            <a:spLocks/>
          </p:cNvSpPr>
          <p:nvPr/>
        </p:nvSpPr>
        <p:spPr>
          <a:xfrm>
            <a:off x="7962900" y="3323440"/>
            <a:ext cx="762000" cy="885815"/>
          </a:xfrm>
          <a:prstGeom prst="rect">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Amélioration des revenus et de la qualité de la vie au niveau local</a:t>
            </a:r>
            <a:endParaRPr lang="en-GB" sz="1000" dirty="0" err="1">
              <a:solidFill>
                <a:schemeClr val="bg1"/>
              </a:solidFill>
              <a:latin typeface="Calibri" panose="020F0502020204030204" pitchFamily="34" charset="0"/>
            </a:endParaRPr>
          </a:p>
        </p:txBody>
      </p:sp>
      <p:sp>
        <p:nvSpPr>
          <p:cNvPr id="19" name="TextBox 18"/>
          <p:cNvSpPr txBox="1">
            <a:spLocks/>
          </p:cNvSpPr>
          <p:nvPr/>
        </p:nvSpPr>
        <p:spPr>
          <a:xfrm>
            <a:off x="7741920" y="4997217"/>
            <a:ext cx="1226820" cy="1014963"/>
          </a:xfrm>
          <a:prstGeom prst="ellipse">
            <a:avLst/>
          </a:prstGeom>
          <a:solidFill>
            <a:srgbClr val="3077B8"/>
          </a:solidFill>
        </p:spPr>
        <p:txBody>
          <a:bodyPr wrap="square" lIns="0" tIns="0" rIns="0" bIns="0" rtlCol="0">
            <a:noAutofit/>
          </a:bodyPr>
          <a:lstStyle/>
          <a:p>
            <a:pPr algn="ctr"/>
            <a:r>
              <a:rPr lang="fr-FR" sz="1000">
                <a:solidFill>
                  <a:schemeClr val="bg1"/>
                </a:solidFill>
                <a:latin typeface="Calibri" panose="020F0502020204030204" pitchFamily="34" charset="0"/>
              </a:rPr>
              <a:t>Hypothèse : </a:t>
            </a:r>
            <a:br>
              <a:rPr lang="fr-FR" sz="1000">
                <a:solidFill>
                  <a:schemeClr val="bg1"/>
                </a:solidFill>
                <a:latin typeface="Calibri" panose="020F0502020204030204" pitchFamily="34" charset="0"/>
              </a:rPr>
            </a:br>
            <a:r>
              <a:rPr lang="fr-FR" sz="1000">
                <a:solidFill>
                  <a:schemeClr val="bg1"/>
                </a:solidFill>
                <a:latin typeface="Calibri" panose="020F0502020204030204" pitchFamily="34" charset="0"/>
              </a:rPr>
              <a:t>les revenus ne sont pas dépensés pour des activités de mal-adaptation</a:t>
            </a:r>
            <a:endParaRPr lang="en-GB" sz="1000" dirty="0" err="1">
              <a:solidFill>
                <a:schemeClr val="bg1"/>
              </a:solidFill>
              <a:latin typeface="Calibri" panose="020F0502020204030204" pitchFamily="34" charset="0"/>
            </a:endParaRPr>
          </a:p>
        </p:txBody>
      </p:sp>
      <p:sp>
        <p:nvSpPr>
          <p:cNvPr id="20" name="TextBox 19"/>
          <p:cNvSpPr txBox="1">
            <a:spLocks/>
          </p:cNvSpPr>
          <p:nvPr/>
        </p:nvSpPr>
        <p:spPr>
          <a:xfrm>
            <a:off x="1391739" y="1725860"/>
            <a:ext cx="5191713" cy="258171"/>
          </a:xfrm>
          <a:prstGeom prst="rect">
            <a:avLst/>
          </a:prstGeom>
          <a:solidFill>
            <a:schemeClr val="bg1"/>
          </a:solidFill>
        </p:spPr>
        <p:txBody>
          <a:bodyPr wrap="square" lIns="0" tIns="0" rIns="0" bIns="0" rtlCol="0">
            <a:noAutofit/>
          </a:bodyPr>
          <a:lstStyle/>
          <a:p>
            <a:r>
              <a:rPr lang="fr-FR" sz="1400">
                <a:solidFill>
                  <a:schemeClr val="tx1"/>
                </a:solidFill>
                <a:latin typeface="Calibri" panose="020F0502020204030204" pitchFamily="34" charset="0"/>
              </a:rPr>
              <a:t>Figure 6 : Exemple de théorie du changement avec hypothèses</a:t>
            </a:r>
            <a:endParaRPr lang="en-GB" sz="1400" dirty="0" err="1">
              <a:solidFill>
                <a:schemeClr val="tx1"/>
              </a:solidFill>
              <a:latin typeface="Calibri" panose="020F0502020204030204" pitchFamily="34" charset="0"/>
            </a:endParaRPr>
          </a:p>
        </p:txBody>
      </p:sp>
      <p:sp>
        <p:nvSpPr>
          <p:cNvPr id="21" name="TextBox 20"/>
          <p:cNvSpPr txBox="1">
            <a:spLocks/>
          </p:cNvSpPr>
          <p:nvPr/>
        </p:nvSpPr>
        <p:spPr>
          <a:xfrm>
            <a:off x="1479714" y="2110740"/>
            <a:ext cx="719610" cy="457200"/>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Entrants</a:t>
            </a:r>
            <a:endParaRPr lang="en-GB" sz="1400" dirty="0" err="1">
              <a:solidFill>
                <a:schemeClr val="tx1"/>
              </a:solidFill>
              <a:latin typeface="Calibri" panose="020F0502020204030204" pitchFamily="34" charset="0"/>
            </a:endParaRPr>
          </a:p>
        </p:txBody>
      </p:sp>
      <p:sp>
        <p:nvSpPr>
          <p:cNvPr id="22" name="TextBox 21"/>
          <p:cNvSpPr txBox="1">
            <a:spLocks/>
          </p:cNvSpPr>
          <p:nvPr/>
        </p:nvSpPr>
        <p:spPr>
          <a:xfrm>
            <a:off x="2463536" y="2110740"/>
            <a:ext cx="921910" cy="457200"/>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Activités</a:t>
            </a:r>
            <a:endParaRPr lang="en-GB" sz="1400" dirty="0" err="1">
              <a:solidFill>
                <a:schemeClr val="tx1"/>
              </a:solidFill>
              <a:latin typeface="Calibri" panose="020F0502020204030204" pitchFamily="34" charset="0"/>
            </a:endParaRPr>
          </a:p>
        </p:txBody>
      </p:sp>
      <p:sp>
        <p:nvSpPr>
          <p:cNvPr id="23" name="TextBox 22"/>
          <p:cNvSpPr txBox="1">
            <a:spLocks/>
          </p:cNvSpPr>
          <p:nvPr/>
        </p:nvSpPr>
        <p:spPr>
          <a:xfrm>
            <a:off x="3693441" y="2110740"/>
            <a:ext cx="1724379" cy="457200"/>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Résultats opérationnels </a:t>
            </a:r>
            <a:endParaRPr lang="en-GB" sz="1400" dirty="0" err="1">
              <a:solidFill>
                <a:schemeClr val="tx1"/>
              </a:solidFill>
              <a:latin typeface="Calibri" panose="020F0502020204030204" pitchFamily="34" charset="0"/>
            </a:endParaRPr>
          </a:p>
        </p:txBody>
      </p:sp>
      <p:sp>
        <p:nvSpPr>
          <p:cNvPr id="24" name="TextBox 23"/>
          <p:cNvSpPr txBox="1">
            <a:spLocks/>
          </p:cNvSpPr>
          <p:nvPr/>
        </p:nvSpPr>
        <p:spPr>
          <a:xfrm>
            <a:off x="5554980" y="2060685"/>
            <a:ext cx="3261359" cy="278655"/>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Résultats stratégiques</a:t>
            </a:r>
            <a:endParaRPr lang="en-GB" sz="1400" dirty="0" err="1">
              <a:solidFill>
                <a:schemeClr val="tx1"/>
              </a:solidFill>
              <a:latin typeface="Calibri" panose="020F0502020204030204" pitchFamily="34" charset="0"/>
            </a:endParaRPr>
          </a:p>
        </p:txBody>
      </p:sp>
      <p:sp>
        <p:nvSpPr>
          <p:cNvPr id="25" name="TextBox 24"/>
          <p:cNvSpPr txBox="1">
            <a:spLocks/>
          </p:cNvSpPr>
          <p:nvPr/>
        </p:nvSpPr>
        <p:spPr>
          <a:xfrm>
            <a:off x="5757544" y="2339340"/>
            <a:ext cx="782955" cy="228600"/>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Primaire</a:t>
            </a:r>
            <a:endParaRPr lang="en-GB" sz="1400" dirty="0" err="1">
              <a:solidFill>
                <a:schemeClr val="tx1"/>
              </a:solidFill>
              <a:latin typeface="Calibri" panose="020F0502020204030204" pitchFamily="34" charset="0"/>
            </a:endParaRPr>
          </a:p>
        </p:txBody>
      </p:sp>
      <p:sp>
        <p:nvSpPr>
          <p:cNvPr id="26" name="TextBox 25"/>
          <p:cNvSpPr txBox="1">
            <a:spLocks/>
          </p:cNvSpPr>
          <p:nvPr/>
        </p:nvSpPr>
        <p:spPr>
          <a:xfrm>
            <a:off x="6659881" y="2339340"/>
            <a:ext cx="900588" cy="228600"/>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Secondaire</a:t>
            </a:r>
            <a:endParaRPr lang="en-GB" sz="1400" dirty="0" err="1">
              <a:solidFill>
                <a:schemeClr val="tx1"/>
              </a:solidFill>
              <a:latin typeface="Calibri" panose="020F0502020204030204" pitchFamily="34" charset="0"/>
            </a:endParaRPr>
          </a:p>
        </p:txBody>
      </p:sp>
      <p:sp>
        <p:nvSpPr>
          <p:cNvPr id="27" name="TextBox 26"/>
          <p:cNvSpPr txBox="1">
            <a:spLocks/>
          </p:cNvSpPr>
          <p:nvPr/>
        </p:nvSpPr>
        <p:spPr>
          <a:xfrm>
            <a:off x="7655242" y="2339340"/>
            <a:ext cx="1088707" cy="228600"/>
          </a:xfrm>
          <a:prstGeom prst="rect">
            <a:avLst/>
          </a:prstGeom>
          <a:solidFill>
            <a:srgbClr val="FCCB77"/>
          </a:solidFill>
        </p:spPr>
        <p:txBody>
          <a:bodyPr wrap="square" lIns="0" tIns="0" rIns="0" bIns="0" rtlCol="0" anchor="ctr">
            <a:noAutofit/>
          </a:bodyPr>
          <a:lstStyle/>
          <a:p>
            <a:pPr algn="ctr"/>
            <a:r>
              <a:rPr lang="fr-FR" sz="1400">
                <a:solidFill>
                  <a:schemeClr val="tx1"/>
                </a:solidFill>
                <a:latin typeface="Calibri" panose="020F0502020204030204" pitchFamily="34" charset="0"/>
              </a:rPr>
              <a:t>Final</a:t>
            </a:r>
            <a:endParaRPr lang="en-GB" sz="1400" dirty="0" err="1">
              <a:solidFill>
                <a:schemeClr val="tx1"/>
              </a:solidFill>
              <a:latin typeface="Calibri" panose="020F0502020204030204" pitchFamily="34" charset="0"/>
            </a:endParaRPr>
          </a:p>
        </p:txBody>
      </p:sp>
    </p:spTree>
    <p:extLst>
      <p:ext uri="{BB962C8B-B14F-4D97-AF65-F5344CB8AC3E}">
        <p14:creationId xmlns:p14="http://schemas.microsoft.com/office/powerpoint/2010/main" val="21576675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8"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423081" y="816008"/>
            <a:ext cx="7526337" cy="499473"/>
          </a:xfrm>
        </p:spPr>
        <p:txBody>
          <a:bodyPr/>
          <a:lstStyle/>
          <a:p>
            <a:r>
              <a:rPr lang="en-GB" b="1" kern="1200">
                <a:solidFill>
                  <a:srgbClr val="669900"/>
                </a:solidFill>
                <a:latin typeface="Arial"/>
                <a:ea typeface="+mn-ea"/>
                <a:cs typeface="+mn-cs"/>
              </a:rPr>
              <a:t>Exercice</a:t>
            </a:r>
          </a:p>
        </p:txBody>
      </p:sp>
      <p:sp>
        <p:nvSpPr>
          <p:cNvPr id="3" name="Textfeld 2"/>
          <p:cNvSpPr txBox="1"/>
          <p:nvPr/>
        </p:nvSpPr>
        <p:spPr>
          <a:xfrm>
            <a:off x="423081" y="1147529"/>
            <a:ext cx="7533564" cy="5170646"/>
          </a:xfrm>
          <a:prstGeom prst="rect">
            <a:avLst/>
          </a:prstGeom>
          <a:noFill/>
        </p:spPr>
        <p:txBody>
          <a:bodyPr wrap="square" rtlCol="0">
            <a:spAutoFit/>
          </a:bodyPr>
          <a:lstStyle/>
          <a:p>
            <a:pPr marL="800100" lvl="1" indent="-342900" eaLnBrk="0" hangingPunct="0">
              <a:lnSpc>
                <a:spcPct val="150000"/>
              </a:lnSpc>
              <a:buFont typeface="Arial" pitchFamily="34" charset="0"/>
              <a:buChar char="•"/>
            </a:pPr>
            <a:r>
              <a:rPr lang="fr-FR" b="0">
                <a:solidFill>
                  <a:srgbClr val="000000"/>
                </a:solidFill>
                <a:cs typeface="+mn-cs"/>
              </a:rPr>
              <a:t>Rappelez-vous des </a:t>
            </a:r>
            <a:r>
              <a:rPr lang="fr-FR" b="0">
                <a:solidFill>
                  <a:srgbClr val="C00000"/>
                </a:solidFill>
                <a:cs typeface="+mn-cs"/>
              </a:rPr>
              <a:t>difficultés</a:t>
            </a:r>
            <a:r>
              <a:rPr lang="fr-FR" b="0">
                <a:solidFill>
                  <a:srgbClr val="000000"/>
                </a:solidFill>
                <a:cs typeface="+mn-cs"/>
              </a:rPr>
              <a:t> liées au S&amp;E de l’adaptation</a:t>
            </a:r>
          </a:p>
          <a:p>
            <a:pPr marL="800100" lvl="1" indent="-342900" eaLnBrk="0" hangingPunct="0">
              <a:lnSpc>
                <a:spcPct val="150000"/>
              </a:lnSpc>
              <a:buFont typeface="Arial" pitchFamily="34" charset="0"/>
              <a:buChar char="•"/>
            </a:pPr>
            <a:r>
              <a:rPr lang="fr-FR" b="0">
                <a:solidFill>
                  <a:srgbClr val="000000"/>
                </a:solidFill>
                <a:cs typeface="+mn-cs"/>
              </a:rPr>
              <a:t>Travaillez en binome et réfléchissez aux points suivants :</a:t>
            </a:r>
          </a:p>
          <a:p>
            <a:pPr marL="1257300" lvl="2" indent="-342900" eaLnBrk="0" hangingPunct="0">
              <a:lnSpc>
                <a:spcPct val="150000"/>
              </a:lnSpc>
              <a:buFont typeface="Arial" pitchFamily="34" charset="0"/>
              <a:buChar char="•"/>
            </a:pPr>
            <a:r>
              <a:rPr lang="fr-FR" b="0">
                <a:solidFill>
                  <a:srgbClr val="000000"/>
                </a:solidFill>
                <a:cs typeface="+mn-cs"/>
              </a:rPr>
              <a:t>Dans quelle mesure avez-vous rencontré ces difficultés dans votre cadre de travail ?</a:t>
            </a:r>
          </a:p>
          <a:p>
            <a:pPr marL="1257300" lvl="2" indent="-342900" eaLnBrk="0" hangingPunct="0">
              <a:lnSpc>
                <a:spcPct val="150000"/>
              </a:lnSpc>
              <a:buFont typeface="Arial" pitchFamily="34" charset="0"/>
              <a:buChar char="•"/>
            </a:pPr>
            <a:r>
              <a:rPr lang="fr-FR" b="0">
                <a:solidFill>
                  <a:srgbClr val="000000"/>
                </a:solidFill>
                <a:cs typeface="+mn-cs"/>
              </a:rPr>
              <a:t>Avez-vous trouvé des solutions pour résoudre ces difficultés ?</a:t>
            </a:r>
          </a:p>
          <a:p>
            <a:pPr marL="800100" lvl="1" indent="-342900" eaLnBrk="0" hangingPunct="0">
              <a:lnSpc>
                <a:spcPct val="150000"/>
              </a:lnSpc>
              <a:buFont typeface="Arial" pitchFamily="34" charset="0"/>
              <a:buChar char="•"/>
            </a:pPr>
            <a:r>
              <a:rPr lang="fr-FR" b="0">
                <a:solidFill>
                  <a:srgbClr val="000000"/>
                </a:solidFill>
                <a:cs typeface="+mn-cs"/>
              </a:rPr>
              <a:t>Appuyez vous sur </a:t>
            </a:r>
          </a:p>
          <a:p>
            <a:pPr lvl="1" eaLnBrk="0" hangingPunct="0">
              <a:lnSpc>
                <a:spcPct val="150000"/>
              </a:lnSpc>
            </a:pPr>
            <a:r>
              <a:rPr lang="fr-FR" b="0">
                <a:solidFill>
                  <a:srgbClr val="000000"/>
                </a:solidFill>
                <a:cs typeface="+mn-cs"/>
              </a:rPr>
              <a:t>	la matrice n°1</a:t>
            </a: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5071396" y="4752109"/>
            <a:ext cx="3848669" cy="2405419"/>
          </a:xfrm>
          <a:prstGeom prst="rect">
            <a:avLst/>
          </a:prstGeom>
        </p:spPr>
      </p:pic>
    </p:spTree>
    <p:extLst>
      <p:ext uri="{BB962C8B-B14F-4D97-AF65-F5344CB8AC3E}">
        <p14:creationId xmlns:p14="http://schemas.microsoft.com/office/powerpoint/2010/main" val="369504393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476074284"/>
              </p:ext>
            </p:extLst>
          </p:nvPr>
        </p:nvGraphicFramePr>
        <p:xfrm>
          <a:off x="98381" y="1294917"/>
          <a:ext cx="4161102" cy="5166360"/>
        </p:xfrm>
        <a:graphic>
          <a:graphicData uri="http://schemas.openxmlformats.org/drawingml/2006/table">
            <a:tbl>
              <a:tblPr firstRow="1" bandRow="1">
                <a:tableStyleId>{2D5ABB26-0587-4C30-8999-92F81FD0307C}</a:tableStyleId>
              </a:tblPr>
              <a:tblGrid>
                <a:gridCol w="1007239">
                  <a:extLst>
                    <a:ext uri="{9D8B030D-6E8A-4147-A177-3AD203B41FA5}">
                      <a16:colId xmlns:a16="http://schemas.microsoft.com/office/drawing/2014/main" xmlns="" val="20000"/>
                    </a:ext>
                  </a:extLst>
                </a:gridCol>
                <a:gridCol w="3153863">
                  <a:extLst>
                    <a:ext uri="{9D8B030D-6E8A-4147-A177-3AD203B41FA5}">
                      <a16:colId xmlns:a16="http://schemas.microsoft.com/office/drawing/2014/main" xmlns="" val="20001"/>
                    </a:ext>
                  </a:extLst>
                </a:gridCol>
              </a:tblGrid>
              <a:tr h="0">
                <a:tc>
                  <a:txBody>
                    <a:bodyPr/>
                    <a:lstStyle/>
                    <a:p>
                      <a:r>
                        <a:rPr lang="de-DE" sz="1300" b="0">
                          <a:solidFill>
                            <a:schemeClr val="tx2"/>
                          </a:solidFill>
                          <a:latin typeface="Calibri" panose="020F0502020204030204" pitchFamily="34" charset="0"/>
                        </a:rPr>
                        <a:t>Module 1</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en-GB" sz="1300" b="0">
                          <a:solidFill>
                            <a:schemeClr val="tx2"/>
                          </a:solidFill>
                          <a:latin typeface="Calibri" panose="020F0502020204030204" pitchFamily="34" charset="0"/>
                        </a:rPr>
                        <a:t>Appliquer un prisme climatique</a:t>
                      </a:r>
                    </a:p>
                  </a:txBody>
                  <a:tcPr anchor="ctr">
                    <a:solidFill>
                      <a:schemeClr val="bg1"/>
                    </a:solidFill>
                  </a:tcPr>
                </a:tc>
                <a:extLst>
                  <a:ext uri="{0D108BD9-81ED-4DB2-BD59-A6C34878D82A}">
                    <a16:rowId xmlns:a16="http://schemas.microsoft.com/office/drawing/2014/main" xmlns="" val="10000"/>
                  </a:ext>
                </a:extLst>
              </a:tr>
              <a:tr h="304800">
                <a:tc>
                  <a:txBody>
                    <a:bodyPr/>
                    <a:lstStyle/>
                    <a:p>
                      <a:r>
                        <a:rPr lang="de-DE" sz="1300" b="0">
                          <a:solidFill>
                            <a:schemeClr val="tx2"/>
                          </a:solidFill>
                          <a:latin typeface="Calibri" panose="020F0502020204030204" pitchFamily="34" charset="0"/>
                        </a:rPr>
                        <a:t>Module 2</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Interpréter des données climatiques OU</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01"/>
                  </a:ext>
                </a:extLst>
              </a:tr>
              <a:tr h="171450">
                <a:tc>
                  <a:txBody>
                    <a:bodyPr/>
                    <a:lstStyle/>
                    <a:p>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2a : Comprendre la science du climat</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02"/>
                  </a:ext>
                </a:extLst>
              </a:tr>
              <a:tr h="142875">
                <a:tc>
                  <a:txBody>
                    <a:bodyPr/>
                    <a:lstStyle/>
                    <a:p>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2b : Rechercher des données sur le climat</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03"/>
                  </a:ext>
                </a:extLst>
              </a:tr>
              <a:tr h="209550">
                <a:tc>
                  <a:txBody>
                    <a:bodyPr/>
                    <a:lstStyle/>
                    <a:p>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2c : Travailler avec un degré d’incertitude</a:t>
                      </a:r>
                    </a:p>
                    <a:p>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04"/>
                  </a:ext>
                </a:extLst>
              </a:tr>
              <a:tr h="352425">
                <a:tc>
                  <a:txBody>
                    <a:bodyPr/>
                    <a:lstStyle/>
                    <a:p>
                      <a:r>
                        <a:rPr lang="de-DE" sz="1300" b="0">
                          <a:solidFill>
                            <a:schemeClr val="tx2"/>
                          </a:solidFill>
                          <a:latin typeface="Calibri" panose="020F0502020204030204" pitchFamily="34" charset="0"/>
                        </a:rPr>
                        <a:t>Module</a:t>
                      </a:r>
                      <a:r>
                        <a:rPr lang="de-DE" sz="1300" b="0" baseline="0">
                          <a:solidFill>
                            <a:schemeClr val="tx2"/>
                          </a:solidFill>
                          <a:latin typeface="Calibri" panose="020F0502020204030204" pitchFamily="34" charset="0"/>
                        </a:rPr>
                        <a:t> 3</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Approche en 4 étapes (1) : </a:t>
                      </a:r>
                      <a:br>
                        <a:rPr lang="fr-FR" sz="1300" b="0">
                          <a:solidFill>
                            <a:schemeClr val="tx2"/>
                          </a:solidFill>
                          <a:latin typeface="Calibri" panose="020F0502020204030204" pitchFamily="34" charset="0"/>
                        </a:rPr>
                      </a:br>
                      <a:r>
                        <a:rPr lang="fr-FR" sz="1300" b="0">
                          <a:solidFill>
                            <a:schemeClr val="tx2"/>
                          </a:solidFill>
                          <a:latin typeface="Calibri" panose="020F0502020204030204" pitchFamily="34" charset="0"/>
                        </a:rPr>
                        <a:t>Evaluer la vulnérabilité </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05"/>
                  </a:ext>
                </a:extLst>
              </a:tr>
              <a:tr h="283804">
                <a:tc>
                  <a:txBody>
                    <a:bodyPr/>
                    <a:lstStyle/>
                    <a:p>
                      <a:r>
                        <a:rPr lang="de-DE" sz="1300" b="0">
                          <a:solidFill>
                            <a:schemeClr val="tx2"/>
                          </a:solidFill>
                          <a:latin typeface="Calibri" panose="020F0502020204030204" pitchFamily="34" charset="0"/>
                        </a:rPr>
                        <a:t>Module 4</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Approche en 4 étapes (2) : </a:t>
                      </a:r>
                    </a:p>
                    <a:p>
                      <a:r>
                        <a:rPr lang="fr-FR" sz="1300" b="0">
                          <a:solidFill>
                            <a:schemeClr val="tx2"/>
                          </a:solidFill>
                          <a:latin typeface="Calibri" panose="020F0502020204030204" pitchFamily="34" charset="0"/>
                        </a:rPr>
                        <a:t>Identifier les options d’adaptation </a:t>
                      </a:r>
                    </a:p>
                  </a:txBody>
                  <a:tcPr anchor="ctr">
                    <a:solidFill>
                      <a:schemeClr val="bg1"/>
                    </a:solidFill>
                  </a:tcPr>
                </a:tc>
                <a:extLst>
                  <a:ext uri="{0D108BD9-81ED-4DB2-BD59-A6C34878D82A}">
                    <a16:rowId xmlns:a16="http://schemas.microsoft.com/office/drawing/2014/main" xmlns="" val="10006"/>
                  </a:ext>
                </a:extLst>
              </a:tr>
              <a:tr h="1580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300" b="0">
                          <a:solidFill>
                            <a:schemeClr val="tx2"/>
                          </a:solidFill>
                          <a:latin typeface="Calibri" panose="020F0502020204030204" pitchFamily="34" charset="0"/>
                        </a:rPr>
                        <a:t>Module 5</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Approche en 4 étapes (3) : </a:t>
                      </a:r>
                    </a:p>
                    <a:p>
                      <a:r>
                        <a:rPr lang="fr-FR" sz="1300" b="0">
                          <a:solidFill>
                            <a:schemeClr val="tx2"/>
                          </a:solidFill>
                          <a:latin typeface="Calibri" panose="020F0502020204030204" pitchFamily="34" charset="0"/>
                        </a:rPr>
                        <a:t>Sélectionner les options d’adaptation</a:t>
                      </a:r>
                    </a:p>
                  </a:txBody>
                  <a:tcPr anchor="ctr">
                    <a:solidFill>
                      <a:schemeClr val="bg1"/>
                    </a:solidFill>
                  </a:tcPr>
                </a:tc>
                <a:extLst>
                  <a:ext uri="{0D108BD9-81ED-4DB2-BD59-A6C34878D82A}">
                    <a16:rowId xmlns:a16="http://schemas.microsoft.com/office/drawing/2014/main" xmlns="" val="10007"/>
                  </a:ext>
                </a:extLst>
              </a:tr>
              <a:tr h="422869">
                <a:tc>
                  <a:txBody>
                    <a:bodyPr/>
                    <a:lstStyle/>
                    <a:p>
                      <a:r>
                        <a:rPr lang="de-DE" sz="1300" b="0">
                          <a:solidFill>
                            <a:schemeClr val="tx2"/>
                          </a:solidFill>
                          <a:latin typeface="Calibri" panose="020F0502020204030204" pitchFamily="34" charset="0"/>
                        </a:rPr>
                        <a:t>Module</a:t>
                      </a:r>
                      <a:r>
                        <a:rPr lang="de-DE" sz="1300" b="0" baseline="0">
                          <a:solidFill>
                            <a:schemeClr val="tx2"/>
                          </a:solidFill>
                          <a:latin typeface="Calibri" panose="020F0502020204030204" pitchFamily="34" charset="0"/>
                        </a:rPr>
                        <a:t> 6</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Approche en 4 étapes (4) : </a:t>
                      </a:r>
                    </a:p>
                    <a:p>
                      <a:r>
                        <a:rPr lang="fr-FR" sz="1300" b="0">
                          <a:solidFill>
                            <a:schemeClr val="tx2"/>
                          </a:solidFill>
                          <a:latin typeface="Calibri" panose="020F0502020204030204" pitchFamily="34" charset="0"/>
                        </a:rPr>
                        <a:t>Elaborer un cadre de S&amp;E</a:t>
                      </a:r>
                    </a:p>
                  </a:txBody>
                  <a:tcPr anchor="ctr">
                    <a:solidFill>
                      <a:schemeClr val="bg1"/>
                    </a:solidFill>
                  </a:tcPr>
                </a:tc>
                <a:extLst>
                  <a:ext uri="{0D108BD9-81ED-4DB2-BD59-A6C34878D82A}">
                    <a16:rowId xmlns:a16="http://schemas.microsoft.com/office/drawing/2014/main" xmlns="" val="10008"/>
                  </a:ext>
                </a:extLst>
              </a:tr>
              <a:tr h="354289">
                <a:tc>
                  <a:txBody>
                    <a:bodyPr/>
                    <a:lstStyle/>
                    <a:p>
                      <a:r>
                        <a:rPr lang="de-DE" sz="1300" b="0">
                          <a:solidFill>
                            <a:schemeClr val="tx2"/>
                          </a:solidFill>
                          <a:latin typeface="Calibri" panose="020F0502020204030204" pitchFamily="34" charset="0"/>
                        </a:rPr>
                        <a:t>Module</a:t>
                      </a:r>
                      <a:r>
                        <a:rPr lang="de-DE" sz="1300" b="0" baseline="0">
                          <a:solidFill>
                            <a:schemeClr val="tx2"/>
                          </a:solidFill>
                          <a:latin typeface="Calibri" panose="020F0502020204030204" pitchFamily="34" charset="0"/>
                        </a:rPr>
                        <a:t> 7</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Développer des capacités institutionnelles pour l’adaptation </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09"/>
                  </a:ext>
                </a:extLst>
              </a:tr>
              <a:tr h="390484">
                <a:tc>
                  <a:txBody>
                    <a:bodyPr/>
                    <a:lstStyle/>
                    <a:p>
                      <a:r>
                        <a:rPr lang="de-DE" sz="1300" b="0">
                          <a:solidFill>
                            <a:schemeClr val="tx2"/>
                          </a:solidFill>
                          <a:latin typeface="Calibri" panose="020F0502020204030204" pitchFamily="34" charset="0"/>
                        </a:rPr>
                        <a:t>Module 8</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Stress climatiques locaux, vulnérabilité et résilience </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10"/>
                  </a:ext>
                </a:extLst>
              </a:tr>
              <a:tr h="264754">
                <a:tc>
                  <a:txBody>
                    <a:bodyPr/>
                    <a:lstStyle/>
                    <a:p>
                      <a:r>
                        <a:rPr lang="de-DE" sz="1300" b="0">
                          <a:solidFill>
                            <a:schemeClr val="tx2"/>
                          </a:solidFill>
                          <a:latin typeface="Calibri" panose="020F0502020204030204" pitchFamily="34" charset="0"/>
                        </a:rPr>
                        <a:t>Module 9</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Agir au niveau local et au-delà </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11"/>
                  </a:ext>
                </a:extLst>
              </a:tr>
              <a:tr h="184744">
                <a:tc>
                  <a:txBody>
                    <a:bodyPr/>
                    <a:lstStyle/>
                    <a:p>
                      <a:r>
                        <a:rPr lang="de-DE" sz="1300" b="0">
                          <a:solidFill>
                            <a:schemeClr val="tx2"/>
                          </a:solidFill>
                          <a:latin typeface="Calibri" panose="020F0502020204030204" pitchFamily="34" charset="0"/>
                        </a:rPr>
                        <a:t>Module</a:t>
                      </a:r>
                      <a:r>
                        <a:rPr lang="de-DE" sz="1300" b="0" baseline="0">
                          <a:solidFill>
                            <a:schemeClr val="tx2"/>
                          </a:solidFill>
                          <a:latin typeface="Calibri" panose="020F0502020204030204" pitchFamily="34" charset="0"/>
                        </a:rPr>
                        <a:t> 10</a:t>
                      </a:r>
                      <a:endParaRPr lang="en-GB" sz="1300" b="0">
                        <a:solidFill>
                          <a:schemeClr val="tx2"/>
                        </a:solidFill>
                        <a:latin typeface="Calibri" panose="020F0502020204030204" pitchFamily="34" charset="0"/>
                      </a:endParaRPr>
                    </a:p>
                  </a:txBody>
                  <a:tcPr anchor="ctr">
                    <a:solidFill>
                      <a:schemeClr val="accent6"/>
                    </a:solidFill>
                  </a:tcPr>
                </a:tc>
                <a:tc>
                  <a:txBody>
                    <a:bodyPr/>
                    <a:lstStyle/>
                    <a:p>
                      <a:r>
                        <a:rPr lang="fr-FR" sz="1300" b="0">
                          <a:solidFill>
                            <a:schemeClr val="tx2"/>
                          </a:solidFill>
                          <a:latin typeface="Calibri" panose="020F0502020204030204" pitchFamily="34" charset="0"/>
                        </a:rPr>
                        <a:t>Intégrer l’adaptation dans le cycle du projet</a:t>
                      </a:r>
                      <a:endParaRPr lang="en-GB" sz="1300" b="0">
                        <a:solidFill>
                          <a:schemeClr val="tx2"/>
                        </a:solidFill>
                        <a:latin typeface="Calibri" panose="020F0502020204030204" pitchFamily="34" charset="0"/>
                      </a:endParaRPr>
                    </a:p>
                  </a:txBody>
                  <a:tcPr anchor="ctr">
                    <a:solidFill>
                      <a:schemeClr val="bg1"/>
                    </a:solidFill>
                  </a:tcPr>
                </a:tc>
                <a:extLst>
                  <a:ext uri="{0D108BD9-81ED-4DB2-BD59-A6C34878D82A}">
                    <a16:rowId xmlns:a16="http://schemas.microsoft.com/office/drawing/2014/main" xmlns="" val="10012"/>
                  </a:ext>
                </a:extLst>
              </a:tr>
            </a:tbl>
          </a:graphicData>
        </a:graphic>
      </p:graphicFrame>
      <p:sp>
        <p:nvSpPr>
          <p:cNvPr id="2" name="Datumsplatzhalter 1"/>
          <p:cNvSpPr>
            <a:spLocks noGrp="1"/>
          </p:cNvSpPr>
          <p:nvPr>
            <p:ph type="dt" sz="half" idx="11"/>
          </p:nvPr>
        </p:nvSpPr>
        <p:spPr/>
        <p:txBody>
          <a:bodyPr/>
          <a:lstStyle/>
          <a:p>
            <a:pPr>
              <a:defRPr/>
            </a:pPr>
            <a:fld id="{212108AF-21C3-4F61-B7B8-10DAFDD78C43}" type="datetime1">
              <a:rPr lang="fr-FR" smtClean="0"/>
              <a:pPr>
                <a:defRPr/>
              </a:pPr>
              <a:t>05/03/2018</a:t>
            </a:fld>
            <a:endParaRPr lang="fr-FR"/>
          </a:p>
        </p:txBody>
      </p:sp>
      <p:sp>
        <p:nvSpPr>
          <p:cNvPr id="4" name="Titel 1"/>
          <p:cNvSpPr txBox="1">
            <a:spLocks/>
          </p:cNvSpPr>
          <p:nvPr/>
        </p:nvSpPr>
        <p:spPr bwMode="auto">
          <a:xfrm>
            <a:off x="4637830" y="1122197"/>
            <a:ext cx="4124205" cy="5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fr-FR" sz="2400" kern="0"/>
              <a:t>Aperçu des 10 modules</a:t>
            </a:r>
          </a:p>
        </p:txBody>
      </p:sp>
      <p:sp>
        <p:nvSpPr>
          <p:cNvPr id="5" name="Geschweifte Klammer rechts 4"/>
          <p:cNvSpPr/>
          <p:nvPr/>
        </p:nvSpPr>
        <p:spPr bwMode="auto">
          <a:xfrm>
            <a:off x="4051144" y="1863524"/>
            <a:ext cx="393539" cy="1030147"/>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200" b="1" i="0" u="none" strike="noStrike" cap="none" normalizeH="0" baseline="0">
              <a:ln>
                <a:noFill/>
              </a:ln>
              <a:solidFill>
                <a:srgbClr val="999999"/>
              </a:solidFill>
              <a:effectLst/>
              <a:latin typeface="Arial" charset="0"/>
            </a:endParaRPr>
          </a:p>
        </p:txBody>
      </p:sp>
      <p:sp>
        <p:nvSpPr>
          <p:cNvPr id="6" name="Textfeld 5"/>
          <p:cNvSpPr txBox="1"/>
          <p:nvPr/>
        </p:nvSpPr>
        <p:spPr>
          <a:xfrm>
            <a:off x="4637830" y="2037149"/>
            <a:ext cx="3950585" cy="923330"/>
          </a:xfrm>
          <a:prstGeom prst="rect">
            <a:avLst/>
          </a:prstGeom>
          <a:noFill/>
          <a:ln>
            <a:solidFill>
              <a:srgbClr val="0070C0"/>
            </a:solidFill>
          </a:ln>
        </p:spPr>
        <p:txBody>
          <a:bodyPr wrap="square" rtlCol="0">
            <a:spAutoFit/>
          </a:bodyPr>
          <a:lstStyle/>
          <a:p>
            <a:r>
              <a:rPr lang="fr-FR" sz="1800" b="0">
                <a:solidFill>
                  <a:schemeClr val="tx2"/>
                </a:solidFill>
              </a:rPr>
              <a:t>Ajouté en 2012 ; 2b mis à jour en 2013 pour se conformer au ci:grasp 2.0</a:t>
            </a:r>
          </a:p>
        </p:txBody>
      </p:sp>
      <p:sp>
        <p:nvSpPr>
          <p:cNvPr id="9" name="Geschweifte Klammer rechts 8"/>
          <p:cNvSpPr/>
          <p:nvPr/>
        </p:nvSpPr>
        <p:spPr bwMode="auto">
          <a:xfrm>
            <a:off x="4257791" y="4448655"/>
            <a:ext cx="393539" cy="475523"/>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200" b="1" i="0" u="none" strike="noStrike" cap="none" normalizeH="0" baseline="0">
              <a:ln>
                <a:noFill/>
              </a:ln>
              <a:solidFill>
                <a:srgbClr val="999999"/>
              </a:solidFill>
              <a:effectLst/>
              <a:latin typeface="Arial" charset="0"/>
            </a:endParaRPr>
          </a:p>
        </p:txBody>
      </p:sp>
      <p:sp>
        <p:nvSpPr>
          <p:cNvPr id="10" name="Textfeld 9"/>
          <p:cNvSpPr txBox="1"/>
          <p:nvPr/>
        </p:nvSpPr>
        <p:spPr>
          <a:xfrm>
            <a:off x="4709205" y="4469824"/>
            <a:ext cx="3950585" cy="923330"/>
          </a:xfrm>
          <a:prstGeom prst="rect">
            <a:avLst/>
          </a:prstGeom>
          <a:noFill/>
          <a:ln>
            <a:solidFill>
              <a:srgbClr val="0070C0"/>
            </a:solidFill>
          </a:ln>
        </p:spPr>
        <p:txBody>
          <a:bodyPr wrap="square" rtlCol="0">
            <a:spAutoFit/>
          </a:bodyPr>
          <a:lstStyle/>
          <a:p>
            <a:r>
              <a:rPr lang="fr-FR" sz="1800" b="0">
                <a:solidFill>
                  <a:schemeClr val="tx2"/>
                </a:solidFill>
              </a:rPr>
              <a:t>Module revu et complété par les modules 6a et 6b en 2013 et </a:t>
            </a:r>
            <a:r>
              <a:rPr lang="fr-FR" sz="1800" b="0" u="sng">
                <a:solidFill>
                  <a:schemeClr val="tx2"/>
                </a:solidFill>
              </a:rPr>
              <a:t>mis à jour en 2016</a:t>
            </a:r>
          </a:p>
        </p:txBody>
      </p:sp>
      <p:sp>
        <p:nvSpPr>
          <p:cNvPr id="11" name="Rechteck 10"/>
          <p:cNvSpPr/>
          <p:nvPr/>
        </p:nvSpPr>
        <p:spPr bwMode="auto">
          <a:xfrm>
            <a:off x="1157466" y="1863524"/>
            <a:ext cx="2847378" cy="1030147"/>
          </a:xfrm>
          <a:prstGeom prst="rect">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200" b="1" i="0" u="none" strike="noStrike" cap="none" normalizeH="0" baseline="0">
              <a:ln>
                <a:noFill/>
              </a:ln>
              <a:solidFill>
                <a:srgbClr val="999999"/>
              </a:solidFill>
              <a:effectLst/>
              <a:latin typeface="Arial" charset="0"/>
            </a:endParaRPr>
          </a:p>
        </p:txBody>
      </p:sp>
      <p:sp>
        <p:nvSpPr>
          <p:cNvPr id="12" name="Rechteck 11"/>
          <p:cNvSpPr/>
          <p:nvPr/>
        </p:nvSpPr>
        <p:spPr bwMode="auto">
          <a:xfrm>
            <a:off x="1157466" y="4420595"/>
            <a:ext cx="3032583" cy="515158"/>
          </a:xfrm>
          <a:prstGeom prst="rect">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200" b="1" i="0" u="none" strike="noStrike" cap="none" normalizeH="0" baseline="0">
              <a:ln>
                <a:noFill/>
              </a:ln>
              <a:solidFill>
                <a:srgbClr val="999999"/>
              </a:solidFill>
              <a:effectLst/>
              <a:latin typeface="Arial" charset="0"/>
            </a:endParaRPr>
          </a:p>
        </p:txBody>
      </p:sp>
      <p:sp>
        <p:nvSpPr>
          <p:cNvPr id="13" name="Rechteck 12"/>
          <p:cNvSpPr/>
          <p:nvPr/>
        </p:nvSpPr>
        <p:spPr bwMode="auto">
          <a:xfrm>
            <a:off x="150472" y="2997842"/>
            <a:ext cx="3900671" cy="1871309"/>
          </a:xfrm>
          <a:prstGeom prst="rect">
            <a:avLst/>
          </a:prstGeom>
          <a:noFill/>
          <a:ln w="28575">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200" b="1" i="0" u="none" strike="noStrike" cap="none" normalizeH="0" baseline="0">
              <a:ln>
                <a:noFill/>
              </a:ln>
              <a:solidFill>
                <a:srgbClr val="999999"/>
              </a:solidFill>
              <a:effectLst/>
              <a:latin typeface="Arial" charset="0"/>
            </a:endParaRPr>
          </a:p>
        </p:txBody>
      </p:sp>
      <p:sp>
        <p:nvSpPr>
          <p:cNvPr id="14" name="Textfeld 13"/>
          <p:cNvSpPr txBox="1"/>
          <p:nvPr/>
        </p:nvSpPr>
        <p:spPr>
          <a:xfrm>
            <a:off x="5092876" y="3136734"/>
            <a:ext cx="3507129"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fr-FR" sz="1800" b="0">
                <a:solidFill>
                  <a:schemeClr val="tx2"/>
                </a:solidFill>
              </a:rPr>
              <a:t>Les 4 modules fondamentaux de l’approche en quatre étapes de l’OCDE (stratégies de lutte contre le CC)</a:t>
            </a:r>
          </a:p>
        </p:txBody>
      </p:sp>
      <p:cxnSp>
        <p:nvCxnSpPr>
          <p:cNvPr id="16" name="Gerade Verbindung mit Pfeil 15"/>
          <p:cNvCxnSpPr/>
          <p:nvPr/>
        </p:nvCxnSpPr>
        <p:spPr bwMode="auto">
          <a:xfrm>
            <a:off x="4190049" y="3772024"/>
            <a:ext cx="706059" cy="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6607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b="1" kern="0">
                <a:solidFill>
                  <a:schemeClr val="tx1"/>
                </a:solidFill>
              </a:rPr>
              <a:t>Module 6a</a:t>
            </a:r>
          </a:p>
          <a:p>
            <a:endParaRPr lang="en-US" sz="3200" b="1" kern="0">
              <a:solidFill>
                <a:schemeClr val="tx1"/>
              </a:solidFill>
            </a:endParaRPr>
          </a:p>
          <a:p>
            <a:r>
              <a:rPr lang="en-US" sz="3200" kern="0">
                <a:solidFill>
                  <a:srgbClr val="669900"/>
                </a:solidFill>
              </a:rPr>
              <a:t>Le S&amp;E de </a:t>
            </a:r>
            <a:r>
              <a:rPr lang="de-DE" sz="3200" kern="0">
                <a:solidFill>
                  <a:srgbClr val="669900"/>
                </a:solidFill>
              </a:rPr>
              <a:t>l</a:t>
            </a:r>
            <a:r>
              <a:rPr lang="en-GB" sz="3200" kern="0">
                <a:solidFill>
                  <a:srgbClr val="669900"/>
                </a:solidFill>
              </a:rPr>
              <a:t>’</a:t>
            </a:r>
            <a:r>
              <a:rPr lang="de-DE" sz="3200" kern="0">
                <a:solidFill>
                  <a:srgbClr val="669900"/>
                </a:solidFill>
              </a:rPr>
              <a:t>adaptation</a:t>
            </a:r>
            <a:r>
              <a:rPr lang="en-US" sz="3200" kern="0">
                <a:solidFill>
                  <a:srgbClr val="669900"/>
                </a:solidFill>
              </a:rPr>
              <a:t> aux niveaux national et sous-national</a:t>
            </a:r>
          </a:p>
        </p:txBody>
      </p:sp>
    </p:spTree>
    <p:extLst>
      <p:ext uri="{BB962C8B-B14F-4D97-AF65-F5344CB8AC3E}">
        <p14:creationId xmlns:p14="http://schemas.microsoft.com/office/powerpoint/2010/main" val="3283895650"/>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extfeld 5"/>
          <p:cNvSpPr txBox="1"/>
          <p:nvPr/>
        </p:nvSpPr>
        <p:spPr>
          <a:xfrm>
            <a:off x="467544" y="1167135"/>
            <a:ext cx="5328592" cy="461665"/>
          </a:xfrm>
          <a:prstGeom prst="rect">
            <a:avLst/>
          </a:prstGeom>
          <a:noFill/>
        </p:spPr>
        <p:txBody>
          <a:bodyPr wrap="square" rtlCol="0">
            <a:spAutoFit/>
          </a:bodyPr>
          <a:lstStyle/>
          <a:p>
            <a:pPr fontAlgn="auto">
              <a:spcBef>
                <a:spcPts val="0"/>
              </a:spcBef>
              <a:spcAft>
                <a:spcPts val="0"/>
              </a:spcAft>
            </a:pPr>
            <a:r>
              <a:rPr lang="de-DE" sz="2400" kern="0">
                <a:solidFill>
                  <a:srgbClr val="669900"/>
                </a:solidFill>
                <a:latin typeface="Arial"/>
                <a:cs typeface="+mn-cs"/>
              </a:rPr>
              <a:t>Aperçu des sessions</a:t>
            </a:r>
            <a:endParaRPr lang="de-DE" sz="1400" b="0">
              <a:solidFill>
                <a:srgbClr val="6E6452"/>
              </a:solidFill>
              <a:latin typeface="Arial"/>
              <a:cs typeface="+mn-cs"/>
            </a:endParaRPr>
          </a:p>
        </p:txBody>
      </p:sp>
      <p:graphicFrame>
        <p:nvGraphicFramePr>
          <p:cNvPr id="7" name="Tabelle 6"/>
          <p:cNvGraphicFramePr>
            <a:graphicFrameLocks noGrp="1"/>
          </p:cNvGraphicFramePr>
          <p:nvPr>
            <p:extLst>
              <p:ext uri="{D42A27DB-BD31-4B8C-83A1-F6EECF244321}">
                <p14:modId xmlns:p14="http://schemas.microsoft.com/office/powerpoint/2010/main" val="1096146467"/>
              </p:ext>
            </p:extLst>
          </p:nvPr>
        </p:nvGraphicFramePr>
        <p:xfrm>
          <a:off x="467544" y="2276872"/>
          <a:ext cx="7920881" cy="3918628"/>
        </p:xfrm>
        <a:graphic>
          <a:graphicData uri="http://schemas.openxmlformats.org/drawingml/2006/table">
            <a:tbl>
              <a:tblPr firstRow="1" bandRow="1">
                <a:tableStyleId>{72833802-FEF1-4C79-8D5D-14CF1EAF98D9}</a:tableStyleId>
              </a:tblPr>
              <a:tblGrid>
                <a:gridCol w="576064">
                  <a:extLst>
                    <a:ext uri="{9D8B030D-6E8A-4147-A177-3AD203B41FA5}">
                      <a16:colId xmlns:a16="http://schemas.microsoft.com/office/drawing/2014/main" xmlns="" val="20000"/>
                    </a:ext>
                  </a:extLst>
                </a:gridCol>
                <a:gridCol w="2459009">
                  <a:extLst>
                    <a:ext uri="{9D8B030D-6E8A-4147-A177-3AD203B41FA5}">
                      <a16:colId xmlns:a16="http://schemas.microsoft.com/office/drawing/2014/main" xmlns="" val="20001"/>
                    </a:ext>
                  </a:extLst>
                </a:gridCol>
                <a:gridCol w="4885808">
                  <a:extLst>
                    <a:ext uri="{9D8B030D-6E8A-4147-A177-3AD203B41FA5}">
                      <a16:colId xmlns:a16="http://schemas.microsoft.com/office/drawing/2014/main" xmlns="" val="20002"/>
                    </a:ext>
                  </a:extLst>
                </a:gridCol>
              </a:tblGrid>
              <a:tr h="365826">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 principal</a:t>
                      </a:r>
                    </a:p>
                  </a:txBody>
                  <a:tcPr marL="91426" marR="91426" marT="45723" marB="45723"/>
                </a:tc>
                <a:extLst>
                  <a:ext uri="{0D108BD9-81ED-4DB2-BD59-A6C34878D82A}">
                    <a16:rowId xmlns:a16="http://schemas.microsoft.com/office/drawing/2014/main" xmlns="" val="10000"/>
                  </a:ext>
                </a:extLst>
              </a:tr>
              <a:tr h="537230">
                <a:tc>
                  <a:txBody>
                    <a:bodyPr/>
                    <a:lstStyle/>
                    <a:p>
                      <a:r>
                        <a:rPr lang="de-DE" sz="1800" b="1">
                          <a:solidFill>
                            <a:schemeClr val="tx1"/>
                          </a:solidFill>
                        </a:rPr>
                        <a:t>3</a:t>
                      </a:r>
                    </a:p>
                  </a:txBody>
                  <a:tcPr marL="91426" marR="91426" marT="45723" marB="45723"/>
                </a:tc>
                <a:tc>
                  <a:txBody>
                    <a:bodyPr/>
                    <a:lstStyle/>
                    <a:p>
                      <a:r>
                        <a:rPr lang="de-DE" sz="1800" b="1">
                          <a:solidFill>
                            <a:schemeClr val="tx1"/>
                          </a:solidFill>
                        </a:rPr>
                        <a:t>Contexte</a:t>
                      </a:r>
                    </a:p>
                  </a:txBody>
                  <a:tcPr marL="91426" marR="91426" marT="45723" marB="45723"/>
                </a:tc>
                <a:tc>
                  <a:txBody>
                    <a:bodyPr/>
                    <a:lstStyle/>
                    <a:p>
                      <a:pPr marL="285750" indent="-285750">
                        <a:buFont typeface="Arial" pitchFamily="34" charset="0"/>
                        <a:buChar char="•"/>
                      </a:pPr>
                      <a:r>
                        <a:rPr lang="de-DE" sz="1600" i="0" baseline="0">
                          <a:solidFill>
                            <a:schemeClr val="tx1"/>
                          </a:solidFill>
                        </a:rPr>
                        <a:t>Contexte politique</a:t>
                      </a:r>
                    </a:p>
                    <a:p>
                      <a:pPr marL="285750" indent="-285750">
                        <a:buFont typeface="Arial" pitchFamily="34" charset="0"/>
                        <a:buChar char="•"/>
                      </a:pPr>
                      <a:r>
                        <a:rPr lang="de-DE" sz="1600" i="0" baseline="0">
                          <a:solidFill>
                            <a:schemeClr val="tx1"/>
                          </a:solidFill>
                        </a:rPr>
                        <a:t>Finalité</a:t>
                      </a:r>
                    </a:p>
                    <a:p>
                      <a:pPr marL="285750" indent="-285750">
                        <a:buFont typeface="Arial" pitchFamily="34" charset="0"/>
                        <a:buChar char="•"/>
                      </a:pPr>
                      <a:r>
                        <a:rPr lang="de-DE" sz="1600" i="0" baseline="0">
                          <a:solidFill>
                            <a:schemeClr val="tx1"/>
                          </a:solidFill>
                        </a:rPr>
                        <a:t>Portée (échelle)</a:t>
                      </a:r>
                    </a:p>
                  </a:txBody>
                  <a:tcPr marL="91426" marR="91426" marT="45723" marB="45723">
                    <a:noFill/>
                  </a:tcPr>
                </a:tc>
                <a:extLst>
                  <a:ext uri="{0D108BD9-81ED-4DB2-BD59-A6C34878D82A}">
                    <a16:rowId xmlns:a16="http://schemas.microsoft.com/office/drawing/2014/main" xmlns="" val="10001"/>
                  </a:ext>
                </a:extLst>
              </a:tr>
              <a:tr h="914587">
                <a:tc>
                  <a:txBody>
                    <a:bodyPr/>
                    <a:lstStyle/>
                    <a:p>
                      <a:r>
                        <a:rPr lang="de-DE" sz="1800" b="1">
                          <a:solidFill>
                            <a:schemeClr val="tx1"/>
                          </a:solidFill>
                        </a:rPr>
                        <a:t>4a</a:t>
                      </a:r>
                    </a:p>
                  </a:txBody>
                  <a:tcPr marL="91426" marR="91426" marT="45723" marB="45723"/>
                </a:tc>
                <a:tc>
                  <a:txBody>
                    <a:bodyPr/>
                    <a:lstStyle/>
                    <a:p>
                      <a:r>
                        <a:rPr lang="de-DE" sz="1800" b="1"/>
                        <a:t>Contenu (I)</a:t>
                      </a:r>
                      <a:r>
                        <a:rPr lang="de-DE" sz="1800" b="0" baseline="0"/>
                        <a:t/>
                      </a:r>
                      <a:br>
                        <a:rPr lang="de-DE" sz="1800" b="0" baseline="0"/>
                      </a:br>
                      <a:endParaRPr lang="de-DE" sz="1800" b="0"/>
                    </a:p>
                  </a:txBody>
                  <a:tcPr marL="91426" marR="91426" marT="45723" marB="45723"/>
                </a:tc>
                <a:tc>
                  <a:txBody>
                    <a:bodyPr/>
                    <a:lstStyle/>
                    <a:p>
                      <a:pPr marL="285750" indent="-285750">
                        <a:buFont typeface="Arial" pitchFamily="34" charset="0"/>
                        <a:buChar char="•"/>
                      </a:pPr>
                      <a:r>
                        <a:rPr lang="de-DE" sz="1600" baseline="0"/>
                        <a:t>Focalisation</a:t>
                      </a:r>
                    </a:p>
                    <a:p>
                      <a:pPr marL="285750" indent="-285750">
                        <a:buFont typeface="Arial" pitchFamily="34" charset="0"/>
                        <a:buChar char="•"/>
                      </a:pPr>
                      <a:r>
                        <a:rPr lang="de-DE" sz="1600" baseline="0"/>
                        <a:t>Données &amp; informations nécessaires</a:t>
                      </a:r>
                    </a:p>
                    <a:p>
                      <a:pPr marL="285750" indent="-285750">
                        <a:buFont typeface="Arial" pitchFamily="34" charset="0"/>
                        <a:buChar char="•"/>
                      </a:pPr>
                      <a:r>
                        <a:rPr lang="de-DE" sz="1600" baseline="0"/>
                        <a:t>Formulation des indicateurs</a:t>
                      </a:r>
                    </a:p>
                  </a:txBody>
                  <a:tcPr marL="91426" marR="91426" marT="45723" marB="45723"/>
                </a:tc>
                <a:extLst>
                  <a:ext uri="{0D108BD9-81ED-4DB2-BD59-A6C34878D82A}">
                    <a16:rowId xmlns:a16="http://schemas.microsoft.com/office/drawing/2014/main" xmlns="" val="10002"/>
                  </a:ext>
                </a:extLst>
              </a:tr>
              <a:tr h="492000">
                <a:tc>
                  <a:txBody>
                    <a:bodyPr/>
                    <a:lstStyle/>
                    <a:p>
                      <a:r>
                        <a:rPr lang="de-DE" sz="1800" b="1">
                          <a:solidFill>
                            <a:schemeClr val="tx1"/>
                          </a:solidFill>
                        </a:rPr>
                        <a:t>4b</a:t>
                      </a:r>
                    </a:p>
                  </a:txBody>
                  <a:tcPr marL="91426" marR="91426" marT="45723" marB="45723"/>
                </a:tc>
                <a:tc>
                  <a:txBody>
                    <a:bodyPr/>
                    <a:lstStyle/>
                    <a:p>
                      <a:r>
                        <a:rPr lang="de-DE" sz="1800" b="1"/>
                        <a:t>Contenu (II)</a:t>
                      </a:r>
                      <a:endParaRPr lang="de-DE" sz="1800" b="0"/>
                    </a:p>
                  </a:txBody>
                  <a:tcPr marL="91426" marR="91426" marT="45723" marB="45723"/>
                </a:tc>
                <a:tc>
                  <a:txBody>
                    <a:bodyPr/>
                    <a:lstStyle/>
                    <a:p>
                      <a:pPr marL="285750" indent="-285750">
                        <a:buFont typeface="Arial" pitchFamily="34" charset="0"/>
                        <a:buChar char="•"/>
                      </a:pPr>
                      <a:r>
                        <a:rPr lang="de-DE" sz="1600">
                          <a:solidFill>
                            <a:schemeClr val="tx1"/>
                          </a:solidFill>
                        </a:rPr>
                        <a:t>Revue des indicateurs</a:t>
                      </a:r>
                    </a:p>
                  </a:txBody>
                  <a:tcPr marL="91426" marR="91426" marT="45723" marB="45723"/>
                </a:tc>
                <a:extLst>
                  <a:ext uri="{0D108BD9-81ED-4DB2-BD59-A6C34878D82A}">
                    <a16:rowId xmlns:a16="http://schemas.microsoft.com/office/drawing/2014/main" xmlns="" val="10003"/>
                  </a:ext>
                </a:extLst>
              </a:tr>
              <a:tr h="67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5</a:t>
                      </a:r>
                    </a:p>
                  </a:txBody>
                  <a:tcPr marL="91426" marR="91426" marT="45723" marB="45723"/>
                </a:tc>
                <a:tc>
                  <a:txBody>
                    <a:bodyPr/>
                    <a:lstStyle/>
                    <a:p>
                      <a:r>
                        <a:rPr lang="en-US" sz="1800" b="1" noProof="0"/>
                        <a:t>Opérationnalisation</a:t>
                      </a:r>
                    </a:p>
                  </a:txBody>
                  <a:tcPr marL="91426" marR="91426" marT="45723" marB="45723"/>
                </a:tc>
                <a:tc>
                  <a:txBody>
                    <a:bodyPr/>
                    <a:lstStyle/>
                    <a:p>
                      <a:pPr marL="285750" indent="-285750">
                        <a:buFont typeface="Arial" pitchFamily="34" charset="0"/>
                        <a:buChar char="•"/>
                      </a:pPr>
                      <a:r>
                        <a:rPr lang="de-DE" sz="1600" baseline="0"/>
                        <a:t>Structure institutionnelle &amp; ressources mobilisées</a:t>
                      </a:r>
                    </a:p>
                    <a:p>
                      <a:pPr marL="285750" indent="-285750">
                        <a:buFont typeface="Arial" pitchFamily="34" charset="0"/>
                        <a:buChar char="•"/>
                      </a:pPr>
                      <a:r>
                        <a:rPr lang="de-DE" sz="1600" baseline="0"/>
                        <a:t>Synthèse</a:t>
                      </a:r>
                    </a:p>
                  </a:txBody>
                  <a:tcPr marL="91426" marR="91426" marT="45723" marB="45723"/>
                </a:tc>
                <a:extLst>
                  <a:ext uri="{0D108BD9-81ED-4DB2-BD59-A6C34878D82A}">
                    <a16:rowId xmlns:a16="http://schemas.microsoft.com/office/drawing/2014/main" xmlns="" val="10004"/>
                  </a:ext>
                </a:extLst>
              </a:tr>
              <a:tr h="500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6</a:t>
                      </a:r>
                    </a:p>
                  </a:txBody>
                  <a:tcPr marL="91426" marR="91426" marT="45723" marB="45723"/>
                </a:tc>
                <a:tc>
                  <a:txBody>
                    <a:bodyPr/>
                    <a:lstStyle/>
                    <a:p>
                      <a:r>
                        <a:rPr lang="de-DE" sz="1800" b="1"/>
                        <a:t>Communication</a:t>
                      </a:r>
                    </a:p>
                  </a:txBody>
                  <a:tcPr marL="91426" marR="91426" marT="45723" marB="45723"/>
                </a:tc>
                <a:tc>
                  <a:txBody>
                    <a:bodyPr/>
                    <a:lstStyle/>
                    <a:p>
                      <a:pPr marL="285750" indent="-285750">
                        <a:buFont typeface="Arial" pitchFamily="34" charset="0"/>
                        <a:buChar char="•"/>
                      </a:pPr>
                      <a:r>
                        <a:rPr lang="de-DE" sz="1600" baseline="0"/>
                        <a:t>Résultats &amp; rapports</a:t>
                      </a:r>
                    </a:p>
                  </a:txBody>
                  <a:tcPr marL="91426" marR="91426" marT="45723" marB="45723"/>
                </a:tc>
                <a:extLst>
                  <a:ext uri="{0D108BD9-81ED-4DB2-BD59-A6C34878D82A}">
                    <a16:rowId xmlns:a16="http://schemas.microsoft.com/office/drawing/2014/main" xmlns="" val="10005"/>
                  </a:ext>
                </a:extLst>
              </a:tr>
            </a:tbl>
          </a:graphicData>
        </a:graphic>
      </p:graphicFrame>
      <p:sp>
        <p:nvSpPr>
          <p:cNvPr id="8" name="Textfeld 7"/>
          <p:cNvSpPr txBox="1"/>
          <p:nvPr/>
        </p:nvSpPr>
        <p:spPr>
          <a:xfrm>
            <a:off x="467544" y="1763524"/>
            <a:ext cx="7920880" cy="369332"/>
          </a:xfrm>
          <a:prstGeom prst="rect">
            <a:avLst/>
          </a:prstGeom>
          <a:noFill/>
        </p:spPr>
        <p:txBody>
          <a:bodyPr wrap="square" rtlCol="0">
            <a:spAutoFit/>
          </a:bodyPr>
          <a:lstStyle/>
          <a:p>
            <a:pPr fontAlgn="auto">
              <a:spcBef>
                <a:spcPts val="0"/>
              </a:spcBef>
              <a:spcAft>
                <a:spcPts val="0"/>
              </a:spcAft>
            </a:pPr>
            <a:r>
              <a:rPr lang="de-DE" sz="1800" b="0">
                <a:solidFill>
                  <a:srgbClr val="6E6452"/>
                </a:solidFill>
                <a:latin typeface="Arial"/>
                <a:cs typeface="+mn-cs"/>
              </a:rPr>
              <a:t>Déroulement des sessions du </a:t>
            </a:r>
            <a:r>
              <a:rPr lang="de-DE" sz="1800" b="0" err="1">
                <a:solidFill>
                  <a:srgbClr val="6E6452"/>
                </a:solidFill>
                <a:latin typeface="Arial"/>
                <a:cs typeface="+mn-cs"/>
              </a:rPr>
              <a:t>module</a:t>
            </a:r>
            <a:r>
              <a:rPr lang="de-DE" sz="1800" b="0">
                <a:solidFill>
                  <a:srgbClr val="6E6452"/>
                </a:solidFill>
                <a:latin typeface="Arial"/>
                <a:cs typeface="+mn-cs"/>
              </a:rPr>
              <a:t> 6a (S&amp;E au niveau national)</a:t>
            </a:r>
          </a:p>
        </p:txBody>
      </p:sp>
      <p:sp>
        <p:nvSpPr>
          <p:cNvPr id="9" name="Rechteck 8"/>
          <p:cNvSpPr/>
          <p:nvPr/>
        </p:nvSpPr>
        <p:spPr bwMode="auto">
          <a:xfrm>
            <a:off x="6948264" y="1139552"/>
            <a:ext cx="1440160" cy="43204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r>
              <a:rPr lang="de-DE" sz="2000">
                <a:solidFill>
                  <a:srgbClr val="6E6452"/>
                </a:solidFill>
              </a:rPr>
              <a:t>Module 6a</a:t>
            </a:r>
          </a:p>
        </p:txBody>
      </p:sp>
    </p:spTree>
    <p:extLst>
      <p:ext uri="{BB962C8B-B14F-4D97-AF65-F5344CB8AC3E}">
        <p14:creationId xmlns:p14="http://schemas.microsoft.com/office/powerpoint/2010/main" val="70482494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01B7244F-AEF3-4522-B233-8288D93E902E}"/>
              </a:ext>
            </a:extLst>
          </p:cNvPr>
          <p:cNvPicPr>
            <a:picLocks noChangeAspect="1"/>
          </p:cNvPicPr>
          <p:nvPr/>
        </p:nvPicPr>
        <p:blipFill>
          <a:blip r:embed="rId3"/>
          <a:stretch>
            <a:fillRect/>
          </a:stretch>
        </p:blipFill>
        <p:spPr>
          <a:xfrm>
            <a:off x="2081664" y="2473842"/>
            <a:ext cx="4047181" cy="3648595"/>
          </a:xfrm>
          <a:prstGeom prst="rect">
            <a:avLst/>
          </a:prstGeom>
        </p:spPr>
      </p:pic>
      <p:sp>
        <p:nvSpPr>
          <p:cNvPr id="129035" name="Titel 1"/>
          <p:cNvSpPr>
            <a:spLocks noGrp="1"/>
          </p:cNvSpPr>
          <p:nvPr>
            <p:ph type="title"/>
          </p:nvPr>
        </p:nvSpPr>
        <p:spPr>
          <a:xfrm>
            <a:off x="457200" y="1063979"/>
            <a:ext cx="8212138" cy="403389"/>
          </a:xfrm>
        </p:spPr>
        <p:txBody>
          <a:bodyPr/>
          <a:lstStyle/>
          <a:p>
            <a:r>
              <a:rPr lang="fr-FR" altLang="de-DE" b="1">
                <a:solidFill>
                  <a:srgbClr val="669900"/>
                </a:solidFill>
              </a:rPr>
              <a:t>Les quatre composantes de la construction d’un</a:t>
            </a:r>
            <a:br>
              <a:rPr lang="fr-FR" altLang="de-DE" b="1">
                <a:solidFill>
                  <a:srgbClr val="669900"/>
                </a:solidFill>
              </a:rPr>
            </a:br>
            <a:r>
              <a:rPr lang="fr-FR" altLang="de-DE" b="1">
                <a:solidFill>
                  <a:srgbClr val="669900"/>
                </a:solidFill>
              </a:rPr>
              <a:t>système de S&amp;E de l’adaptation au niveau national</a:t>
            </a:r>
            <a:endParaRPr lang="pt-PT" altLang="de-DE" b="1">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05.03.2018</a:t>
            </a:fld>
            <a:endParaRPr lang="de-DE" altLang="de-DE" sz="1000" b="0" spc="70">
              <a:solidFill>
                <a:srgbClr val="6E6452"/>
              </a:solidFill>
              <a:latin typeface="Arial Narrow"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grpSp>
        <p:nvGrpSpPr>
          <p:cNvPr id="43" name="Group 42"/>
          <p:cNvGrpSpPr/>
          <p:nvPr/>
        </p:nvGrpSpPr>
        <p:grpSpPr>
          <a:xfrm>
            <a:off x="50198" y="2598712"/>
            <a:ext cx="8737350" cy="4222938"/>
            <a:chOff x="227138" y="2578695"/>
            <a:chExt cx="8737350" cy="4222938"/>
          </a:xfrm>
        </p:grpSpPr>
        <p:grpSp>
          <p:nvGrpSpPr>
            <p:cNvPr id="44" name="Group 43"/>
            <p:cNvGrpSpPr/>
            <p:nvPr/>
          </p:nvGrpSpPr>
          <p:grpSpPr>
            <a:xfrm>
              <a:off x="227138" y="2578695"/>
              <a:ext cx="8737350" cy="4222938"/>
              <a:chOff x="227138" y="2578695"/>
              <a:chExt cx="8737350" cy="4222938"/>
            </a:xfrm>
          </p:grpSpPr>
          <p:sp>
            <p:nvSpPr>
              <p:cNvPr id="50" name="Textfeld 21"/>
              <p:cNvSpPr txBox="1"/>
              <p:nvPr/>
            </p:nvSpPr>
            <p:spPr>
              <a:xfrm>
                <a:off x="6615998" y="4726743"/>
                <a:ext cx="2348489" cy="2031325"/>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a:ln>
                      <a:noFill/>
                    </a:ln>
                    <a:solidFill>
                      <a:srgbClr val="6E6452"/>
                    </a:solidFill>
                    <a:effectLst/>
                    <a:uLnTx/>
                    <a:uFillTx/>
                    <a:latin typeface="Calibri"/>
                    <a:ea typeface="+mn-ea"/>
                    <a:cs typeface="+mn-cs"/>
                  </a:rPr>
                  <a:t>Session 4a &amp; 4b</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a:ln>
                      <a:noFill/>
                    </a:ln>
                    <a:solidFill>
                      <a:srgbClr val="6E6452"/>
                    </a:solidFill>
                    <a:effectLst/>
                    <a:uLnTx/>
                    <a:uFillTx/>
                    <a:latin typeface="Calibri"/>
                    <a:ea typeface="+mn-ea"/>
                    <a:cs typeface="+mn-cs"/>
                  </a:rPr>
                  <a:t>Le </a:t>
                </a:r>
                <a:r>
                  <a:rPr kumimoji="0" lang="pt-PT" sz="1400" i="0" u="none" strike="noStrike" kern="0" cap="none" spc="0" normalizeH="0" baseline="0" noProof="0">
                    <a:ln>
                      <a:noFill/>
                    </a:ln>
                    <a:solidFill>
                      <a:srgbClr val="6E6452"/>
                    </a:solidFill>
                    <a:effectLst/>
                    <a:uLnTx/>
                    <a:uFillTx/>
                    <a:latin typeface="Calibri"/>
                    <a:ea typeface="+mn-ea"/>
                    <a:cs typeface="+mn-cs"/>
                  </a:rPr>
                  <a:t>focus</a:t>
                </a:r>
                <a:r>
                  <a:rPr kumimoji="0" lang="pt-PT" sz="1400" b="0" i="0" u="none" strike="noStrike" kern="0" cap="none" spc="0" normalizeH="0" baseline="0" noProof="0">
                    <a:ln>
                      <a:noFill/>
                    </a:ln>
                    <a:solidFill>
                      <a:srgbClr val="6E6452"/>
                    </a:solidFill>
                    <a:effectLst/>
                    <a:uLnTx/>
                    <a:uFillTx/>
                    <a:latin typeface="Calibri"/>
                    <a:ea typeface="+mn-ea"/>
                    <a:cs typeface="+mn-cs"/>
                  </a:rPr>
                  <a:t> </a:t>
                </a:r>
                <a:r>
                  <a:rPr lang="pt-PT" sz="1400" b="0" kern="0">
                    <a:solidFill>
                      <a:srgbClr val="6E6452"/>
                    </a:solidFill>
                    <a:latin typeface="Calibri"/>
                    <a:cs typeface="+mn-cs"/>
                  </a:rPr>
                  <a:t>est-il sur le</a:t>
                </a:r>
                <a:r>
                  <a:rPr kumimoji="0" lang="pt-PT" sz="1400" b="0" i="0" u="none" strike="noStrike" kern="0" cap="none" spc="0" normalizeH="0" baseline="0" noProof="0">
                    <a:ln>
                      <a:noFill/>
                    </a:ln>
                    <a:solidFill>
                      <a:srgbClr val="6E6452"/>
                    </a:solidFill>
                    <a:effectLst/>
                    <a:uLnTx/>
                    <a:uFillTx/>
                    <a:latin typeface="Calibri"/>
                    <a:ea typeface="+mn-ea"/>
                    <a:cs typeface="+mn-cs"/>
                  </a:rPr>
                  <a:t> processus ou sur les résultats stratégiques ?</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a:ln>
                      <a:noFill/>
                    </a:ln>
                    <a:solidFill>
                      <a:srgbClr val="6E6452"/>
                    </a:solidFill>
                    <a:effectLst/>
                    <a:uLnTx/>
                    <a:uFillTx/>
                    <a:latin typeface="Calibri"/>
                    <a:ea typeface="+mn-ea"/>
                    <a:cs typeface="+mn-cs"/>
                  </a:rPr>
                  <a:t>Identifier les </a:t>
                </a:r>
                <a:r>
                  <a:rPr kumimoji="0" lang="pt-PT" sz="1400" i="0" u="none" strike="noStrike" kern="0" cap="none" spc="0" normalizeH="0" baseline="0" noProof="0">
                    <a:ln>
                      <a:noFill/>
                    </a:ln>
                    <a:solidFill>
                      <a:srgbClr val="6E6452"/>
                    </a:solidFill>
                    <a:effectLst/>
                    <a:uLnTx/>
                    <a:uFillTx/>
                    <a:latin typeface="Calibri"/>
                    <a:ea typeface="+mn-ea"/>
                    <a:cs typeface="+mn-cs"/>
                  </a:rPr>
                  <a:t>données &amp; informations </a:t>
                </a:r>
                <a:r>
                  <a:rPr lang="pt-PT" sz="1400" kern="0">
                    <a:solidFill>
                      <a:srgbClr val="6E6452"/>
                    </a:solidFill>
                    <a:latin typeface="Calibri"/>
                    <a:cs typeface="+mn-cs"/>
                  </a:rPr>
                  <a:t>nécessaires</a:t>
                </a:r>
                <a:endParaRPr kumimoji="0" lang="pt-PT" sz="1400" b="0" i="0" u="none" strike="noStrike" kern="0" cap="none" spc="0" normalizeH="0" baseline="0" noProof="0">
                  <a:ln>
                    <a:noFill/>
                  </a:ln>
                  <a:solidFill>
                    <a:srgbClr val="6E6452"/>
                  </a:solidFill>
                  <a:effectLst/>
                  <a:uLnTx/>
                  <a:uFillTx/>
                  <a:latin typeface="Calibri"/>
                  <a:ea typeface="+mn-ea"/>
                  <a:cs typeface="+mn-cs"/>
                </a:endParaRP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a:ln>
                      <a:noFill/>
                    </a:ln>
                    <a:solidFill>
                      <a:srgbClr val="6E6452"/>
                    </a:solidFill>
                    <a:effectLst/>
                    <a:uLnTx/>
                    <a:uFillTx/>
                    <a:latin typeface="Calibri"/>
                    <a:ea typeface="+mn-ea"/>
                    <a:cs typeface="+mn-cs"/>
                  </a:rPr>
                  <a:t>Définir et revoir les </a:t>
                </a:r>
                <a:r>
                  <a:rPr kumimoji="0" lang="pt-PT" sz="1400" i="0" u="none" strike="noStrike" kern="0" cap="none" spc="0" normalizeH="0" baseline="0" noProof="0">
                    <a:ln>
                      <a:noFill/>
                    </a:ln>
                    <a:solidFill>
                      <a:srgbClr val="6E6452"/>
                    </a:solidFill>
                    <a:effectLst/>
                    <a:uLnTx/>
                    <a:uFillTx/>
                    <a:latin typeface="Calibri"/>
                    <a:ea typeface="+mn-ea"/>
                    <a:cs typeface="+mn-cs"/>
                  </a:rPr>
                  <a:t>indicateurs spécifiques à l’adaptation.</a:t>
                </a:r>
              </a:p>
            </p:txBody>
          </p:sp>
          <p:sp>
            <p:nvSpPr>
              <p:cNvPr id="51" name="Textfeld 21"/>
              <p:cNvSpPr txBox="1"/>
              <p:nvPr/>
            </p:nvSpPr>
            <p:spPr>
              <a:xfrm>
                <a:off x="227138" y="4123977"/>
                <a:ext cx="1512168" cy="2677656"/>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a:ln>
                      <a:noFill/>
                    </a:ln>
                    <a:solidFill>
                      <a:srgbClr val="6E6452"/>
                    </a:solidFill>
                    <a:effectLst/>
                    <a:uLnTx/>
                    <a:uFillTx/>
                    <a:latin typeface="Calibri"/>
                    <a:ea typeface="+mn-ea"/>
                    <a:cs typeface="+mn-cs"/>
                  </a:rPr>
                  <a:t>Session 5</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a:ln>
                      <a:noFill/>
                    </a:ln>
                    <a:solidFill>
                      <a:srgbClr val="6E6452"/>
                    </a:solidFill>
                    <a:effectLst/>
                    <a:uLnTx/>
                    <a:uFillTx/>
                    <a:latin typeface="Calibri"/>
                    <a:ea typeface="+mn-ea"/>
                    <a:cs typeface="+mn-cs"/>
                  </a:rPr>
                  <a:t>Quelles sont les </a:t>
                </a:r>
                <a:r>
                  <a:rPr kumimoji="0" lang="pt-PT" sz="1400" i="0" u="none" strike="noStrike" kern="0" cap="none" spc="0" normalizeH="0" baseline="0" noProof="0">
                    <a:ln>
                      <a:noFill/>
                    </a:ln>
                    <a:solidFill>
                      <a:srgbClr val="6E6452"/>
                    </a:solidFill>
                    <a:effectLst/>
                    <a:uLnTx/>
                    <a:uFillTx/>
                    <a:latin typeface="Calibri"/>
                    <a:ea typeface="+mn-ea"/>
                    <a:cs typeface="+mn-cs"/>
                  </a:rPr>
                  <a:t>institutions et ressources </a:t>
                </a:r>
                <a:r>
                  <a:rPr kumimoji="0" lang="pt-PT" sz="1400" b="0" i="0" u="none" strike="noStrike" kern="0" cap="none" spc="0" normalizeH="0" baseline="0" noProof="0">
                    <a:ln>
                      <a:noFill/>
                    </a:ln>
                    <a:solidFill>
                      <a:srgbClr val="6E6452"/>
                    </a:solidFill>
                    <a:effectLst/>
                    <a:uLnTx/>
                    <a:uFillTx/>
                    <a:latin typeface="Calibri"/>
                    <a:ea typeface="+mn-ea"/>
                    <a:cs typeface="+mn-cs"/>
                  </a:rPr>
                  <a:t>impliquées</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400" b="0" kern="0">
                    <a:solidFill>
                      <a:srgbClr val="6E6452"/>
                    </a:solidFill>
                    <a:latin typeface="Calibri"/>
                    <a:cs typeface="+mn-cs"/>
                  </a:rPr>
                  <a:t> Comment </a:t>
                </a:r>
                <a:r>
                  <a:rPr kumimoji="0" lang="pt-PT" sz="1400" i="0" u="none" strike="noStrike" kern="0" cap="none" spc="0" normalizeH="0" baseline="0" noProof="0">
                    <a:ln>
                      <a:noFill/>
                    </a:ln>
                    <a:solidFill>
                      <a:srgbClr val="6E6452"/>
                    </a:solidFill>
                    <a:effectLst/>
                    <a:uLnTx/>
                    <a:uFillTx/>
                    <a:latin typeface="Calibri"/>
                    <a:ea typeface="+mn-ea"/>
                    <a:cs typeface="+mn-cs"/>
                  </a:rPr>
                  <a:t>synthétiser l’information ?</a:t>
                </a:r>
                <a:endParaRPr kumimoji="0" lang="pt-PT" sz="1400" b="0" i="0" u="none" strike="noStrike" kern="0" cap="none" spc="0" normalizeH="0" baseline="0" noProof="0">
                  <a:ln>
                    <a:noFill/>
                  </a:ln>
                  <a:solidFill>
                    <a:srgbClr val="6E6452"/>
                  </a:solidFill>
                  <a:effectLst/>
                  <a:uLnTx/>
                  <a:uFillTx/>
                  <a:latin typeface="Calibri"/>
                  <a:ea typeface="+mn-ea"/>
                  <a:cs typeface="+mn-cs"/>
                </a:endParaRP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a:ln>
                      <a:noFill/>
                    </a:ln>
                    <a:solidFill>
                      <a:srgbClr val="6E6452"/>
                    </a:solidFill>
                    <a:effectLst/>
                    <a:uLnTx/>
                    <a:uFillTx/>
                    <a:latin typeface="Calibri"/>
                    <a:ea typeface="+mn-ea"/>
                    <a:cs typeface="+mn-cs"/>
                  </a:rPr>
                  <a:t>Comment utiliser les </a:t>
                </a:r>
                <a:r>
                  <a:rPr kumimoji="0" lang="pt-PT" sz="1400" i="0" u="none" strike="noStrike" kern="0" cap="none" spc="0" normalizeH="0" baseline="0" noProof="0">
                    <a:ln>
                      <a:noFill/>
                    </a:ln>
                    <a:solidFill>
                      <a:srgbClr val="6E6452"/>
                    </a:solidFill>
                    <a:effectLst/>
                    <a:uLnTx/>
                    <a:uFillTx/>
                    <a:latin typeface="Calibri"/>
                    <a:ea typeface="+mn-ea"/>
                    <a:cs typeface="+mn-cs"/>
                  </a:rPr>
                  <a:t>systèmes de S&amp;E</a:t>
                </a:r>
                <a:r>
                  <a:rPr kumimoji="0" lang="pt-PT" sz="1400" b="0" i="0" u="none" strike="noStrike" kern="0" cap="none" spc="0" normalizeH="0" baseline="0" noProof="0">
                    <a:ln>
                      <a:noFill/>
                    </a:ln>
                    <a:solidFill>
                      <a:srgbClr val="6E6452"/>
                    </a:solidFill>
                    <a:effectLst/>
                    <a:uLnTx/>
                    <a:uFillTx/>
                    <a:latin typeface="Calibri"/>
                    <a:ea typeface="+mn-ea"/>
                    <a:cs typeface="+mn-cs"/>
                  </a:rPr>
                  <a:t> </a:t>
                </a:r>
                <a:r>
                  <a:rPr lang="pt-PT" sz="1400" b="0" kern="0">
                    <a:solidFill>
                      <a:srgbClr val="6E6452"/>
                    </a:solidFill>
                    <a:latin typeface="Calibri"/>
                    <a:cs typeface="+mn-cs"/>
                  </a:rPr>
                  <a:t>existants</a:t>
                </a:r>
                <a:endParaRPr kumimoji="0" lang="pt-PT" sz="1400" b="0" i="0" u="none" strike="noStrike" kern="0" cap="none" spc="0" normalizeH="0" baseline="0" noProof="0">
                  <a:ln>
                    <a:noFill/>
                  </a:ln>
                  <a:solidFill>
                    <a:srgbClr val="6E6452"/>
                  </a:solidFill>
                  <a:effectLst/>
                  <a:uLnTx/>
                  <a:uFillTx/>
                  <a:latin typeface="Calibri"/>
                  <a:ea typeface="+mn-ea"/>
                  <a:cs typeface="+mn-cs"/>
                </a:endParaRPr>
              </a:p>
            </p:txBody>
          </p:sp>
          <p:sp>
            <p:nvSpPr>
              <p:cNvPr id="52" name="Textfeld 21"/>
              <p:cNvSpPr txBox="1"/>
              <p:nvPr/>
            </p:nvSpPr>
            <p:spPr>
              <a:xfrm>
                <a:off x="275427" y="2578695"/>
                <a:ext cx="1848301" cy="1384995"/>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a:ln>
                      <a:noFill/>
                    </a:ln>
                    <a:solidFill>
                      <a:srgbClr val="6E6452"/>
                    </a:solidFill>
                    <a:effectLst/>
                    <a:uLnTx/>
                    <a:uFillTx/>
                    <a:latin typeface="Calibri"/>
                    <a:ea typeface="+mn-ea"/>
                    <a:cs typeface="+mn-cs"/>
                  </a:rPr>
                  <a:t>Session 6</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400" b="0" kern="0">
                    <a:solidFill>
                      <a:srgbClr val="6E6452"/>
                    </a:solidFill>
                    <a:latin typeface="Calibri"/>
                    <a:cs typeface="+mn-cs"/>
                  </a:rPr>
                  <a:t>Comment va t’on communiquer les données et les </a:t>
                </a:r>
                <a:r>
                  <a:rPr lang="pt-PT" sz="1400" kern="0">
                    <a:solidFill>
                      <a:srgbClr val="6E6452"/>
                    </a:solidFill>
                    <a:latin typeface="Calibri"/>
                    <a:cs typeface="+mn-cs"/>
                  </a:rPr>
                  <a:t>résultats stratégiques</a:t>
                </a:r>
                <a:endParaRPr kumimoji="0" lang="pt-PT" sz="1400" i="0" u="none" strike="noStrike" kern="0" cap="none" spc="0" normalizeH="0" baseline="0" noProof="0">
                  <a:ln>
                    <a:noFill/>
                  </a:ln>
                  <a:solidFill>
                    <a:srgbClr val="6E6452"/>
                  </a:solidFill>
                  <a:effectLst/>
                  <a:uLnTx/>
                  <a:uFillTx/>
                  <a:latin typeface="Calibri"/>
                  <a:ea typeface="+mn-ea"/>
                  <a:cs typeface="+mn-cs"/>
                </a:endParaRPr>
              </a:p>
            </p:txBody>
          </p:sp>
          <p:sp>
            <p:nvSpPr>
              <p:cNvPr id="53" name="Textfeld 21"/>
              <p:cNvSpPr txBox="1"/>
              <p:nvPr/>
            </p:nvSpPr>
            <p:spPr>
              <a:xfrm>
                <a:off x="6528392" y="2924944"/>
                <a:ext cx="2436096" cy="1384995"/>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a:ln>
                      <a:noFill/>
                    </a:ln>
                    <a:solidFill>
                      <a:srgbClr val="6E6452"/>
                    </a:solidFill>
                    <a:effectLst/>
                    <a:uLnTx/>
                    <a:uFillTx/>
                    <a:latin typeface="Calibri"/>
                    <a:ea typeface="+mn-ea"/>
                    <a:cs typeface="+mn-cs"/>
                  </a:rPr>
                  <a:t>Session 3</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pt-PT" sz="1400" b="0" kern="0">
                    <a:solidFill>
                      <a:srgbClr val="6E6452"/>
                    </a:solidFill>
                    <a:latin typeface="Calibri"/>
                    <a:cs typeface="+mn-cs"/>
                  </a:rPr>
                  <a:t>Réfléchir au </a:t>
                </a:r>
                <a:r>
                  <a:rPr lang="pt-PT" sz="1400" kern="0">
                    <a:solidFill>
                      <a:srgbClr val="6E6452"/>
                    </a:solidFill>
                    <a:latin typeface="Calibri"/>
                    <a:cs typeface="+mn-cs"/>
                  </a:rPr>
                  <a:t>contexte politique </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a:ln>
                      <a:noFill/>
                    </a:ln>
                    <a:solidFill>
                      <a:srgbClr val="6E6452"/>
                    </a:solidFill>
                    <a:effectLst/>
                    <a:uLnTx/>
                    <a:uFillTx/>
                    <a:latin typeface="Calibri"/>
                    <a:ea typeface="+mn-ea"/>
                    <a:cs typeface="+mn-cs"/>
                  </a:rPr>
                  <a:t>Identifier la </a:t>
                </a:r>
                <a:r>
                  <a:rPr kumimoji="0" lang="pt-PT" sz="1400" i="0" u="none" strike="noStrike" kern="0" cap="none" spc="0" normalizeH="0" baseline="0" noProof="0">
                    <a:ln>
                      <a:noFill/>
                    </a:ln>
                    <a:solidFill>
                      <a:srgbClr val="6E6452"/>
                    </a:solidFill>
                    <a:effectLst/>
                    <a:uLnTx/>
                    <a:uFillTx/>
                    <a:latin typeface="Calibri"/>
                    <a:ea typeface="+mn-ea"/>
                    <a:cs typeface="+mn-cs"/>
                  </a:rPr>
                  <a:t>finalité</a:t>
                </a:r>
                <a:r>
                  <a:rPr kumimoji="0" lang="pt-PT" sz="1400" b="0" i="0" u="none" strike="noStrike" kern="0" cap="none" spc="0" normalizeH="0" baseline="0" noProof="0">
                    <a:ln>
                      <a:noFill/>
                    </a:ln>
                    <a:solidFill>
                      <a:srgbClr val="6E6452"/>
                    </a:solidFill>
                    <a:effectLst/>
                    <a:uLnTx/>
                    <a:uFillTx/>
                    <a:latin typeface="Calibri"/>
                    <a:ea typeface="+mn-ea"/>
                    <a:cs typeface="+mn-cs"/>
                  </a:rPr>
                  <a:t> et les </a:t>
                </a:r>
                <a:r>
                  <a:rPr kumimoji="0" lang="pt-PT" sz="1400" i="0" u="none" strike="noStrike" kern="0" cap="none" spc="0" normalizeH="0" baseline="0" noProof="0">
                    <a:ln>
                      <a:noFill/>
                    </a:ln>
                    <a:solidFill>
                      <a:srgbClr val="6E6452"/>
                    </a:solidFill>
                    <a:effectLst/>
                    <a:uLnTx/>
                    <a:uFillTx/>
                    <a:latin typeface="Calibri"/>
                    <a:ea typeface="+mn-ea"/>
                    <a:cs typeface="+mn-cs"/>
                  </a:rPr>
                  <a:t>utilisateurs cibles</a:t>
                </a:r>
                <a:r>
                  <a:rPr kumimoji="0" lang="pt-PT" sz="1400" b="0" i="0" u="none" strike="noStrike" kern="0" cap="none" spc="0" normalizeH="0" baseline="0" noProof="0">
                    <a:ln>
                      <a:noFill/>
                    </a:ln>
                    <a:solidFill>
                      <a:srgbClr val="6E6452"/>
                    </a:solidFill>
                    <a:effectLst/>
                    <a:uLnTx/>
                    <a:uFillTx/>
                    <a:latin typeface="Calibri"/>
                    <a:ea typeface="+mn-ea"/>
                    <a:cs typeface="+mn-cs"/>
                  </a:rPr>
                  <a:t> du système de S&amp;E</a:t>
                </a:r>
              </a:p>
            </p:txBody>
          </p:sp>
        </p:grpSp>
        <p:cxnSp>
          <p:nvCxnSpPr>
            <p:cNvPr id="45" name="Gerade Verbindung 5"/>
            <p:cNvCxnSpPr>
              <a:cxnSpLocks noChangeShapeType="1"/>
              <a:stCxn id="51" idx="3"/>
            </p:cNvCxnSpPr>
            <p:nvPr/>
          </p:nvCxnSpPr>
          <p:spPr bwMode="auto">
            <a:xfrm flipV="1">
              <a:off x="1739306" y="5041230"/>
              <a:ext cx="837934" cy="42157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6" name="Gerade Verbindung 5"/>
            <p:cNvCxnSpPr>
              <a:cxnSpLocks noChangeShapeType="1"/>
              <a:stCxn id="52" idx="3"/>
            </p:cNvCxnSpPr>
            <p:nvPr/>
          </p:nvCxnSpPr>
          <p:spPr bwMode="auto">
            <a:xfrm flipV="1">
              <a:off x="2123728" y="3134073"/>
              <a:ext cx="1691762" cy="137120"/>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7" name="Gerade Verbindung 5"/>
            <p:cNvCxnSpPr>
              <a:cxnSpLocks noChangeShapeType="1"/>
              <a:endCxn id="53" idx="1"/>
            </p:cNvCxnSpPr>
            <p:nvPr/>
          </p:nvCxnSpPr>
          <p:spPr bwMode="auto">
            <a:xfrm flipV="1">
              <a:off x="5087612" y="3617442"/>
              <a:ext cx="1440780" cy="50653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8" name="Gerade Verbindung 5"/>
            <p:cNvCxnSpPr>
              <a:cxnSpLocks noChangeShapeType="1"/>
              <a:endCxn id="50" idx="1"/>
            </p:cNvCxnSpPr>
            <p:nvPr/>
          </p:nvCxnSpPr>
          <p:spPr bwMode="auto">
            <a:xfrm>
              <a:off x="6005872" y="5263419"/>
              <a:ext cx="610126" cy="478987"/>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69649514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8" y="1858472"/>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3 : </a:t>
            </a:r>
          </a:p>
          <a:p>
            <a:pPr>
              <a:defRPr/>
            </a:pPr>
            <a:r>
              <a:rPr lang="de-DE" kern="0"/>
              <a:t>Contexte</a:t>
            </a:r>
          </a:p>
        </p:txBody>
      </p:sp>
      <p:graphicFrame>
        <p:nvGraphicFramePr>
          <p:cNvPr id="7" name="Tabelle 6"/>
          <p:cNvGraphicFramePr>
            <a:graphicFrameLocks noGrp="1"/>
          </p:cNvGraphicFramePr>
          <p:nvPr>
            <p:extLst>
              <p:ext uri="{D42A27DB-BD31-4B8C-83A1-F6EECF244321}">
                <p14:modId xmlns:p14="http://schemas.microsoft.com/office/powerpoint/2010/main" val="1749261497"/>
              </p:ext>
            </p:extLst>
          </p:nvPr>
        </p:nvGraphicFramePr>
        <p:xfrm>
          <a:off x="600273" y="3194463"/>
          <a:ext cx="7732063" cy="2291811"/>
        </p:xfrm>
        <a:graphic>
          <a:graphicData uri="http://schemas.openxmlformats.org/drawingml/2006/table">
            <a:tbl>
              <a:tblPr firstRow="1" bandRow="1">
                <a:tableStyleId>{72833802-FEF1-4C79-8D5D-14CF1EAF98D9}</a:tableStyleId>
              </a:tblPr>
              <a:tblGrid>
                <a:gridCol w="576064">
                  <a:extLst>
                    <a:ext uri="{9D8B030D-6E8A-4147-A177-3AD203B41FA5}">
                      <a16:colId xmlns:a16="http://schemas.microsoft.com/office/drawing/2014/main" xmlns="" val="20000"/>
                    </a:ext>
                  </a:extLst>
                </a:gridCol>
                <a:gridCol w="2160000">
                  <a:extLst>
                    <a:ext uri="{9D8B030D-6E8A-4147-A177-3AD203B41FA5}">
                      <a16:colId xmlns:a16="http://schemas.microsoft.com/office/drawing/2014/main" xmlns="" val="20001"/>
                    </a:ext>
                  </a:extLst>
                </a:gridCol>
                <a:gridCol w="4995999">
                  <a:extLst>
                    <a:ext uri="{9D8B030D-6E8A-4147-A177-3AD203B41FA5}">
                      <a16:colId xmlns:a16="http://schemas.microsoft.com/office/drawing/2014/main" xmlns="" val="20002"/>
                    </a:ext>
                  </a:extLst>
                </a:gridCol>
              </a:tblGrid>
              <a:tr h="491811">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 principal</a:t>
                      </a:r>
                    </a:p>
                  </a:txBody>
                  <a:tcPr marL="91426" marR="91426" marT="45723" marB="45723"/>
                </a:tc>
                <a:extLst>
                  <a:ext uri="{0D108BD9-81ED-4DB2-BD59-A6C34878D82A}">
                    <a16:rowId xmlns:a16="http://schemas.microsoft.com/office/drawing/2014/main" xmlns="" val="10000"/>
                  </a:ext>
                </a:extLst>
              </a:tr>
              <a:tr h="1800000">
                <a:tc>
                  <a:txBody>
                    <a:bodyPr/>
                    <a:lstStyle/>
                    <a:p>
                      <a:r>
                        <a:rPr lang="de-DE" sz="1800" b="1">
                          <a:solidFill>
                            <a:schemeClr val="tx1"/>
                          </a:solidFill>
                        </a:rPr>
                        <a:t>3</a:t>
                      </a:r>
                    </a:p>
                  </a:txBody>
                  <a:tcPr marL="91426" marR="91426" marT="45723" marB="45723"/>
                </a:tc>
                <a:tc>
                  <a:txBody>
                    <a:bodyPr/>
                    <a:lstStyle/>
                    <a:p>
                      <a:r>
                        <a:rPr lang="de-DE" sz="1800" b="1" kern="0"/>
                        <a:t>Contexte</a:t>
                      </a:r>
                      <a:endParaRPr lang="de-DE" sz="1800" b="1">
                        <a:solidFill>
                          <a:schemeClr val="tx1"/>
                        </a:solidFill>
                      </a:endParaRPr>
                    </a:p>
                  </a:txBody>
                  <a:tcPr marL="91426" marR="91426" marT="45723" marB="45723"/>
                </a:tc>
                <a:tc>
                  <a:txBody>
                    <a:bodyPr/>
                    <a:lstStyle/>
                    <a:p>
                      <a:pPr marL="285750" indent="-285750">
                        <a:buFont typeface="Arial" pitchFamily="34" charset="0"/>
                        <a:buChar char="•"/>
                      </a:pPr>
                      <a:r>
                        <a:rPr lang="en-US" sz="1600" b="0" i="0" baseline="0">
                          <a:solidFill>
                            <a:schemeClr val="tx1"/>
                          </a:solidFill>
                        </a:rPr>
                        <a:t>Connaître le </a:t>
                      </a:r>
                      <a:r>
                        <a:rPr lang="en-US" sz="1600" b="1" i="0" baseline="0">
                          <a:solidFill>
                            <a:schemeClr val="tx1"/>
                          </a:solidFill>
                        </a:rPr>
                        <a:t>cadre politique</a:t>
                      </a:r>
                      <a:r>
                        <a:rPr lang="en-US" sz="1600" b="0" i="0" baseline="0">
                          <a:solidFill>
                            <a:schemeClr val="tx1"/>
                          </a:solidFill>
                        </a:rPr>
                        <a:t> global et les </a:t>
                      </a:r>
                      <a:r>
                        <a:rPr lang="en-US" sz="1600" b="1" i="0" baseline="0">
                          <a:solidFill>
                            <a:schemeClr val="tx1"/>
                          </a:solidFill>
                        </a:rPr>
                        <a:t>dispositifs de S&amp;E</a:t>
                      </a:r>
                      <a:r>
                        <a:rPr lang="en-US" sz="1600" b="0" i="0" baseline="0">
                          <a:solidFill>
                            <a:schemeClr val="tx1"/>
                          </a:solidFill>
                        </a:rPr>
                        <a:t> existants</a:t>
                      </a:r>
                      <a:endParaRPr lang="de-DE" sz="1600" b="0" i="0" baseline="0">
                        <a:solidFill>
                          <a:schemeClr val="tx1"/>
                        </a:solidFill>
                      </a:endParaRPr>
                    </a:p>
                    <a:p>
                      <a:pPr marL="285750" indent="-285750">
                        <a:buFont typeface="Arial" pitchFamily="34" charset="0"/>
                        <a:buChar char="•"/>
                      </a:pPr>
                      <a:r>
                        <a:rPr lang="de-DE" sz="1600" b="0" i="0" baseline="0">
                          <a:solidFill>
                            <a:schemeClr val="tx1"/>
                          </a:solidFill>
                        </a:rPr>
                        <a:t>Identifier la </a:t>
                      </a:r>
                      <a:r>
                        <a:rPr lang="de-DE" sz="1600" b="1" i="0" baseline="0">
                          <a:solidFill>
                            <a:schemeClr val="tx1"/>
                          </a:solidFill>
                        </a:rPr>
                        <a:t>finalité</a:t>
                      </a:r>
                      <a:r>
                        <a:rPr lang="de-DE" sz="1600" b="0" i="0" baseline="0">
                          <a:solidFill>
                            <a:schemeClr val="tx1"/>
                          </a:solidFill>
                        </a:rPr>
                        <a:t> du dispositif de S&amp;E et les </a:t>
                      </a:r>
                      <a:r>
                        <a:rPr lang="de-DE" sz="1600" b="1" i="0" baseline="0">
                          <a:solidFill>
                            <a:schemeClr val="tx1"/>
                          </a:solidFill>
                        </a:rPr>
                        <a:t>utilisateurs cibles</a:t>
                      </a:r>
                      <a:r>
                        <a:rPr lang="de-DE" sz="1600" b="0" i="0" baseline="0">
                          <a:solidFill>
                            <a:schemeClr val="tx1"/>
                          </a:solidFill>
                        </a:rPr>
                        <a:t> des informations</a:t>
                      </a:r>
                      <a:endParaRPr lang="de-DE" sz="1600" b="1" i="0" baseline="0">
                        <a:solidFill>
                          <a:schemeClr val="tx1"/>
                        </a:solidFill>
                      </a:endParaRPr>
                    </a:p>
                    <a:p>
                      <a:pPr marL="285750" indent="-285750">
                        <a:buFont typeface="Arial" pitchFamily="34" charset="0"/>
                        <a:buChar char="•"/>
                      </a:pPr>
                      <a:r>
                        <a:rPr lang="de-DE" sz="1600" b="0" i="0" baseline="0">
                          <a:solidFill>
                            <a:schemeClr val="tx1"/>
                          </a:solidFill>
                        </a:rPr>
                        <a:t>Déterminer les </a:t>
                      </a:r>
                      <a:r>
                        <a:rPr lang="de-DE" sz="1600" b="1" i="0" baseline="0">
                          <a:solidFill>
                            <a:schemeClr val="tx1"/>
                          </a:solidFill>
                        </a:rPr>
                        <a:t>niveaux d‘application </a:t>
                      </a:r>
                      <a:r>
                        <a:rPr lang="de-DE" sz="1600" i="0" baseline="0">
                          <a:solidFill>
                            <a:schemeClr val="tx1"/>
                          </a:solidFill>
                        </a:rPr>
                        <a:t>et/ou d‘aggrégation</a:t>
                      </a:r>
                      <a:endParaRPr lang="de-DE" sz="1600" b="1" i="0" baseline="0">
                        <a:solidFill>
                          <a:schemeClr val="tx1"/>
                        </a:solidFill>
                      </a:endParaRPr>
                    </a:p>
                  </a:txBody>
                  <a:tcPr marL="91426" marR="91426" marT="45723" marB="45723"/>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16826426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091275"/>
            <a:ext cx="8212138" cy="403389"/>
          </a:xfrm>
        </p:spPr>
        <p:txBody>
          <a:bodyPr/>
          <a:lstStyle/>
          <a:p>
            <a:r>
              <a:rPr lang="fr-FR" altLang="de-DE" b="1">
                <a:solidFill>
                  <a:srgbClr val="669900"/>
                </a:solidFill>
              </a:rPr>
              <a:t>Les quatre composantes de la construction d’un</a:t>
            </a:r>
            <a:br>
              <a:rPr lang="fr-FR" altLang="de-DE" b="1">
                <a:solidFill>
                  <a:srgbClr val="669900"/>
                </a:solidFill>
              </a:rPr>
            </a:br>
            <a:r>
              <a:rPr lang="fr-FR" altLang="de-DE" b="1">
                <a:solidFill>
                  <a:srgbClr val="669900"/>
                </a:solidFill>
              </a:rPr>
              <a:t>système de S&amp;E de l’adaptation au niveau national</a:t>
            </a:r>
            <a:br>
              <a:rPr lang="fr-FR" altLang="de-DE" b="1">
                <a:solidFill>
                  <a:srgbClr val="669900"/>
                </a:solidFill>
              </a:rPr>
            </a:br>
            <a:endParaRPr lang="pt-PT" altLang="de-DE" b="1">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05.03.2018</a:t>
            </a:fld>
            <a:endParaRPr lang="de-DE" altLang="de-DE" sz="1000" b="0" spc="7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a:solidFill>
                <a:srgbClr val="6E6452"/>
              </a:solidFill>
              <a:cs typeface="Arial" pitchFamily="34" charset="0"/>
            </a:endParaRPr>
          </a:p>
        </p:txBody>
      </p:sp>
      <p:pic>
        <p:nvPicPr>
          <p:cNvPr id="3" name="Image 2">
            <a:extLst>
              <a:ext uri="{FF2B5EF4-FFF2-40B4-BE49-F238E27FC236}">
                <a16:creationId xmlns:a16="http://schemas.microsoft.com/office/drawing/2014/main" xmlns="" id="{1C7FD1F6-F544-47F4-93A5-416F2416D13E}"/>
              </a:ext>
            </a:extLst>
          </p:cNvPr>
          <p:cNvPicPr>
            <a:picLocks noChangeAspect="1"/>
          </p:cNvPicPr>
          <p:nvPr/>
        </p:nvPicPr>
        <p:blipFill>
          <a:blip r:embed="rId3"/>
          <a:stretch>
            <a:fillRect/>
          </a:stretch>
        </p:blipFill>
        <p:spPr>
          <a:xfrm>
            <a:off x="863113" y="2232927"/>
            <a:ext cx="5090012" cy="4588723"/>
          </a:xfrm>
          <a:prstGeom prst="rect">
            <a:avLst/>
          </a:prstGeom>
        </p:spPr>
      </p:pic>
      <p:sp>
        <p:nvSpPr>
          <p:cNvPr id="22" name="Textfeld 21"/>
          <p:cNvSpPr txBox="1"/>
          <p:nvPr/>
        </p:nvSpPr>
        <p:spPr>
          <a:xfrm>
            <a:off x="6281738" y="3607907"/>
            <a:ext cx="1583941"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a:solidFill>
                  <a:srgbClr val="6E6452"/>
                </a:solidFill>
              </a:rPr>
              <a:t>Session 3</a:t>
            </a:r>
          </a:p>
        </p:txBody>
      </p:sp>
      <p:cxnSp>
        <p:nvCxnSpPr>
          <p:cNvPr id="129039" name="Gerade Verbindung 5"/>
          <p:cNvCxnSpPr>
            <a:cxnSpLocks noChangeShapeType="1"/>
          </p:cNvCxnSpPr>
          <p:nvPr/>
        </p:nvCxnSpPr>
        <p:spPr bwMode="auto">
          <a:xfrm flipV="1">
            <a:off x="4225142" y="3938705"/>
            <a:ext cx="2056596" cy="32316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0284764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395536" y="1061544"/>
            <a:ext cx="8164513" cy="588537"/>
          </a:xfrm>
        </p:spPr>
        <p:txBody>
          <a:bodyPr/>
          <a:lstStyle/>
          <a:p>
            <a:r>
              <a:rPr lang="de-DE" b="1">
                <a:solidFill>
                  <a:srgbClr val="669900"/>
                </a:solidFill>
              </a:rPr>
              <a:t>Des finalités et des contextes différents</a:t>
            </a:r>
            <a:br>
              <a:rPr lang="de-DE" b="1">
                <a:solidFill>
                  <a:srgbClr val="669900"/>
                </a:solidFill>
              </a:rPr>
            </a:br>
            <a:r>
              <a:rPr lang="de-DE" b="1">
                <a:solidFill>
                  <a:srgbClr val="669900"/>
                </a:solidFill>
              </a:rPr>
              <a:t/>
            </a:r>
            <a:br>
              <a:rPr lang="de-DE" b="1">
                <a:solidFill>
                  <a:srgbClr val="669900"/>
                </a:solidFill>
              </a:rPr>
            </a:br>
            <a:r>
              <a:rPr lang="de-DE" b="1">
                <a:solidFill>
                  <a:srgbClr val="669900"/>
                </a:solidFill>
              </a:rPr>
              <a:t> </a:t>
            </a: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05.03.2018</a:t>
            </a:fld>
            <a:endParaRPr lang="de-DE">
              <a:solidFill>
                <a:srgbClr val="6E6452"/>
              </a:solidFill>
            </a:endParaRPr>
          </a:p>
        </p:txBody>
      </p:sp>
      <p:sp>
        <p:nvSpPr>
          <p:cNvPr id="3" name="Inhaltsplatzhalter 2"/>
          <p:cNvSpPr>
            <a:spLocks noGrp="1"/>
          </p:cNvSpPr>
          <p:nvPr>
            <p:ph idx="1"/>
          </p:nvPr>
        </p:nvSpPr>
        <p:spPr>
          <a:xfrm>
            <a:off x="414339" y="1687513"/>
            <a:ext cx="7033884" cy="3836987"/>
          </a:xfrm>
        </p:spPr>
        <p:txBody>
          <a:bodyPr/>
          <a:lstStyle/>
          <a:p>
            <a:pPr>
              <a:buFont typeface="Wingdings" pitchFamily="2" charset="2"/>
              <a:buNone/>
              <a:defRPr/>
            </a:pPr>
            <a:r>
              <a:rPr lang="fr-FR" sz="1600"/>
              <a:t>Exemples :</a:t>
            </a:r>
          </a:p>
          <a:p>
            <a:pPr lvl="1">
              <a:buFont typeface="Wingdings" pitchFamily="2" charset="2"/>
              <a:buChar char="§"/>
              <a:defRPr/>
            </a:pPr>
            <a:r>
              <a:rPr lang="fr-FR" sz="1600"/>
              <a:t>Suivre la mise en oeuvre axée sur les résultats du Plan d‘action national</a:t>
            </a:r>
            <a:r>
              <a:rPr lang="fr-FR" sz="1600" b="0"/>
              <a:t> sur le changement climatique</a:t>
            </a:r>
          </a:p>
          <a:p>
            <a:pPr marL="712788" indent="-357188">
              <a:buFont typeface="Wingdings" pitchFamily="2" charset="2"/>
              <a:buChar char="Ø"/>
              <a:defRPr/>
            </a:pPr>
            <a:r>
              <a:rPr lang="fr-FR" sz="1600" b="0"/>
              <a:t>Exemple : </a:t>
            </a:r>
            <a:r>
              <a:rPr lang="fr-FR" sz="1600"/>
              <a:t>Philippines</a:t>
            </a:r>
          </a:p>
          <a:p>
            <a:pPr marL="355600" indent="-273050">
              <a:buFont typeface="Wingdings" pitchFamily="2" charset="2"/>
              <a:buChar char="§"/>
              <a:defRPr/>
            </a:pPr>
            <a:r>
              <a:rPr lang="fr-FR" sz="1600"/>
              <a:t>Suivre les impacts du CC</a:t>
            </a:r>
            <a:r>
              <a:rPr lang="fr-FR" sz="1600" b="0"/>
              <a:t> et l’adaptation des secteurs prioritaires au niveau national</a:t>
            </a:r>
          </a:p>
          <a:p>
            <a:pPr marL="712788" indent="-357188">
              <a:buFont typeface="Wingdings" pitchFamily="2" charset="2"/>
              <a:buChar char="Ø"/>
              <a:defRPr/>
            </a:pPr>
            <a:r>
              <a:rPr lang="fr-FR" sz="1600" b="0"/>
              <a:t>Exemple : Allemagne</a:t>
            </a:r>
            <a:endParaRPr lang="fr-FR" sz="1600"/>
          </a:p>
          <a:p>
            <a:pPr marL="355600" indent="-273050">
              <a:buFont typeface="Wingdings" pitchFamily="2" charset="2"/>
              <a:buChar char="§"/>
              <a:defRPr/>
            </a:pPr>
            <a:r>
              <a:rPr lang="fr-FR" sz="1600" b="0"/>
              <a:t>Suivre la prise en compte généralisée des résultats stratégiques liés à l‘adaptation et au développement.</a:t>
            </a:r>
          </a:p>
          <a:p>
            <a:pPr marL="712788" indent="-357188">
              <a:buFont typeface="Wingdings" pitchFamily="2" charset="2"/>
              <a:buChar char="Ø"/>
              <a:defRPr/>
            </a:pPr>
            <a:r>
              <a:rPr lang="fr-FR" sz="1600" b="0"/>
              <a:t>Exemple : </a:t>
            </a:r>
            <a:r>
              <a:rPr lang="fr-FR" sz="1600"/>
              <a:t>Kenya</a:t>
            </a:r>
            <a:endParaRPr lang="fr-FR" sz="1600" b="0"/>
          </a:p>
        </p:txBody>
      </p:sp>
      <p:sp>
        <p:nvSpPr>
          <p:cNvPr id="76805" name="Pfeil nach rechts 4"/>
          <p:cNvSpPr>
            <a:spLocks noChangeArrowheads="1"/>
          </p:cNvSpPr>
          <p:nvPr/>
        </p:nvSpPr>
        <p:spPr bwMode="auto">
          <a:xfrm>
            <a:off x="609996" y="5520267"/>
            <a:ext cx="628650" cy="320675"/>
          </a:xfrm>
          <a:prstGeom prst="rightArrow">
            <a:avLst>
              <a:gd name="adj1" fmla="val 50000"/>
              <a:gd name="adj2" fmla="val 49936"/>
            </a:avLst>
          </a:prstGeom>
          <a:solidFill>
            <a:schemeClr val="accent1"/>
          </a:solidFill>
          <a:ln w="9525" algn="ctr">
            <a:solidFill>
              <a:schemeClr val="tx1"/>
            </a:solidFill>
            <a:round/>
            <a:headEnd/>
            <a:tailEnd/>
          </a:ln>
        </p:spPr>
        <p:txBody>
          <a:bodyPr/>
          <a:lstStyle/>
          <a:p>
            <a:pPr eaLnBrk="0" hangingPunct="0"/>
            <a:endParaRPr lang="de-DE">
              <a:latin typeface="Arial"/>
              <a:cs typeface="+mn-cs"/>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328" y="1730978"/>
            <a:ext cx="1678510" cy="2375303"/>
          </a:xfrm>
          <a:prstGeom prst="rect">
            <a:avLst/>
          </a:prstGeom>
          <a:ln>
            <a:solidFill>
              <a:schemeClr val="tx1"/>
            </a:solidFill>
          </a:ln>
        </p:spPr>
      </p:pic>
      <p:sp>
        <p:nvSpPr>
          <p:cNvPr id="5" name="Pfeil nach oben 4"/>
          <p:cNvSpPr/>
          <p:nvPr/>
        </p:nvSpPr>
        <p:spPr bwMode="auto">
          <a:xfrm>
            <a:off x="8075354" y="4021373"/>
            <a:ext cx="626643" cy="612843"/>
          </a:xfrm>
          <a:prstGeom prst="upArrow">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err="1">
              <a:ln>
                <a:noFill/>
              </a:ln>
              <a:solidFill>
                <a:schemeClr val="tx2"/>
              </a:solidFill>
              <a:effectLst/>
              <a:latin typeface="Arial" charset="0"/>
            </a:endParaRPr>
          </a:p>
        </p:txBody>
      </p:sp>
      <p:sp>
        <p:nvSpPr>
          <p:cNvPr id="6" name="Textfeld 5"/>
          <p:cNvSpPr txBox="1"/>
          <p:nvPr/>
        </p:nvSpPr>
        <p:spPr>
          <a:xfrm>
            <a:off x="7801958" y="4632756"/>
            <a:ext cx="1173434" cy="1077218"/>
          </a:xfrm>
          <a:prstGeom prst="rect">
            <a:avLst/>
          </a:prstGeom>
          <a:noFill/>
        </p:spPr>
        <p:txBody>
          <a:bodyPr wrap="square" rtlCol="0">
            <a:spAutoFit/>
          </a:bodyPr>
          <a:lstStyle/>
          <a:p>
            <a:pPr algn="ctr"/>
            <a:r>
              <a:rPr lang="de-DE" sz="1600" b="0">
                <a:solidFill>
                  <a:schemeClr val="tx2"/>
                </a:solidFill>
              </a:rPr>
              <a:t>Se réferrer à l‘étude pour plus de détails</a:t>
            </a:r>
          </a:p>
        </p:txBody>
      </p:sp>
      <p:sp>
        <p:nvSpPr>
          <p:cNvPr id="9" name="Inhaltsplatzhalter 2"/>
          <p:cNvSpPr txBox="1">
            <a:spLocks/>
          </p:cNvSpPr>
          <p:nvPr/>
        </p:nvSpPr>
        <p:spPr bwMode="auto">
          <a:xfrm>
            <a:off x="1514673" y="5297453"/>
            <a:ext cx="6364731" cy="1015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lang="de-DE" sz="1800" baseline="0" noProof="0">
                <a:solidFill>
                  <a:schemeClr val="tx2"/>
                </a:solidFill>
                <a:latin typeface="+mn-lt"/>
                <a:ea typeface="+mn-ea"/>
                <a:cs typeface="+mn-cs"/>
              </a:defRPr>
            </a:lvl1pPr>
            <a:lvl2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noProof="0">
                <a:solidFill>
                  <a:schemeClr val="tx2"/>
                </a:solidFill>
                <a:latin typeface="+mn-lt"/>
              </a:defRPr>
            </a:lvl2pPr>
            <a:lvl3pPr marL="72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a:solidFill>
                  <a:schemeClr val="tx2"/>
                </a:solidFill>
                <a:latin typeface="+mn-lt"/>
              </a:defRPr>
            </a:lvl3pPr>
            <a:lvl4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a:solidFill>
                  <a:schemeClr val="tx2"/>
                </a:solidFill>
                <a:latin typeface="+mn-lt"/>
              </a:defRPr>
            </a:lvl4pPr>
            <a:lvl5pPr marL="14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buFont typeface="Wingdings" pitchFamily="2" charset="2"/>
              <a:buNone/>
              <a:defRPr/>
            </a:pPr>
            <a:r>
              <a:rPr lang="fr-FR" sz="1600" kern="0"/>
              <a:t>Le contexte est différent selon les pays</a:t>
            </a:r>
          </a:p>
          <a:p>
            <a:pPr>
              <a:buFont typeface="Wingdings" pitchFamily="2" charset="2"/>
              <a:buNone/>
              <a:defRPr/>
            </a:pPr>
            <a:r>
              <a:rPr lang="fr-FR" sz="1600" kern="0"/>
              <a:t>Il n‘existe pas de solution universelle qui s‘applique à l‘ensemble de ces cas.</a:t>
            </a:r>
          </a:p>
        </p:txBody>
      </p:sp>
    </p:spTree>
    <p:extLst>
      <p:ext uri="{BB962C8B-B14F-4D97-AF65-F5344CB8AC3E}">
        <p14:creationId xmlns:p14="http://schemas.microsoft.com/office/powerpoint/2010/main" val="96305470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p:cNvSpPr>
            <a:spLocks noGrp="1"/>
          </p:cNvSpPr>
          <p:nvPr>
            <p:ph type="title"/>
          </p:nvPr>
        </p:nvSpPr>
        <p:spPr>
          <a:xfrm>
            <a:off x="641960" y="1199430"/>
            <a:ext cx="7776000" cy="617928"/>
          </a:xfrm>
        </p:spPr>
        <p:txBody>
          <a:bodyPr/>
          <a:lstStyle/>
          <a:p>
            <a:r>
              <a:rPr lang="de-DE" b="1">
                <a:solidFill>
                  <a:srgbClr val="669900"/>
                </a:solidFill>
              </a:rPr>
              <a:t>Contexte politique</a:t>
            </a: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05.03.2018</a:t>
            </a:fld>
            <a:endParaRPr lang="de-DE">
              <a:solidFill>
                <a:srgbClr val="6E6452"/>
              </a:solidFill>
            </a:endParaRPr>
          </a:p>
        </p:txBody>
      </p:sp>
      <p:sp>
        <p:nvSpPr>
          <p:cNvPr id="3" name="Inhaltsplatzhalter 2"/>
          <p:cNvSpPr>
            <a:spLocks noGrp="1"/>
          </p:cNvSpPr>
          <p:nvPr>
            <p:ph idx="1"/>
          </p:nvPr>
        </p:nvSpPr>
        <p:spPr>
          <a:xfrm>
            <a:off x="611560" y="1769692"/>
            <a:ext cx="7689292" cy="4811309"/>
          </a:xfrm>
        </p:spPr>
        <p:txBody>
          <a:bodyPr/>
          <a:lstStyle/>
          <a:p>
            <a:pPr marL="0" indent="0">
              <a:lnSpc>
                <a:spcPct val="130000"/>
              </a:lnSpc>
              <a:spcAft>
                <a:spcPts val="600"/>
              </a:spcAft>
              <a:buFont typeface="Wingdings" pitchFamily="2" charset="2"/>
              <a:buNone/>
              <a:defRPr/>
            </a:pPr>
            <a:r>
              <a:rPr lang="en-US" u="sng">
                <a:ea typeface="Calibri"/>
                <a:cs typeface="Times New Roman"/>
              </a:rPr>
              <a:t>Questions clés :</a:t>
            </a:r>
          </a:p>
          <a:p>
            <a:pPr>
              <a:lnSpc>
                <a:spcPct val="130000"/>
              </a:lnSpc>
              <a:spcAft>
                <a:spcPts val="600"/>
              </a:spcAft>
              <a:buFont typeface="+mj-lt"/>
              <a:buAutoNum type="arabicPeriod"/>
              <a:defRPr/>
            </a:pPr>
            <a:r>
              <a:rPr lang="en-US">
                <a:ea typeface="Calibri"/>
                <a:cs typeface="Times New Roman"/>
              </a:rPr>
              <a:t> Quelles sont les </a:t>
            </a:r>
            <a:r>
              <a:rPr lang="en-US">
                <a:solidFill>
                  <a:srgbClr val="C00000"/>
                </a:solidFill>
                <a:ea typeface="Calibri"/>
                <a:cs typeface="Times New Roman"/>
              </a:rPr>
              <a:t>politiques</a:t>
            </a:r>
            <a:r>
              <a:rPr lang="en-US">
                <a:ea typeface="Calibri"/>
                <a:cs typeface="Times New Roman"/>
              </a:rPr>
              <a:t> et le priorités relatives à l’adaptation et au S&amp;E de l’adaptation?</a:t>
            </a:r>
          </a:p>
          <a:p>
            <a:pPr>
              <a:lnSpc>
                <a:spcPct val="130000"/>
              </a:lnSpc>
              <a:spcAft>
                <a:spcPts val="600"/>
              </a:spcAft>
              <a:buFont typeface="+mj-lt"/>
              <a:buAutoNum type="arabicPeriod"/>
              <a:defRPr/>
            </a:pPr>
            <a:r>
              <a:rPr lang="en-US">
                <a:ea typeface="Calibri"/>
                <a:cs typeface="Times New Roman"/>
              </a:rPr>
              <a:t> Quel </a:t>
            </a:r>
            <a:r>
              <a:rPr lang="en-US">
                <a:solidFill>
                  <a:schemeClr val="accent1"/>
                </a:solidFill>
                <a:cs typeface="Times New Roman"/>
              </a:rPr>
              <a:t>mandat</a:t>
            </a:r>
            <a:r>
              <a:rPr lang="en-US">
                <a:ea typeface="Calibri"/>
                <a:cs typeface="Times New Roman"/>
              </a:rPr>
              <a:t> a-t-il </a:t>
            </a:r>
            <a:r>
              <a:rPr lang="en-US" dirty="0" err="1">
                <a:ea typeface="Calibri"/>
                <a:cs typeface="Times New Roman"/>
              </a:rPr>
              <a:t>initié</a:t>
            </a:r>
            <a:r>
              <a:rPr lang="en-US" dirty="0">
                <a:ea typeface="Calibri"/>
                <a:cs typeface="Times New Roman"/>
              </a:rPr>
              <a:t> le </a:t>
            </a:r>
            <a:r>
              <a:rPr lang="en-US" dirty="0" err="1">
                <a:ea typeface="Calibri"/>
                <a:cs typeface="Times New Roman"/>
              </a:rPr>
              <a:t>développement</a:t>
            </a:r>
            <a:r>
              <a:rPr lang="en-US" dirty="0">
                <a:ea typeface="Calibri"/>
                <a:cs typeface="Times New Roman"/>
              </a:rPr>
              <a:t> d’un </a:t>
            </a:r>
            <a:r>
              <a:rPr lang="en-US" dirty="0" err="1">
                <a:ea typeface="Calibri"/>
                <a:cs typeface="Times New Roman"/>
              </a:rPr>
              <a:t>système</a:t>
            </a:r>
            <a:r>
              <a:rPr lang="en-US" dirty="0">
                <a:ea typeface="Calibri"/>
                <a:cs typeface="Times New Roman"/>
              </a:rPr>
              <a:t> de S&amp;E ?</a:t>
            </a:r>
          </a:p>
          <a:p>
            <a:pPr>
              <a:buFont typeface="Wingdings" pitchFamily="2" charset="2"/>
              <a:buNone/>
              <a:defRPr/>
            </a:pPr>
            <a:r>
              <a:rPr lang="de-DE" u="sng" dirty="0" err="1">
                <a:solidFill>
                  <a:srgbClr val="CC6600"/>
                </a:solidFill>
              </a:rPr>
              <a:t>Exemple</a:t>
            </a:r>
            <a:r>
              <a:rPr lang="de-DE" u="sng" dirty="0">
                <a:solidFill>
                  <a:srgbClr val="CC6600"/>
                </a:solidFill>
              </a:rPr>
              <a:t> du </a:t>
            </a:r>
            <a:r>
              <a:rPr lang="de-DE" u="sng" dirty="0" err="1">
                <a:solidFill>
                  <a:srgbClr val="CC6600"/>
                </a:solidFill>
              </a:rPr>
              <a:t>Maroc</a:t>
            </a:r>
            <a:endParaRPr lang="de-DE" u="sng" dirty="0">
              <a:solidFill>
                <a:srgbClr val="CC6600"/>
              </a:solidFill>
            </a:endParaRPr>
          </a:p>
          <a:p>
            <a:pPr marL="285750" indent="-285750">
              <a:buFont typeface="Arial" panose="020B0604020202020204" pitchFamily="34" charset="0"/>
              <a:buChar char="•"/>
              <a:defRPr/>
            </a:pPr>
            <a:r>
              <a:rPr lang="de-DE" dirty="0">
                <a:solidFill>
                  <a:srgbClr val="CC6600"/>
                </a:solidFill>
              </a:rPr>
              <a:t>Approche </a:t>
            </a:r>
            <a:r>
              <a:rPr lang="de-DE" dirty="0" err="1">
                <a:solidFill>
                  <a:srgbClr val="CC6600"/>
                </a:solidFill>
              </a:rPr>
              <a:t>décentralisée</a:t>
            </a:r>
            <a:r>
              <a:rPr lang="de-DE" dirty="0">
                <a:solidFill>
                  <a:srgbClr val="CC6600"/>
                </a:solidFill>
              </a:rPr>
              <a:t> : Deux </a:t>
            </a:r>
            <a:r>
              <a:rPr lang="de-DE" dirty="0" err="1">
                <a:solidFill>
                  <a:srgbClr val="CC6600"/>
                </a:solidFill>
              </a:rPr>
              <a:t>région</a:t>
            </a:r>
            <a:r>
              <a:rPr lang="de-DE" dirty="0">
                <a:solidFill>
                  <a:srgbClr val="CC6600"/>
                </a:solidFill>
              </a:rPr>
              <a:t> </a:t>
            </a:r>
            <a:r>
              <a:rPr lang="de-DE" dirty="0" err="1">
                <a:solidFill>
                  <a:srgbClr val="CC6600"/>
                </a:solidFill>
              </a:rPr>
              <a:t>ont</a:t>
            </a:r>
            <a:r>
              <a:rPr lang="de-DE" dirty="0">
                <a:solidFill>
                  <a:srgbClr val="CC6600"/>
                </a:solidFill>
              </a:rPr>
              <a:t> </a:t>
            </a:r>
            <a:r>
              <a:rPr lang="de-DE" dirty="0" err="1">
                <a:solidFill>
                  <a:srgbClr val="CC6600"/>
                </a:solidFill>
              </a:rPr>
              <a:t>déjà</a:t>
            </a:r>
            <a:r>
              <a:rPr lang="de-DE" dirty="0">
                <a:solidFill>
                  <a:srgbClr val="CC6600"/>
                </a:solidFill>
              </a:rPr>
              <a:t> </a:t>
            </a:r>
            <a:r>
              <a:rPr lang="de-DE" dirty="0" err="1">
                <a:solidFill>
                  <a:srgbClr val="CC6600"/>
                </a:solidFill>
              </a:rPr>
              <a:t>mis</a:t>
            </a:r>
            <a:r>
              <a:rPr lang="de-DE" dirty="0">
                <a:solidFill>
                  <a:srgbClr val="CC6600"/>
                </a:solidFill>
              </a:rPr>
              <a:t> en </a:t>
            </a:r>
            <a:r>
              <a:rPr lang="de-DE" dirty="0" err="1">
                <a:solidFill>
                  <a:srgbClr val="CC6600"/>
                </a:solidFill>
              </a:rPr>
              <a:t>place</a:t>
            </a:r>
            <a:r>
              <a:rPr lang="de-DE" dirty="0">
                <a:solidFill>
                  <a:srgbClr val="CC6600"/>
                </a:solidFill>
              </a:rPr>
              <a:t> des </a:t>
            </a:r>
            <a:r>
              <a:rPr lang="de-DE" dirty="0" err="1">
                <a:solidFill>
                  <a:srgbClr val="CC6600"/>
                </a:solidFill>
              </a:rPr>
              <a:t>systèmes</a:t>
            </a:r>
            <a:r>
              <a:rPr lang="de-DE" dirty="0">
                <a:solidFill>
                  <a:srgbClr val="CC6600"/>
                </a:solidFill>
              </a:rPr>
              <a:t> de S&amp;E de </a:t>
            </a:r>
            <a:r>
              <a:rPr lang="de-DE" dirty="0" err="1">
                <a:solidFill>
                  <a:srgbClr val="CC6600"/>
                </a:solidFill>
              </a:rPr>
              <a:t>l‘adaptation</a:t>
            </a:r>
            <a:r>
              <a:rPr lang="de-DE" dirty="0">
                <a:solidFill>
                  <a:srgbClr val="CC6600"/>
                </a:solidFill>
              </a:rPr>
              <a:t> </a:t>
            </a:r>
            <a:r>
              <a:rPr lang="de-DE" dirty="0" err="1">
                <a:solidFill>
                  <a:srgbClr val="CC6600"/>
                </a:solidFill>
              </a:rPr>
              <a:t>depuis</a:t>
            </a:r>
            <a:r>
              <a:rPr lang="de-DE" dirty="0">
                <a:solidFill>
                  <a:srgbClr val="CC6600"/>
                </a:solidFill>
              </a:rPr>
              <a:t> 2014 </a:t>
            </a:r>
            <a:r>
              <a:rPr lang="de-DE" dirty="0" err="1">
                <a:solidFill>
                  <a:srgbClr val="CC6600"/>
                </a:solidFill>
              </a:rPr>
              <a:t>dans</a:t>
            </a:r>
            <a:r>
              <a:rPr lang="de-DE" dirty="0">
                <a:solidFill>
                  <a:srgbClr val="CC6600"/>
                </a:solidFill>
              </a:rPr>
              <a:t> deux </a:t>
            </a:r>
            <a:r>
              <a:rPr lang="de-DE" dirty="0" err="1">
                <a:solidFill>
                  <a:srgbClr val="CC6600"/>
                </a:solidFill>
              </a:rPr>
              <a:t>secteurs</a:t>
            </a:r>
            <a:r>
              <a:rPr lang="de-DE" dirty="0">
                <a:solidFill>
                  <a:srgbClr val="CC6600"/>
                </a:solidFill>
              </a:rPr>
              <a:t> </a:t>
            </a:r>
            <a:r>
              <a:rPr lang="de-DE" dirty="0">
                <a:solidFill>
                  <a:srgbClr val="CC6600"/>
                </a:solidFill>
                <a:sym typeface="Wingdings" panose="05000000000000000000" pitchFamily="2" charset="2"/>
              </a:rPr>
              <a:t> </a:t>
            </a:r>
            <a:r>
              <a:rPr lang="de-DE" dirty="0" err="1">
                <a:solidFill>
                  <a:srgbClr val="CC6600"/>
                </a:solidFill>
                <a:sym typeface="Wingdings" panose="05000000000000000000" pitchFamily="2" charset="2"/>
              </a:rPr>
              <a:t>D‘autres</a:t>
            </a:r>
            <a:r>
              <a:rPr lang="de-DE" dirty="0">
                <a:solidFill>
                  <a:srgbClr val="CC6600"/>
                </a:solidFill>
                <a:sym typeface="Wingdings" panose="05000000000000000000" pitchFamily="2" charset="2"/>
              </a:rPr>
              <a:t> </a:t>
            </a:r>
            <a:r>
              <a:rPr lang="de-DE" dirty="0" err="1">
                <a:solidFill>
                  <a:srgbClr val="CC6600"/>
                </a:solidFill>
                <a:sym typeface="Wingdings" panose="05000000000000000000" pitchFamily="2" charset="2"/>
              </a:rPr>
              <a:t>régions</a:t>
            </a:r>
            <a:r>
              <a:rPr lang="de-DE" dirty="0">
                <a:solidFill>
                  <a:srgbClr val="CC6600"/>
                </a:solidFill>
                <a:sym typeface="Wingdings" panose="05000000000000000000" pitchFamily="2" charset="2"/>
              </a:rPr>
              <a:t> </a:t>
            </a:r>
            <a:r>
              <a:rPr lang="de-DE" dirty="0" err="1">
                <a:solidFill>
                  <a:srgbClr val="CC6600"/>
                </a:solidFill>
                <a:sym typeface="Wingdings" panose="05000000000000000000" pitchFamily="2" charset="2"/>
              </a:rPr>
              <a:t>vont</a:t>
            </a:r>
            <a:r>
              <a:rPr lang="de-DE" dirty="0">
                <a:solidFill>
                  <a:srgbClr val="CC6600"/>
                </a:solidFill>
                <a:sym typeface="Wingdings" panose="05000000000000000000" pitchFamily="2" charset="2"/>
              </a:rPr>
              <a:t> </a:t>
            </a:r>
            <a:r>
              <a:rPr lang="de-DE" dirty="0" err="1">
                <a:solidFill>
                  <a:srgbClr val="CC6600"/>
                </a:solidFill>
                <a:sym typeface="Wingdings" panose="05000000000000000000" pitchFamily="2" charset="2"/>
              </a:rPr>
              <a:t>suivre</a:t>
            </a:r>
            <a:r>
              <a:rPr lang="de-DE" dirty="0">
                <a:solidFill>
                  <a:srgbClr val="CC6600"/>
                </a:solidFill>
                <a:sym typeface="Wingdings" panose="05000000000000000000" pitchFamily="2" charset="2"/>
              </a:rPr>
              <a:t> </a:t>
            </a:r>
            <a:r>
              <a:rPr lang="de-DE" dirty="0" err="1">
                <a:solidFill>
                  <a:srgbClr val="CC6600"/>
                </a:solidFill>
                <a:sym typeface="Wingdings" panose="05000000000000000000" pitchFamily="2" charset="2"/>
              </a:rPr>
              <a:t>leur</a:t>
            </a:r>
            <a:r>
              <a:rPr lang="de-DE" dirty="0">
                <a:solidFill>
                  <a:srgbClr val="CC6600"/>
                </a:solidFill>
                <a:sym typeface="Wingdings" panose="05000000000000000000" pitchFamily="2" charset="2"/>
              </a:rPr>
              <a:t> </a:t>
            </a:r>
            <a:r>
              <a:rPr lang="de-DE" dirty="0" err="1">
                <a:solidFill>
                  <a:srgbClr val="CC6600"/>
                </a:solidFill>
                <a:sym typeface="Wingdings" panose="05000000000000000000" pitchFamily="2" charset="2"/>
              </a:rPr>
              <a:t>exemple</a:t>
            </a:r>
            <a:r>
              <a:rPr lang="de-DE" dirty="0">
                <a:solidFill>
                  <a:srgbClr val="CC6600"/>
                </a:solidFill>
                <a:sym typeface="Wingdings" panose="05000000000000000000" pitchFamily="2" charset="2"/>
              </a:rPr>
              <a:t>.</a:t>
            </a:r>
            <a:endParaRPr lang="de-DE" dirty="0">
              <a:solidFill>
                <a:srgbClr val="CC6600"/>
              </a:solidFill>
            </a:endParaRPr>
          </a:p>
          <a:p>
            <a:pPr marL="285750" indent="-285750">
              <a:buFont typeface="Arial" panose="020B0604020202020204" pitchFamily="34" charset="0"/>
              <a:buChar char="•"/>
              <a:defRPr/>
            </a:pPr>
            <a:r>
              <a:rPr lang="de-DE" dirty="0" err="1">
                <a:solidFill>
                  <a:srgbClr val="CC6600"/>
                </a:solidFill>
              </a:rPr>
              <a:t>Un</a:t>
            </a:r>
            <a:r>
              <a:rPr lang="de-DE" dirty="0">
                <a:solidFill>
                  <a:srgbClr val="CC6600"/>
                </a:solidFill>
              </a:rPr>
              <a:t> </a:t>
            </a:r>
            <a:r>
              <a:rPr lang="de-DE" dirty="0" err="1">
                <a:solidFill>
                  <a:srgbClr val="CC6600"/>
                </a:solidFill>
              </a:rPr>
              <a:t>loi</a:t>
            </a:r>
            <a:r>
              <a:rPr lang="de-DE" dirty="0">
                <a:solidFill>
                  <a:srgbClr val="CC6600"/>
                </a:solidFill>
              </a:rPr>
              <a:t> nationale </a:t>
            </a:r>
            <a:r>
              <a:rPr lang="de-DE" dirty="0" err="1">
                <a:solidFill>
                  <a:srgbClr val="CC6600"/>
                </a:solidFill>
              </a:rPr>
              <a:t>sur</a:t>
            </a:r>
            <a:r>
              <a:rPr lang="de-DE" dirty="0">
                <a:solidFill>
                  <a:srgbClr val="CC6600"/>
                </a:solidFill>
              </a:rPr>
              <a:t> le </a:t>
            </a:r>
            <a:r>
              <a:rPr lang="de-DE" dirty="0" err="1">
                <a:solidFill>
                  <a:srgbClr val="CC6600"/>
                </a:solidFill>
              </a:rPr>
              <a:t>droit</a:t>
            </a:r>
            <a:r>
              <a:rPr lang="de-DE" dirty="0">
                <a:solidFill>
                  <a:srgbClr val="CC6600"/>
                </a:solidFill>
              </a:rPr>
              <a:t> à </a:t>
            </a:r>
            <a:r>
              <a:rPr lang="de-DE" dirty="0" err="1">
                <a:solidFill>
                  <a:srgbClr val="CC6600"/>
                </a:solidFill>
              </a:rPr>
              <a:t>l‘accès</a:t>
            </a:r>
            <a:r>
              <a:rPr lang="de-DE" dirty="0">
                <a:solidFill>
                  <a:srgbClr val="CC6600"/>
                </a:solidFill>
              </a:rPr>
              <a:t> à </a:t>
            </a:r>
            <a:r>
              <a:rPr lang="de-DE" dirty="0" err="1">
                <a:solidFill>
                  <a:srgbClr val="CC6600"/>
                </a:solidFill>
              </a:rPr>
              <a:t>l‘information</a:t>
            </a:r>
            <a:r>
              <a:rPr lang="de-DE" dirty="0">
                <a:solidFill>
                  <a:srgbClr val="CC6600"/>
                </a:solidFill>
              </a:rPr>
              <a:t> </a:t>
            </a:r>
            <a:r>
              <a:rPr lang="de-DE" dirty="0" err="1">
                <a:solidFill>
                  <a:srgbClr val="CC6600"/>
                </a:solidFill>
              </a:rPr>
              <a:t>contribue</a:t>
            </a:r>
            <a:r>
              <a:rPr lang="de-DE" dirty="0">
                <a:solidFill>
                  <a:srgbClr val="CC6600"/>
                </a:solidFill>
              </a:rPr>
              <a:t> à </a:t>
            </a:r>
            <a:r>
              <a:rPr lang="de-DE" dirty="0" err="1">
                <a:solidFill>
                  <a:srgbClr val="CC6600"/>
                </a:solidFill>
              </a:rPr>
              <a:t>faciliter</a:t>
            </a:r>
            <a:r>
              <a:rPr lang="de-DE" dirty="0">
                <a:solidFill>
                  <a:srgbClr val="CC6600"/>
                </a:solidFill>
              </a:rPr>
              <a:t> la </a:t>
            </a:r>
            <a:r>
              <a:rPr lang="de-DE" dirty="0" err="1">
                <a:solidFill>
                  <a:srgbClr val="CC6600"/>
                </a:solidFill>
              </a:rPr>
              <a:t>disponibilité</a:t>
            </a:r>
            <a:r>
              <a:rPr lang="de-DE" dirty="0">
                <a:solidFill>
                  <a:srgbClr val="CC6600"/>
                </a:solidFill>
              </a:rPr>
              <a:t> des </a:t>
            </a:r>
            <a:r>
              <a:rPr lang="de-DE" dirty="0" err="1">
                <a:solidFill>
                  <a:srgbClr val="CC6600"/>
                </a:solidFill>
              </a:rPr>
              <a:t>données</a:t>
            </a:r>
            <a:r>
              <a:rPr lang="de-DE" dirty="0">
                <a:solidFill>
                  <a:srgbClr val="CC6600"/>
                </a:solidFill>
              </a:rPr>
              <a:t>.</a:t>
            </a:r>
          </a:p>
          <a:p>
            <a:pPr marL="285750" indent="-285750">
              <a:buFont typeface="Arial" panose="020B0604020202020204" pitchFamily="34" charset="0"/>
              <a:buChar char="•"/>
              <a:defRPr/>
            </a:pPr>
            <a:endParaRPr lang="de-DE" dirty="0"/>
          </a:p>
          <a:p>
            <a:pPr marL="285750" indent="-285750">
              <a:buFont typeface="Arial" panose="020B0604020202020204" pitchFamily="34" charset="0"/>
              <a:buChar char="•"/>
              <a:defRPr/>
            </a:pPr>
            <a:endParaRPr lang="de-DE" dirty="0"/>
          </a:p>
        </p:txBody>
      </p:sp>
    </p:spTree>
    <p:extLst>
      <p:ext uri="{BB962C8B-B14F-4D97-AF65-F5344CB8AC3E}">
        <p14:creationId xmlns:p14="http://schemas.microsoft.com/office/powerpoint/2010/main" val="206630059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5" y="1113803"/>
            <a:ext cx="7526337" cy="474489"/>
          </a:xfrm>
        </p:spPr>
        <p:txBody>
          <a:bodyPr/>
          <a:lstStyle/>
          <a:p>
            <a:r>
              <a:rPr lang="en-GB" b="1">
                <a:solidFill>
                  <a:srgbClr val="669900"/>
                </a:solidFill>
              </a:rPr>
              <a:t>Quels sont les objectifs d’un système de S&amp;E ?</a:t>
            </a:r>
          </a:p>
        </p:txBody>
      </p:sp>
      <p:graphicFrame>
        <p:nvGraphicFramePr>
          <p:cNvPr id="2" name="Tabelle 1"/>
          <p:cNvGraphicFramePr>
            <a:graphicFrameLocks noGrp="1"/>
          </p:cNvGraphicFramePr>
          <p:nvPr>
            <p:extLst>
              <p:ext uri="{D42A27DB-BD31-4B8C-83A1-F6EECF244321}">
                <p14:modId xmlns:p14="http://schemas.microsoft.com/office/powerpoint/2010/main" val="3509273862"/>
              </p:ext>
            </p:extLst>
          </p:nvPr>
        </p:nvGraphicFramePr>
        <p:xfrm>
          <a:off x="400770" y="1588292"/>
          <a:ext cx="8356367" cy="3936582"/>
        </p:xfrm>
        <a:graphic>
          <a:graphicData uri="http://schemas.openxmlformats.org/drawingml/2006/table">
            <a:tbl>
              <a:tblPr firstRow="1" bandRow="1">
                <a:tableStyleId>{72833802-FEF1-4C79-8D5D-14CF1EAF98D9}</a:tableStyleId>
              </a:tblPr>
              <a:tblGrid>
                <a:gridCol w="3883363">
                  <a:extLst>
                    <a:ext uri="{9D8B030D-6E8A-4147-A177-3AD203B41FA5}">
                      <a16:colId xmlns:a16="http://schemas.microsoft.com/office/drawing/2014/main" xmlns="" val="20000"/>
                    </a:ext>
                  </a:extLst>
                </a:gridCol>
                <a:gridCol w="4473004">
                  <a:extLst>
                    <a:ext uri="{9D8B030D-6E8A-4147-A177-3AD203B41FA5}">
                      <a16:colId xmlns:a16="http://schemas.microsoft.com/office/drawing/2014/main" xmlns="" val="20001"/>
                    </a:ext>
                  </a:extLst>
                </a:gridCol>
              </a:tblGrid>
              <a:tr h="370464">
                <a:tc>
                  <a:txBody>
                    <a:bodyPr/>
                    <a:lstStyle/>
                    <a:p>
                      <a:r>
                        <a:rPr lang="de-DE" sz="1800"/>
                        <a:t>Finalité</a:t>
                      </a:r>
                    </a:p>
                  </a:txBody>
                  <a:tcPr marL="91432" marR="91432" marT="45713" marB="45713"/>
                </a:tc>
                <a:tc>
                  <a:txBody>
                    <a:bodyPr/>
                    <a:lstStyle/>
                    <a:p>
                      <a:r>
                        <a:rPr lang="de-DE" sz="1800"/>
                        <a:t>Questions</a:t>
                      </a:r>
                    </a:p>
                  </a:txBody>
                  <a:tcPr marL="91432" marR="91432" marT="45713" marB="45713"/>
                </a:tc>
                <a:extLst>
                  <a:ext uri="{0D108BD9-81ED-4DB2-BD59-A6C34878D82A}">
                    <a16:rowId xmlns:a16="http://schemas.microsoft.com/office/drawing/2014/main" xmlns="" val="10000"/>
                  </a:ext>
                </a:extLst>
              </a:tr>
              <a:tr h="93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a:solidFill>
                            <a:schemeClr val="tx1"/>
                          </a:solidFill>
                        </a:rPr>
                        <a:t>Apprentissage </a:t>
                      </a:r>
                      <a:r>
                        <a:rPr lang="de-DE" sz="1800">
                          <a:solidFill>
                            <a:schemeClr val="tx1"/>
                          </a:solidFill>
                        </a:rPr>
                        <a:t>: </a:t>
                      </a:r>
                      <a:r>
                        <a:rPr lang="fr-FR" sz="1800">
                          <a:solidFill>
                            <a:schemeClr val="tx1"/>
                          </a:solidFill>
                        </a:rPr>
                        <a:t>générer des connaissances sur le contexte en évolution, les besoins et les retours d’expérience</a:t>
                      </a:r>
                      <a:endParaRPr lang="de-DE" sz="1800">
                        <a:solidFill>
                          <a:schemeClr val="tx1"/>
                        </a:solidFill>
                      </a:endParaRPr>
                    </a:p>
                  </a:txBody>
                  <a:tcPr marL="91432" marR="91432" marT="45713" marB="45713"/>
                </a:tc>
                <a:tc>
                  <a:txBody>
                    <a:bodyPr/>
                    <a:lstStyle/>
                    <a:p>
                      <a:r>
                        <a:rPr lang="de-DE" sz="1800">
                          <a:solidFill>
                            <a:schemeClr val="tx1"/>
                          </a:solidFill>
                        </a:rPr>
                        <a:t>Les actions d’adaptation sont-elles efficaces ?</a:t>
                      </a:r>
                    </a:p>
                    <a:p>
                      <a:r>
                        <a:rPr lang="de-DE" sz="1800">
                          <a:solidFill>
                            <a:schemeClr val="tx1"/>
                          </a:solidFill>
                        </a:rPr>
                        <a:t>Comment peut-on améliorer l</a:t>
                      </a:r>
                      <a:r>
                        <a:rPr lang="en-GB" b="1">
                          <a:solidFill>
                            <a:srgbClr val="669900"/>
                          </a:solidFill>
                        </a:rPr>
                        <a:t>’</a:t>
                      </a:r>
                      <a:r>
                        <a:rPr lang="de-DE" sz="1800">
                          <a:solidFill>
                            <a:schemeClr val="tx1"/>
                          </a:solidFill>
                        </a:rPr>
                        <a:t>adaptation </a:t>
                      </a:r>
                      <a:r>
                        <a:rPr lang="de-DE" sz="1800" baseline="0">
                          <a:solidFill>
                            <a:schemeClr val="tx1"/>
                          </a:solidFill>
                        </a:rPr>
                        <a:t>?</a:t>
                      </a:r>
                      <a:endParaRPr lang="de-DE" sz="1800">
                        <a:solidFill>
                          <a:schemeClr val="tx1"/>
                        </a:solidFill>
                      </a:endParaRPr>
                    </a:p>
                  </a:txBody>
                  <a:tcPr marL="91432" marR="91432" marT="45713" marB="45713"/>
                </a:tc>
                <a:extLst>
                  <a:ext uri="{0D108BD9-81ED-4DB2-BD59-A6C34878D82A}">
                    <a16:rowId xmlns:a16="http://schemas.microsoft.com/office/drawing/2014/main" xmlns="" val="10001"/>
                  </a:ext>
                </a:extLst>
              </a:tr>
              <a:tr h="8969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rPr>
                        <a:t>Responsabilité </a:t>
                      </a:r>
                      <a:r>
                        <a:rPr lang="en-US" sz="1800">
                          <a:solidFill>
                            <a:schemeClr val="tx1"/>
                          </a:solidFill>
                        </a:rPr>
                        <a:t>: rendre des comptes aux parties prenantes pour les informer des avancées et/ou des résultats</a:t>
                      </a:r>
                      <a:endParaRPr lang="de-DE" sz="180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a:solidFill>
                            <a:schemeClr val="tx1"/>
                          </a:solidFill>
                        </a:rPr>
                        <a:t>Comment rendre compte des avancées dans le cadre des accords internationaux et des objectifs nationaux d’adaptation?</a:t>
                      </a:r>
                    </a:p>
                  </a:txBody>
                  <a:tcPr marL="91432" marR="91432" marT="45713" marB="45713"/>
                </a:tc>
                <a:extLst>
                  <a:ext uri="{0D108BD9-81ED-4DB2-BD59-A6C34878D82A}">
                    <a16:rowId xmlns:a16="http://schemas.microsoft.com/office/drawing/2014/main" xmlns="" val="10002"/>
                  </a:ext>
                </a:extLst>
              </a:tr>
              <a:tr h="736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800" b="1">
                          <a:solidFill>
                            <a:schemeClr val="tx1"/>
                          </a:solidFill>
                        </a:rPr>
                        <a:t>Gestion adaptative </a:t>
                      </a:r>
                      <a:r>
                        <a:rPr lang="fr-FR" sz="1800" b="0">
                          <a:solidFill>
                            <a:schemeClr val="tx1"/>
                          </a:solidFill>
                        </a:rPr>
                        <a:t>: vérifier si une politique, un plan ou une action est sur la bonne voie et ajuster la ligne de conduite en conséquence</a:t>
                      </a:r>
                      <a:r>
                        <a:rPr lang="fr-FR" sz="1800" b="1">
                          <a:solidFill>
                            <a:schemeClr val="tx1"/>
                          </a:solidFill>
                        </a:rPr>
                        <a:t>.</a:t>
                      </a:r>
                      <a:endParaRPr lang="de-DE" sz="180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a:solidFill>
                            <a:schemeClr val="tx1"/>
                          </a:solidFill>
                        </a:rPr>
                        <a:t>L‘exécution se fait elle conformément à ce qui a été prévu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a:solidFill>
                          <a:schemeClr val="tx1"/>
                        </a:solidFill>
                      </a:endParaRPr>
                    </a:p>
                  </a:txBody>
                  <a:tcPr marL="91432" marR="91432" marT="45713" marB="45713"/>
                </a:tc>
                <a:extLst>
                  <a:ext uri="{0D108BD9-81ED-4DB2-BD59-A6C34878D82A}">
                    <a16:rowId xmlns:a16="http://schemas.microsoft.com/office/drawing/2014/main" xmlns="" val="10003"/>
                  </a:ext>
                </a:extLst>
              </a:tr>
            </a:tbl>
          </a:graphicData>
        </a:graphic>
      </p:graphicFrame>
      <p:sp>
        <p:nvSpPr>
          <p:cNvPr id="4" name="Textfeld 3"/>
          <p:cNvSpPr txBox="1"/>
          <p:nvPr/>
        </p:nvSpPr>
        <p:spPr>
          <a:xfrm>
            <a:off x="382136" y="5799194"/>
            <a:ext cx="8375001" cy="430887"/>
          </a:xfrm>
          <a:prstGeom prst="rect">
            <a:avLst/>
          </a:prstGeom>
          <a:noFill/>
        </p:spPr>
        <p:txBody>
          <a:bodyPr wrap="square" rtlCol="0">
            <a:spAutoFit/>
          </a:bodyPr>
          <a:lstStyle/>
          <a:p>
            <a:r>
              <a:rPr lang="de-DE" b="0">
                <a:solidFill>
                  <a:schemeClr val="tx1"/>
                </a:solidFill>
                <a:sym typeface="Wingdings 3"/>
              </a:rPr>
              <a:t> </a:t>
            </a:r>
            <a:r>
              <a:rPr lang="de-DE" sz="2000" b="0">
                <a:solidFill>
                  <a:schemeClr val="tx1"/>
                </a:solidFill>
              </a:rPr>
              <a:t>La finalité d</a:t>
            </a:r>
            <a:r>
              <a:rPr lang="en-GB" sz="2000" b="0">
                <a:solidFill>
                  <a:schemeClr val="tx1"/>
                </a:solidFill>
              </a:rPr>
              <a:t>’un sytème de S&amp;E va déterminer ce qui doit être mesuré.</a:t>
            </a:r>
            <a:endParaRPr lang="de-DE" sz="2000" b="0">
              <a:solidFill>
                <a:schemeClr val="tx1"/>
              </a:solidFill>
            </a:endParaRPr>
          </a:p>
        </p:txBody>
      </p:sp>
    </p:spTree>
    <p:extLst>
      <p:ext uri="{BB962C8B-B14F-4D97-AF65-F5344CB8AC3E}">
        <p14:creationId xmlns:p14="http://schemas.microsoft.com/office/powerpoint/2010/main" val="19403222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502046" y="1114096"/>
            <a:ext cx="7526338" cy="658719"/>
          </a:xfrm>
        </p:spPr>
        <p:txBody>
          <a:bodyPr/>
          <a:lstStyle/>
          <a:p>
            <a:r>
              <a:rPr lang="de-DE" b="1">
                <a:solidFill>
                  <a:srgbClr val="669900"/>
                </a:solidFill>
              </a:rPr>
              <a:t>Utilisateurs potentiels des résultats du S&amp;E</a:t>
            </a: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05.03.2018</a:t>
            </a:fld>
            <a:endParaRPr lang="de-DE">
              <a:solidFill>
                <a:srgbClr val="6E6452"/>
              </a:solidFill>
            </a:endParaRP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3067617696"/>
              </p:ext>
            </p:extLst>
          </p:nvPr>
        </p:nvGraphicFramePr>
        <p:xfrm>
          <a:off x="642172" y="1796284"/>
          <a:ext cx="7775575" cy="3816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716718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1103586"/>
            <a:ext cx="7526337" cy="474489"/>
          </a:xfrm>
        </p:spPr>
        <p:txBody>
          <a:bodyPr/>
          <a:lstStyle/>
          <a:p>
            <a:r>
              <a:rPr lang="en-GB" b="1">
                <a:solidFill>
                  <a:srgbClr val="669900"/>
                </a:solidFill>
              </a:rPr>
              <a:t>Echelle(s) : Niveaux d’application et d’aggrégation</a:t>
            </a:r>
          </a:p>
        </p:txBody>
      </p:sp>
      <p:sp>
        <p:nvSpPr>
          <p:cNvPr id="2" name="TextBox 1"/>
          <p:cNvSpPr txBox="1"/>
          <p:nvPr/>
        </p:nvSpPr>
        <p:spPr>
          <a:xfrm>
            <a:off x="567559" y="1818884"/>
            <a:ext cx="7772400" cy="2277547"/>
          </a:xfrm>
          <a:prstGeom prst="rect">
            <a:avLst/>
          </a:prstGeom>
          <a:noFill/>
        </p:spPr>
        <p:txBody>
          <a:bodyPr wrap="square" rtlCol="0">
            <a:spAutoFit/>
          </a:bodyPr>
          <a:lstStyle/>
          <a:p>
            <a:pPr marL="285750" indent="-285750">
              <a:lnSpc>
                <a:spcPct val="130000"/>
              </a:lnSpc>
              <a:spcBef>
                <a:spcPts val="600"/>
              </a:spcBef>
              <a:spcAft>
                <a:spcPts val="400"/>
              </a:spcAft>
              <a:buFont typeface="Arial" panose="020B0604020202020204" pitchFamily="34" charset="0"/>
              <a:buChar char="•"/>
            </a:pPr>
            <a:r>
              <a:rPr lang="en-US" sz="1800">
                <a:solidFill>
                  <a:schemeClr val="tx2"/>
                </a:solidFill>
              </a:rPr>
              <a:t>Niveau d’application</a:t>
            </a:r>
            <a:r>
              <a:rPr lang="en-US" sz="1800" b="0">
                <a:solidFill>
                  <a:schemeClr val="tx2"/>
                </a:solidFill>
              </a:rPr>
              <a:t> auquel les résultats du système de S&amp;E sont escomptés, c’est à dire au niveau national, sous-national ou local.</a:t>
            </a:r>
            <a:endParaRPr lang="de-DE" sz="1800" b="0">
              <a:solidFill>
                <a:schemeClr val="tx2"/>
              </a:solidFill>
            </a:endParaRPr>
          </a:p>
          <a:p>
            <a:pPr marL="285750" indent="-285750">
              <a:lnSpc>
                <a:spcPct val="130000"/>
              </a:lnSpc>
              <a:spcBef>
                <a:spcPts val="600"/>
              </a:spcBef>
              <a:spcAft>
                <a:spcPts val="400"/>
              </a:spcAft>
              <a:buFont typeface="Arial" panose="020B0604020202020204" pitchFamily="34" charset="0"/>
              <a:buChar char="•"/>
            </a:pPr>
            <a:r>
              <a:rPr lang="de-DE" sz="1800">
                <a:solidFill>
                  <a:schemeClr val="tx2"/>
                </a:solidFill>
              </a:rPr>
              <a:t>Niveaux d</a:t>
            </a:r>
            <a:r>
              <a:rPr lang="en-US" sz="1800">
                <a:solidFill>
                  <a:schemeClr val="tx2"/>
                </a:solidFill>
              </a:rPr>
              <a:t>’</a:t>
            </a:r>
            <a:r>
              <a:rPr lang="de-DE" sz="1800">
                <a:solidFill>
                  <a:schemeClr val="tx2"/>
                </a:solidFill>
              </a:rPr>
              <a:t>agrégation </a:t>
            </a:r>
            <a:r>
              <a:rPr lang="de-DE" sz="1800" b="0">
                <a:solidFill>
                  <a:schemeClr val="tx2"/>
                </a:solidFill>
              </a:rPr>
              <a:t>auxquels les données sont recueillies </a:t>
            </a:r>
            <a:r>
              <a:rPr lang="de-DE" sz="1800">
                <a:solidFill>
                  <a:schemeClr val="tx2"/>
                </a:solidFill>
              </a:rPr>
              <a:t>:</a:t>
            </a:r>
          </a:p>
          <a:p>
            <a:pPr marL="742950" lvl="1" indent="-285750">
              <a:lnSpc>
                <a:spcPct val="130000"/>
              </a:lnSpc>
              <a:spcBef>
                <a:spcPts val="600"/>
              </a:spcBef>
              <a:spcAft>
                <a:spcPts val="400"/>
              </a:spcAft>
              <a:buFont typeface="Courier New" panose="02070309020205020404" pitchFamily="49" charset="0"/>
              <a:buChar char="o"/>
            </a:pPr>
            <a:r>
              <a:rPr lang="de-DE" sz="1800">
                <a:solidFill>
                  <a:schemeClr val="tx2"/>
                </a:solidFill>
              </a:rPr>
              <a:t>Horizontale,</a:t>
            </a:r>
            <a:r>
              <a:rPr lang="de-DE" sz="1800" b="0">
                <a:solidFill>
                  <a:schemeClr val="tx2"/>
                </a:solidFill>
              </a:rPr>
              <a:t> provenant de plusieurs secteurs d‘activités</a:t>
            </a:r>
          </a:p>
          <a:p>
            <a:pPr marL="742950" lvl="1" indent="-285750">
              <a:lnSpc>
                <a:spcPct val="130000"/>
              </a:lnSpc>
              <a:spcBef>
                <a:spcPts val="600"/>
              </a:spcBef>
              <a:spcAft>
                <a:spcPts val="400"/>
              </a:spcAft>
              <a:buFont typeface="Courier New" panose="02070309020205020404" pitchFamily="49" charset="0"/>
              <a:buChar char="o"/>
            </a:pPr>
            <a:r>
              <a:rPr lang="de-DE" sz="1800">
                <a:solidFill>
                  <a:schemeClr val="tx2"/>
                </a:solidFill>
              </a:rPr>
              <a:t>Verticale,</a:t>
            </a:r>
            <a:r>
              <a:rPr lang="de-DE" sz="1800" b="0">
                <a:solidFill>
                  <a:schemeClr val="tx2"/>
                </a:solidFill>
              </a:rPr>
              <a:t> données provenant de plusieurs niveaux géographiques</a:t>
            </a:r>
            <a:endParaRPr lang="de-DE" sz="1800" b="0" err="1">
              <a:solidFill>
                <a:schemeClr val="tx2"/>
              </a:solidFill>
            </a:endParaRPr>
          </a:p>
        </p:txBody>
      </p:sp>
      <p:sp>
        <p:nvSpPr>
          <p:cNvPr id="3" name="Rectangle 2"/>
          <p:cNvSpPr/>
          <p:nvPr/>
        </p:nvSpPr>
        <p:spPr>
          <a:xfrm>
            <a:off x="567559" y="4423854"/>
            <a:ext cx="5784111" cy="1877437"/>
          </a:xfrm>
          <a:prstGeom prst="rect">
            <a:avLst/>
          </a:prstGeom>
        </p:spPr>
        <p:txBody>
          <a:bodyPr wrap="square">
            <a:spAutoFit/>
          </a:bodyPr>
          <a:lstStyle/>
          <a:p>
            <a:pPr>
              <a:spcAft>
                <a:spcPts val="1200"/>
              </a:spcAft>
              <a:buFont typeface="Wingdings" pitchFamily="2" charset="2"/>
              <a:buNone/>
              <a:defRPr/>
            </a:pPr>
            <a:r>
              <a:rPr lang="de-DE" sz="1600" b="0" u="sng">
                <a:solidFill>
                  <a:srgbClr val="CC6600"/>
                </a:solidFill>
              </a:rPr>
              <a:t>Exemple du Maroc</a:t>
            </a:r>
          </a:p>
          <a:p>
            <a:pPr marL="285750" indent="-285750">
              <a:spcAft>
                <a:spcPts val="1200"/>
              </a:spcAft>
              <a:buFont typeface="Arial" panose="020B0604020202020204" pitchFamily="34" charset="0"/>
              <a:buChar char="•"/>
              <a:defRPr/>
            </a:pPr>
            <a:r>
              <a:rPr lang="de-DE" sz="1600">
                <a:solidFill>
                  <a:srgbClr val="CC6600"/>
                </a:solidFill>
              </a:rPr>
              <a:t>Application au niveau sous-national </a:t>
            </a:r>
            <a:r>
              <a:rPr lang="de-DE" sz="1600" b="0">
                <a:solidFill>
                  <a:srgbClr val="CC6600"/>
                </a:solidFill>
              </a:rPr>
              <a:t/>
            </a:r>
            <a:br>
              <a:rPr lang="de-DE" sz="1600" b="0">
                <a:solidFill>
                  <a:srgbClr val="CC6600"/>
                </a:solidFill>
              </a:rPr>
            </a:br>
            <a:r>
              <a:rPr lang="de-DE" sz="1600" b="0">
                <a:solidFill>
                  <a:srgbClr val="CC6600"/>
                </a:solidFill>
              </a:rPr>
              <a:t>Le système de S&amp;E est piloté dans deux régions.</a:t>
            </a:r>
          </a:p>
          <a:p>
            <a:pPr marL="285750" indent="-285750">
              <a:spcAft>
                <a:spcPts val="1200"/>
              </a:spcAft>
              <a:buFont typeface="Arial" panose="020B0604020202020204" pitchFamily="34" charset="0"/>
              <a:buChar char="•"/>
              <a:defRPr/>
            </a:pPr>
            <a:r>
              <a:rPr lang="de-DE" sz="1600">
                <a:solidFill>
                  <a:srgbClr val="CC6600"/>
                </a:solidFill>
              </a:rPr>
              <a:t>Agrégation horizontale</a:t>
            </a:r>
            <a:r>
              <a:rPr lang="de-DE" sz="1600" b="0">
                <a:solidFill>
                  <a:srgbClr val="CC6600"/>
                </a:solidFill>
              </a:rPr>
              <a:t/>
            </a:r>
            <a:br>
              <a:rPr lang="de-DE" sz="1600" b="0">
                <a:solidFill>
                  <a:srgbClr val="CC6600"/>
                </a:solidFill>
              </a:rPr>
            </a:br>
            <a:r>
              <a:rPr lang="de-DE" sz="1600" b="0">
                <a:solidFill>
                  <a:srgbClr val="CC6600"/>
                </a:solidFill>
              </a:rPr>
              <a:t>Le système de S&amp;E recueille les données de multiples secteurs (eau, agriculture, tourisme, et biodiversité / forêt).</a:t>
            </a:r>
          </a:p>
        </p:txBody>
      </p:sp>
    </p:spTree>
    <p:extLst>
      <p:ext uri="{BB962C8B-B14F-4D97-AF65-F5344CB8AC3E}">
        <p14:creationId xmlns:p14="http://schemas.microsoft.com/office/powerpoint/2010/main" val="356890861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45910" y="1183707"/>
            <a:ext cx="8243248" cy="690563"/>
          </a:xfrm>
        </p:spPr>
        <p:txBody>
          <a:bodyPr/>
          <a:lstStyle/>
          <a:p>
            <a:pPr algn="ctr"/>
            <a:r>
              <a:rPr lang="fr-FR" sz="3000" dirty="0">
                <a:solidFill>
                  <a:srgbClr val="669900"/>
                </a:solidFill>
              </a:rPr>
              <a:t>Méthodologie : La méthode des cas de Harvard</a:t>
            </a:r>
          </a:p>
        </p:txBody>
      </p:sp>
      <p:sp>
        <p:nvSpPr>
          <p:cNvPr id="22531" name="Rectangle 3"/>
          <p:cNvSpPr>
            <a:spLocks noGrp="1" noChangeArrowheads="1"/>
          </p:cNvSpPr>
          <p:nvPr>
            <p:ph idx="1"/>
          </p:nvPr>
        </p:nvSpPr>
        <p:spPr>
          <a:xfrm>
            <a:off x="671513" y="2271400"/>
            <a:ext cx="6110287" cy="3519488"/>
          </a:xfrm>
        </p:spPr>
        <p:txBody>
          <a:bodyPr/>
          <a:lstStyle/>
          <a:p>
            <a:pPr marL="285750" indent="-285750">
              <a:buFont typeface="Arial" panose="020B0604020202020204" pitchFamily="34" charset="0"/>
              <a:buChar char="•"/>
            </a:pPr>
            <a:r>
              <a:rPr lang="fr-FR"/>
              <a:t>Apprentissage interactif basé sur la pratique des participants.</a:t>
            </a:r>
          </a:p>
          <a:p>
            <a:pPr marL="285750" indent="-285750">
              <a:buFont typeface="Arial" panose="020B0604020202020204" pitchFamily="34" charset="0"/>
              <a:buChar char="•"/>
            </a:pPr>
            <a:r>
              <a:rPr lang="fr-FR"/>
              <a:t>Basée sur l’analyse approfondie et la discussion d’études de cas concrètes et pertinentes pour les participants.</a:t>
            </a:r>
          </a:p>
          <a:p>
            <a:pPr marL="285750" indent="-285750">
              <a:buFont typeface="Arial" panose="020B0604020202020204" pitchFamily="34" charset="0"/>
              <a:buChar char="•"/>
            </a:pPr>
            <a:r>
              <a:rPr lang="fr-FR"/>
              <a:t>Stimule la recherche et le développement des conclusions de façon active par les participants, plutôt que de messages pédagogiques prêts à l'emploi. Méthode socratique.</a:t>
            </a:r>
          </a:p>
          <a:p>
            <a:pPr marL="285750" indent="-285750">
              <a:buFont typeface="Arial" panose="020B0604020202020204" pitchFamily="34" charset="0"/>
              <a:buChar char="•"/>
            </a:pPr>
            <a:r>
              <a:rPr lang="fr-FR"/>
              <a:t>Encourage les participants à agir et prendre des décisions dans un contexte d’incertitude</a:t>
            </a: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762250"/>
            <a:ext cx="2090738"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p:cNvSpPr>
            <a:spLocks noGrp="1"/>
          </p:cNvSpPr>
          <p:nvPr>
            <p:ph type="title"/>
          </p:nvPr>
        </p:nvSpPr>
        <p:spPr>
          <a:xfrm>
            <a:off x="1060450" y="3054800"/>
            <a:ext cx="6961188" cy="1257893"/>
          </a:xfrm>
        </p:spPr>
        <p:txBody>
          <a:bodyPr/>
          <a:lstStyle/>
          <a:p>
            <a:pPr algn="ctr"/>
            <a:r>
              <a:rPr lang="de-DE" sz="3200" b="1">
                <a:solidFill>
                  <a:srgbClr val="669900"/>
                </a:solidFill>
              </a:rPr>
              <a:t>Présentation des Etats de</a:t>
            </a:r>
            <a:br>
              <a:rPr lang="de-DE" sz="3200" b="1">
                <a:solidFill>
                  <a:srgbClr val="669900"/>
                </a:solidFill>
              </a:rPr>
            </a:br>
            <a:r>
              <a:rPr lang="de-DE" sz="3200" b="1">
                <a:solidFill>
                  <a:srgbClr val="669900"/>
                </a:solidFill>
              </a:rPr>
              <a:t>Zanadou et Khorésie</a:t>
            </a:r>
          </a:p>
        </p:txBody>
      </p:sp>
    </p:spTree>
    <p:extLst>
      <p:ext uri="{BB962C8B-B14F-4D97-AF65-F5344CB8AC3E}">
        <p14:creationId xmlns:p14="http://schemas.microsoft.com/office/powerpoint/2010/main" val="18276291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p:cNvSpPr>
            <a:spLocks noGrp="1"/>
          </p:cNvSpPr>
          <p:nvPr>
            <p:ph type="title"/>
          </p:nvPr>
        </p:nvSpPr>
        <p:spPr>
          <a:xfrm>
            <a:off x="467544" y="908720"/>
            <a:ext cx="7526338" cy="741363"/>
          </a:xfrm>
        </p:spPr>
        <p:txBody>
          <a:bodyPr/>
          <a:lstStyle/>
          <a:p>
            <a:r>
              <a:rPr lang="de-DE" b="1">
                <a:solidFill>
                  <a:srgbClr val="669900"/>
                </a:solidFill>
              </a:rPr>
              <a:t>Carte du Zanadou</a:t>
            </a:r>
          </a:p>
        </p:txBody>
      </p:sp>
      <p:sp>
        <p:nvSpPr>
          <p:cNvPr id="4" name="Datumsplatzhalter 3"/>
          <p:cNvSpPr>
            <a:spLocks noGrp="1"/>
          </p:cNvSpPr>
          <p:nvPr>
            <p:ph type="dt" sz="half" idx="11"/>
          </p:nvPr>
        </p:nvSpPr>
        <p:spPr/>
        <p:txBody>
          <a:bodyPr/>
          <a:lstStyle/>
          <a:p>
            <a:pPr>
              <a:defRPr/>
            </a:pPr>
            <a:fld id="{AF50D70E-D185-47AC-9AA7-E033A290A9EF}" type="datetime1">
              <a:rPr lang="de-DE" smtClean="0">
                <a:solidFill>
                  <a:srgbClr val="6E6452"/>
                </a:solidFill>
              </a:rPr>
              <a:pPr>
                <a:defRPr/>
              </a:pPr>
              <a:t>05.03.2018</a:t>
            </a:fld>
            <a:endParaRPr lang="de-DE">
              <a:solidFill>
                <a:srgbClr val="6E6452"/>
              </a:solidFill>
            </a:endParaRPr>
          </a:p>
        </p:txBody>
      </p:sp>
      <p:grpSp>
        <p:nvGrpSpPr>
          <p:cNvPr id="7" name="Gruppieren 4">
            <a:extLst>
              <a:ext uri="{FF2B5EF4-FFF2-40B4-BE49-F238E27FC236}">
                <a16:creationId xmlns:a16="http://schemas.microsoft.com/office/drawing/2014/main" xmlns="" id="{C4AFA31B-45C9-487C-9E5C-2A793C827A43}"/>
              </a:ext>
            </a:extLst>
          </p:cNvPr>
          <p:cNvGrpSpPr/>
          <p:nvPr/>
        </p:nvGrpSpPr>
        <p:grpSpPr>
          <a:xfrm>
            <a:off x="1036300" y="1438867"/>
            <a:ext cx="8107700" cy="5142134"/>
            <a:chOff x="444321" y="773113"/>
            <a:chExt cx="8353425" cy="5851525"/>
          </a:xfrm>
        </p:grpSpPr>
        <p:pic>
          <p:nvPicPr>
            <p:cNvPr id="8" name="Grafik 4" descr="Zanadu Maps.png">
              <a:extLst>
                <a:ext uri="{FF2B5EF4-FFF2-40B4-BE49-F238E27FC236}">
                  <a16:creationId xmlns:a16="http://schemas.microsoft.com/office/drawing/2014/main" xmlns="" id="{550493BA-28F7-4434-A19A-771A1D18A437}"/>
                </a:ext>
              </a:extLst>
            </p:cNvPr>
            <p:cNvPicPr>
              <a:picLocks noChangeAspect="1"/>
            </p:cNvPicPr>
            <p:nvPr/>
          </p:nvPicPr>
          <p:blipFill>
            <a:blip r:embed="rId3">
              <a:extLst>
                <a:ext uri="{28A0092B-C50C-407E-A947-70E740481C1C}">
                  <a14:useLocalDpi xmlns:a14="http://schemas.microsoft.com/office/drawing/2010/main" val="0"/>
                </a:ext>
              </a:extLst>
            </a:blip>
            <a:srcRect b="6570"/>
            <a:stretch>
              <a:fillRect/>
            </a:stretch>
          </p:blipFill>
          <p:spPr bwMode="auto">
            <a:xfrm>
              <a:off x="444321" y="773113"/>
              <a:ext cx="8353425"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uppieren 6">
              <a:extLst>
                <a:ext uri="{FF2B5EF4-FFF2-40B4-BE49-F238E27FC236}">
                  <a16:creationId xmlns:a16="http://schemas.microsoft.com/office/drawing/2014/main" xmlns="" id="{55ED87DD-901D-4EA8-B643-75F7757C576E}"/>
                </a:ext>
              </a:extLst>
            </p:cNvPr>
            <p:cNvGrpSpPr/>
            <p:nvPr/>
          </p:nvGrpSpPr>
          <p:grpSpPr>
            <a:xfrm>
              <a:off x="1073150" y="4252913"/>
              <a:ext cx="2360613" cy="2319713"/>
              <a:chOff x="1073150" y="4252913"/>
              <a:chExt cx="2360613" cy="2319713"/>
            </a:xfrm>
          </p:grpSpPr>
          <p:sp>
            <p:nvSpPr>
              <p:cNvPr id="13" name="Textfeld 3">
                <a:extLst>
                  <a:ext uri="{FF2B5EF4-FFF2-40B4-BE49-F238E27FC236}">
                    <a16:creationId xmlns:a16="http://schemas.microsoft.com/office/drawing/2014/main" xmlns="" id="{B632E80E-D8B4-4827-9954-6668AB622754}"/>
                  </a:ext>
                </a:extLst>
              </p:cNvPr>
              <p:cNvSpPr txBox="1">
                <a:spLocks noChangeArrowheads="1"/>
              </p:cNvSpPr>
              <p:nvPr/>
            </p:nvSpPr>
            <p:spPr bwMode="auto">
              <a:xfrm>
                <a:off x="1073150" y="4273550"/>
                <a:ext cx="947738"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Coton</a:t>
                </a:r>
              </a:p>
            </p:txBody>
          </p:sp>
          <p:sp>
            <p:nvSpPr>
              <p:cNvPr id="14" name="Textfeld 4">
                <a:extLst>
                  <a:ext uri="{FF2B5EF4-FFF2-40B4-BE49-F238E27FC236}">
                    <a16:creationId xmlns:a16="http://schemas.microsoft.com/office/drawing/2014/main" xmlns="" id="{1B3A67A5-71C2-4711-BB32-E61E94C25707}"/>
                  </a:ext>
                </a:extLst>
              </p:cNvPr>
              <p:cNvSpPr txBox="1">
                <a:spLocks noChangeArrowheads="1"/>
              </p:cNvSpPr>
              <p:nvPr/>
            </p:nvSpPr>
            <p:spPr bwMode="auto">
              <a:xfrm>
                <a:off x="1084263" y="4519613"/>
                <a:ext cx="595312"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Maïs</a:t>
                </a:r>
              </a:p>
            </p:txBody>
          </p:sp>
          <p:sp>
            <p:nvSpPr>
              <p:cNvPr id="15" name="Textfeld 5">
                <a:extLst>
                  <a:ext uri="{FF2B5EF4-FFF2-40B4-BE49-F238E27FC236}">
                    <a16:creationId xmlns:a16="http://schemas.microsoft.com/office/drawing/2014/main" xmlns="" id="{90080463-F440-455A-AAC4-33DA88E561BD}"/>
                  </a:ext>
                </a:extLst>
              </p:cNvPr>
              <p:cNvSpPr txBox="1">
                <a:spLocks noChangeArrowheads="1"/>
              </p:cNvSpPr>
              <p:nvPr/>
            </p:nvSpPr>
            <p:spPr bwMode="auto">
              <a:xfrm>
                <a:off x="1084263" y="4752975"/>
                <a:ext cx="649287"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Riz</a:t>
                </a:r>
              </a:p>
            </p:txBody>
          </p:sp>
          <p:sp>
            <p:nvSpPr>
              <p:cNvPr id="16" name="Textfeld 6">
                <a:extLst>
                  <a:ext uri="{FF2B5EF4-FFF2-40B4-BE49-F238E27FC236}">
                    <a16:creationId xmlns:a16="http://schemas.microsoft.com/office/drawing/2014/main" xmlns="" id="{AC2158B3-2DDD-4E07-9CA7-24197A52953A}"/>
                  </a:ext>
                </a:extLst>
              </p:cNvPr>
              <p:cNvSpPr txBox="1">
                <a:spLocks noChangeArrowheads="1"/>
              </p:cNvSpPr>
              <p:nvPr/>
            </p:nvSpPr>
            <p:spPr bwMode="auto">
              <a:xfrm>
                <a:off x="1073150" y="4986338"/>
                <a:ext cx="638175"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Blé</a:t>
                </a:r>
              </a:p>
            </p:txBody>
          </p:sp>
          <p:sp>
            <p:nvSpPr>
              <p:cNvPr id="17" name="Textfeld 7">
                <a:extLst>
                  <a:ext uri="{FF2B5EF4-FFF2-40B4-BE49-F238E27FC236}">
                    <a16:creationId xmlns:a16="http://schemas.microsoft.com/office/drawing/2014/main" xmlns="" id="{0EC3DB42-2F12-4BC8-BE4B-612FAEB656BD}"/>
                  </a:ext>
                </a:extLst>
              </p:cNvPr>
              <p:cNvSpPr txBox="1">
                <a:spLocks noChangeArrowheads="1"/>
              </p:cNvSpPr>
              <p:nvPr/>
            </p:nvSpPr>
            <p:spPr bwMode="auto">
              <a:xfrm>
                <a:off x="1073150" y="5262563"/>
                <a:ext cx="669925"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Millet</a:t>
                </a:r>
              </a:p>
            </p:txBody>
          </p:sp>
          <p:sp>
            <p:nvSpPr>
              <p:cNvPr id="18" name="Textfeld 8">
                <a:extLst>
                  <a:ext uri="{FF2B5EF4-FFF2-40B4-BE49-F238E27FC236}">
                    <a16:creationId xmlns:a16="http://schemas.microsoft.com/office/drawing/2014/main" xmlns="" id="{86954FB2-C01B-420F-9B29-5936EAB5C5BB}"/>
                  </a:ext>
                </a:extLst>
              </p:cNvPr>
              <p:cNvSpPr txBox="1">
                <a:spLocks noChangeArrowheads="1"/>
              </p:cNvSpPr>
              <p:nvPr/>
            </p:nvSpPr>
            <p:spPr bwMode="auto">
              <a:xfrm>
                <a:off x="1095375" y="5572125"/>
                <a:ext cx="638175"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Forêt</a:t>
                </a:r>
              </a:p>
            </p:txBody>
          </p:sp>
          <p:sp>
            <p:nvSpPr>
              <p:cNvPr id="19" name="Textfeld 9">
                <a:extLst>
                  <a:ext uri="{FF2B5EF4-FFF2-40B4-BE49-F238E27FC236}">
                    <a16:creationId xmlns:a16="http://schemas.microsoft.com/office/drawing/2014/main" xmlns="" id="{92A0C267-DC82-4822-91E2-A398DA390AF6}"/>
                  </a:ext>
                </a:extLst>
              </p:cNvPr>
              <p:cNvSpPr txBox="1">
                <a:spLocks noChangeArrowheads="1"/>
              </p:cNvSpPr>
              <p:nvPr/>
            </p:nvSpPr>
            <p:spPr bwMode="auto">
              <a:xfrm>
                <a:off x="1073150" y="5837238"/>
                <a:ext cx="1212850"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Fruits de plantation</a:t>
                </a:r>
              </a:p>
            </p:txBody>
          </p:sp>
          <p:sp>
            <p:nvSpPr>
              <p:cNvPr id="20" name="Textfeld 10">
                <a:extLst>
                  <a:ext uri="{FF2B5EF4-FFF2-40B4-BE49-F238E27FC236}">
                    <a16:creationId xmlns:a16="http://schemas.microsoft.com/office/drawing/2014/main" xmlns="" id="{025515D8-01D0-40DF-961B-2F16E49F45CA}"/>
                  </a:ext>
                </a:extLst>
              </p:cNvPr>
              <p:cNvSpPr txBox="1">
                <a:spLocks noChangeArrowheads="1"/>
              </p:cNvSpPr>
              <p:nvPr/>
            </p:nvSpPr>
            <p:spPr bwMode="auto">
              <a:xfrm>
                <a:off x="1095375" y="6113463"/>
                <a:ext cx="1190625"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Montagnes/Collines</a:t>
                </a:r>
              </a:p>
            </p:txBody>
          </p:sp>
          <p:sp>
            <p:nvSpPr>
              <p:cNvPr id="21" name="Textfeld 11">
                <a:extLst>
                  <a:ext uri="{FF2B5EF4-FFF2-40B4-BE49-F238E27FC236}">
                    <a16:creationId xmlns:a16="http://schemas.microsoft.com/office/drawing/2014/main" xmlns="" id="{023D9E69-2A8D-4A38-9BBF-1B6957BFCE3D}"/>
                  </a:ext>
                </a:extLst>
              </p:cNvPr>
              <p:cNvSpPr txBox="1">
                <a:spLocks noChangeArrowheads="1"/>
              </p:cNvSpPr>
              <p:nvPr/>
            </p:nvSpPr>
            <p:spPr bwMode="auto">
              <a:xfrm>
                <a:off x="1073150" y="6337300"/>
                <a:ext cx="936625"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Zone sèche</a:t>
                </a:r>
              </a:p>
            </p:txBody>
          </p:sp>
          <p:sp>
            <p:nvSpPr>
              <p:cNvPr id="22" name="Textfeld 12">
                <a:extLst>
                  <a:ext uri="{FF2B5EF4-FFF2-40B4-BE49-F238E27FC236}">
                    <a16:creationId xmlns:a16="http://schemas.microsoft.com/office/drawing/2014/main" xmlns="" id="{6650EED8-A68B-4359-B91C-2CD8019A8FC6}"/>
                  </a:ext>
                </a:extLst>
              </p:cNvPr>
              <p:cNvSpPr txBox="1">
                <a:spLocks noChangeArrowheads="1"/>
              </p:cNvSpPr>
              <p:nvPr/>
            </p:nvSpPr>
            <p:spPr bwMode="auto">
              <a:xfrm>
                <a:off x="2424113" y="4252913"/>
                <a:ext cx="606425"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Plage</a:t>
                </a:r>
              </a:p>
            </p:txBody>
          </p:sp>
          <p:sp>
            <p:nvSpPr>
              <p:cNvPr id="23" name="Textfeld 13">
                <a:extLst>
                  <a:ext uri="{FF2B5EF4-FFF2-40B4-BE49-F238E27FC236}">
                    <a16:creationId xmlns:a16="http://schemas.microsoft.com/office/drawing/2014/main" xmlns="" id="{6923583A-20BE-4D9F-A3B1-0AB31D0293AB}"/>
                  </a:ext>
                </a:extLst>
              </p:cNvPr>
              <p:cNvSpPr txBox="1">
                <a:spLocks noChangeArrowheads="1"/>
              </p:cNvSpPr>
              <p:nvPr/>
            </p:nvSpPr>
            <p:spPr bwMode="auto">
              <a:xfrm>
                <a:off x="2392363" y="4465638"/>
                <a:ext cx="839787"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Glacier</a:t>
                </a:r>
              </a:p>
            </p:txBody>
          </p:sp>
          <p:sp>
            <p:nvSpPr>
              <p:cNvPr id="24" name="Textfeld 14">
                <a:extLst>
                  <a:ext uri="{FF2B5EF4-FFF2-40B4-BE49-F238E27FC236}">
                    <a16:creationId xmlns:a16="http://schemas.microsoft.com/office/drawing/2014/main" xmlns="" id="{D2D76C7E-6334-46BB-90AA-1EBACD977CA4}"/>
                  </a:ext>
                </a:extLst>
              </p:cNvPr>
              <p:cNvSpPr txBox="1">
                <a:spLocks noChangeArrowheads="1"/>
              </p:cNvSpPr>
              <p:nvPr/>
            </p:nvSpPr>
            <p:spPr bwMode="auto">
              <a:xfrm>
                <a:off x="2413000" y="4752975"/>
                <a:ext cx="914400"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Mangroves</a:t>
                </a:r>
              </a:p>
            </p:txBody>
          </p:sp>
          <p:sp>
            <p:nvSpPr>
              <p:cNvPr id="25" name="Textfeld 15">
                <a:extLst>
                  <a:ext uri="{FF2B5EF4-FFF2-40B4-BE49-F238E27FC236}">
                    <a16:creationId xmlns:a16="http://schemas.microsoft.com/office/drawing/2014/main" xmlns="" id="{26C20D37-076A-4F9B-AB03-98B9BCC9BD0B}"/>
                  </a:ext>
                </a:extLst>
              </p:cNvPr>
              <p:cNvSpPr txBox="1">
                <a:spLocks noChangeArrowheads="1"/>
              </p:cNvSpPr>
              <p:nvPr/>
            </p:nvSpPr>
            <p:spPr bwMode="auto">
              <a:xfrm>
                <a:off x="2424113" y="5049838"/>
                <a:ext cx="1009650"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Récif de corail</a:t>
                </a:r>
              </a:p>
            </p:txBody>
          </p:sp>
          <p:sp>
            <p:nvSpPr>
              <p:cNvPr id="26" name="Textfeld 16">
                <a:extLst>
                  <a:ext uri="{FF2B5EF4-FFF2-40B4-BE49-F238E27FC236}">
                    <a16:creationId xmlns:a16="http://schemas.microsoft.com/office/drawing/2014/main" xmlns="" id="{76AF2A1A-A552-4F2E-8465-62A3379D9FE9}"/>
                  </a:ext>
                </a:extLst>
              </p:cNvPr>
              <p:cNvSpPr txBox="1">
                <a:spLocks noChangeArrowheads="1"/>
              </p:cNvSpPr>
              <p:nvPr/>
            </p:nvSpPr>
            <p:spPr bwMode="auto">
              <a:xfrm>
                <a:off x="2444750" y="5327650"/>
                <a:ext cx="819150"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Capitale</a:t>
                </a:r>
              </a:p>
            </p:txBody>
          </p:sp>
          <p:sp>
            <p:nvSpPr>
              <p:cNvPr id="27" name="Textfeld 17">
                <a:extLst>
                  <a:ext uri="{FF2B5EF4-FFF2-40B4-BE49-F238E27FC236}">
                    <a16:creationId xmlns:a16="http://schemas.microsoft.com/office/drawing/2014/main" xmlns="" id="{7DC31E01-F76B-4E10-8660-7AD78EC44BA8}"/>
                  </a:ext>
                </a:extLst>
              </p:cNvPr>
              <p:cNvSpPr txBox="1">
                <a:spLocks noChangeArrowheads="1"/>
              </p:cNvSpPr>
              <p:nvPr/>
            </p:nvSpPr>
            <p:spPr bwMode="auto">
              <a:xfrm>
                <a:off x="2435225" y="5561013"/>
                <a:ext cx="808038"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Ville</a:t>
                </a:r>
              </a:p>
            </p:txBody>
          </p:sp>
          <p:sp>
            <p:nvSpPr>
              <p:cNvPr id="28" name="Textfeld 18">
                <a:extLst>
                  <a:ext uri="{FF2B5EF4-FFF2-40B4-BE49-F238E27FC236}">
                    <a16:creationId xmlns:a16="http://schemas.microsoft.com/office/drawing/2014/main" xmlns="" id="{C089BBE7-DF8A-4FB1-8567-1C084B8DE8A2}"/>
                  </a:ext>
                </a:extLst>
              </p:cNvPr>
              <p:cNvSpPr txBox="1">
                <a:spLocks noChangeArrowheads="1"/>
              </p:cNvSpPr>
              <p:nvPr/>
            </p:nvSpPr>
            <p:spPr bwMode="auto">
              <a:xfrm>
                <a:off x="2424113" y="5816600"/>
                <a:ext cx="871537"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Industrie</a:t>
                </a:r>
              </a:p>
            </p:txBody>
          </p:sp>
          <p:sp>
            <p:nvSpPr>
              <p:cNvPr id="29" name="Textfeld 19">
                <a:extLst>
                  <a:ext uri="{FF2B5EF4-FFF2-40B4-BE49-F238E27FC236}">
                    <a16:creationId xmlns:a16="http://schemas.microsoft.com/office/drawing/2014/main" xmlns="" id="{5BFCA591-B5D7-45CA-9CCA-5F32FD1B58DF}"/>
                  </a:ext>
                </a:extLst>
              </p:cNvPr>
              <p:cNvSpPr txBox="1">
                <a:spLocks noChangeArrowheads="1"/>
              </p:cNvSpPr>
              <p:nvPr/>
            </p:nvSpPr>
            <p:spPr bwMode="auto">
              <a:xfrm>
                <a:off x="2424113" y="6081713"/>
                <a:ext cx="1009650" cy="23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900" b="0" dirty="0">
                    <a:solidFill>
                      <a:schemeClr val="tx1"/>
                    </a:solidFill>
                  </a:rPr>
                  <a:t>Frontière</a:t>
                </a:r>
              </a:p>
            </p:txBody>
          </p:sp>
        </p:grpSp>
        <p:sp>
          <p:nvSpPr>
            <p:cNvPr id="10" name="Textfeld 3">
              <a:extLst>
                <a:ext uri="{FF2B5EF4-FFF2-40B4-BE49-F238E27FC236}">
                  <a16:creationId xmlns:a16="http://schemas.microsoft.com/office/drawing/2014/main" xmlns="" id="{0FF7C4B5-1773-4AA2-8DED-EF090C8948BF}"/>
                </a:ext>
              </a:extLst>
            </p:cNvPr>
            <p:cNvSpPr txBox="1">
              <a:spLocks noChangeArrowheads="1"/>
            </p:cNvSpPr>
            <p:nvPr/>
          </p:nvSpPr>
          <p:spPr bwMode="auto">
            <a:xfrm>
              <a:off x="2293336" y="3375025"/>
              <a:ext cx="1378718" cy="266704"/>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1100" dirty="0">
                  <a:solidFill>
                    <a:schemeClr val="tx1"/>
                  </a:solidFill>
                </a:rPr>
                <a:t>État de l‘Ouest</a:t>
              </a:r>
            </a:p>
          </p:txBody>
        </p:sp>
        <p:sp>
          <p:nvSpPr>
            <p:cNvPr id="11" name="Textfeld 3">
              <a:extLst>
                <a:ext uri="{FF2B5EF4-FFF2-40B4-BE49-F238E27FC236}">
                  <a16:creationId xmlns:a16="http://schemas.microsoft.com/office/drawing/2014/main" xmlns="" id="{5F7CA7B8-65C0-4058-A973-25ED228A7BB9}"/>
                </a:ext>
              </a:extLst>
            </p:cNvPr>
            <p:cNvSpPr txBox="1">
              <a:spLocks noChangeArrowheads="1"/>
            </p:cNvSpPr>
            <p:nvPr/>
          </p:nvSpPr>
          <p:spPr bwMode="auto">
            <a:xfrm>
              <a:off x="4005429" y="1437493"/>
              <a:ext cx="1231208" cy="266704"/>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1100" dirty="0">
                  <a:solidFill>
                    <a:schemeClr val="tx1"/>
                  </a:solidFill>
                </a:rPr>
                <a:t>État du Nord</a:t>
              </a:r>
            </a:p>
          </p:txBody>
        </p:sp>
        <p:sp>
          <p:nvSpPr>
            <p:cNvPr id="12" name="Textfeld 3">
              <a:extLst>
                <a:ext uri="{FF2B5EF4-FFF2-40B4-BE49-F238E27FC236}">
                  <a16:creationId xmlns:a16="http://schemas.microsoft.com/office/drawing/2014/main" xmlns="" id="{089A5A3C-25BB-4109-A66C-C473CFAC493F}"/>
                </a:ext>
              </a:extLst>
            </p:cNvPr>
            <p:cNvSpPr txBox="1">
              <a:spLocks noChangeArrowheads="1"/>
            </p:cNvSpPr>
            <p:nvPr/>
          </p:nvSpPr>
          <p:spPr bwMode="auto">
            <a:xfrm>
              <a:off x="4005429" y="3698875"/>
              <a:ext cx="1231208" cy="266704"/>
            </a:xfrm>
            <a:prstGeom prst="rect">
              <a:avLst/>
            </a:prstGeom>
            <a:solidFill>
              <a:srgbClr val="FDEAD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1100" dirty="0">
                  <a:solidFill>
                    <a:schemeClr val="tx1"/>
                  </a:solidFill>
                </a:rPr>
                <a:t>État du Sud</a:t>
              </a:r>
            </a:p>
          </p:txBody>
        </p:sp>
      </p:grpSp>
      <p:sp>
        <p:nvSpPr>
          <p:cNvPr id="30" name="Textfeld 3">
            <a:extLst>
              <a:ext uri="{FF2B5EF4-FFF2-40B4-BE49-F238E27FC236}">
                <a16:creationId xmlns:a16="http://schemas.microsoft.com/office/drawing/2014/main" xmlns="" id="{0FF7C4B5-1773-4AA2-8DED-EF090C8948BF}"/>
              </a:ext>
            </a:extLst>
          </p:cNvPr>
          <p:cNvSpPr txBox="1">
            <a:spLocks noChangeArrowheads="1"/>
          </p:cNvSpPr>
          <p:nvPr/>
        </p:nvSpPr>
        <p:spPr bwMode="auto">
          <a:xfrm>
            <a:off x="2711723" y="1438867"/>
            <a:ext cx="1338162" cy="246221"/>
          </a:xfrm>
          <a:prstGeom prst="rect">
            <a:avLst/>
          </a:prstGeom>
          <a:solidFill>
            <a:srgbClr val="FEF6F0"/>
          </a:solidFill>
          <a:ln>
            <a:noFill/>
          </a:ln>
          <a:extLst/>
        </p:spPr>
        <p:txBody>
          <a:bodyPr wrap="square">
            <a:spAutoFit/>
          </a:bodyPr>
          <a:lstStyle>
            <a:lvl1pPr eaLnBrk="0" hangingPunct="0">
              <a:defRPr sz="2200" b="1">
                <a:solidFill>
                  <a:srgbClr val="999999"/>
                </a:solidFill>
                <a:latin typeface="Arial" panose="020B0604020202020204" pitchFamily="34" charset="0"/>
                <a:cs typeface="Arial" panose="020B0604020202020204" pitchFamily="34" charset="0"/>
              </a:defRPr>
            </a:lvl1pPr>
            <a:lvl2pPr marL="742950" indent="-285750" eaLnBrk="0" hangingPunct="0">
              <a:defRPr sz="2200" b="1">
                <a:solidFill>
                  <a:srgbClr val="999999"/>
                </a:solidFill>
                <a:latin typeface="Arial" panose="020B0604020202020204" pitchFamily="34" charset="0"/>
                <a:cs typeface="Arial" panose="020B0604020202020204" pitchFamily="34" charset="0"/>
              </a:defRPr>
            </a:lvl2pPr>
            <a:lvl3pPr marL="1143000" indent="-228600" eaLnBrk="0" hangingPunct="0">
              <a:defRPr sz="2200" b="1">
                <a:solidFill>
                  <a:srgbClr val="999999"/>
                </a:solidFill>
                <a:latin typeface="Arial" panose="020B0604020202020204" pitchFamily="34" charset="0"/>
                <a:cs typeface="Arial" panose="020B0604020202020204" pitchFamily="34" charset="0"/>
              </a:defRPr>
            </a:lvl3pPr>
            <a:lvl4pPr marL="1600200" indent="-228600" eaLnBrk="0" hangingPunct="0">
              <a:defRPr sz="2200" b="1">
                <a:solidFill>
                  <a:srgbClr val="999999"/>
                </a:solidFill>
                <a:latin typeface="Arial" panose="020B0604020202020204" pitchFamily="34" charset="0"/>
                <a:cs typeface="Arial" panose="020B0604020202020204" pitchFamily="34" charset="0"/>
              </a:defRPr>
            </a:lvl4pPr>
            <a:lvl5pPr marL="2057400" indent="-228600" eaLnBrk="0" hangingPunct="0">
              <a:defRPr sz="2200" b="1">
                <a:solidFill>
                  <a:srgbClr val="999999"/>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b="1">
                <a:solidFill>
                  <a:srgbClr val="999999"/>
                </a:solidFill>
                <a:latin typeface="Arial" panose="020B0604020202020204" pitchFamily="34" charset="0"/>
                <a:cs typeface="Arial" panose="020B0604020202020204" pitchFamily="34" charset="0"/>
              </a:defRPr>
            </a:lvl9pPr>
          </a:lstStyle>
          <a:p>
            <a:pPr eaLnBrk="1" hangingPunct="1"/>
            <a:r>
              <a:rPr lang="fr-FR" sz="1000" b="0">
                <a:solidFill>
                  <a:schemeClr val="tx1"/>
                </a:solidFill>
              </a:rPr>
              <a:t>Khorésie</a:t>
            </a:r>
            <a:endParaRPr lang="fr-FR" sz="1000" b="0" dirty="0">
              <a:solidFill>
                <a:schemeClr val="tx1"/>
              </a:solidFill>
            </a:endParaRPr>
          </a:p>
        </p:txBody>
      </p:sp>
    </p:spTree>
    <p:extLst>
      <p:ext uri="{BB962C8B-B14F-4D97-AF65-F5344CB8AC3E}">
        <p14:creationId xmlns:p14="http://schemas.microsoft.com/office/powerpoint/2010/main" val="8026625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title"/>
          </p:nvPr>
        </p:nvSpPr>
        <p:spPr>
          <a:xfrm>
            <a:off x="601804" y="955867"/>
            <a:ext cx="6230194" cy="455032"/>
          </a:xfrm>
        </p:spPr>
        <p:txBody>
          <a:bodyPr/>
          <a:lstStyle/>
          <a:p>
            <a:r>
              <a:rPr lang="en-US" b="1">
                <a:solidFill>
                  <a:srgbClr val="669900"/>
                </a:solidFill>
              </a:rPr>
              <a:t>Présentation du Zanadou</a:t>
            </a:r>
            <a:endParaRPr lang="de-DE" b="1">
              <a:solidFill>
                <a:srgbClr val="669900"/>
              </a:solidFill>
            </a:endParaRPr>
          </a:p>
        </p:txBody>
      </p:sp>
      <p:sp>
        <p:nvSpPr>
          <p:cNvPr id="34819" name="Inhaltsplatzhalter 2"/>
          <p:cNvSpPr>
            <a:spLocks noGrp="1"/>
          </p:cNvSpPr>
          <p:nvPr>
            <p:ph idx="1"/>
          </p:nvPr>
        </p:nvSpPr>
        <p:spPr>
          <a:xfrm>
            <a:off x="587022" y="1463297"/>
            <a:ext cx="8168043" cy="5439859"/>
          </a:xfrm>
        </p:spPr>
        <p:txBody>
          <a:bodyPr/>
          <a:lstStyle/>
          <a:p>
            <a:pPr marL="0" indent="0">
              <a:spcAft>
                <a:spcPts val="400"/>
              </a:spcAft>
              <a:buFont typeface="Wingdings" pitchFamily="2" charset="2"/>
              <a:buNone/>
              <a:defRPr/>
            </a:pPr>
            <a:r>
              <a:rPr lang="fr-FR" sz="1700" b="1"/>
              <a:t>Changements climatiques projetés</a:t>
            </a:r>
          </a:p>
          <a:p>
            <a:pPr marL="285750" indent="-285750">
              <a:spcAft>
                <a:spcPts val="400"/>
              </a:spcAft>
              <a:buFont typeface="Arial" panose="020B0604020202020204" pitchFamily="34" charset="0"/>
              <a:buChar char="•"/>
              <a:defRPr/>
            </a:pPr>
            <a:r>
              <a:rPr lang="fr-FR" sz="1700"/>
              <a:t>Pluies saisonnières importantes en été, hiver frais et sec</a:t>
            </a:r>
          </a:p>
          <a:p>
            <a:pPr marL="285750" indent="-285750">
              <a:spcAft>
                <a:spcPts val="400"/>
              </a:spcAft>
              <a:buFont typeface="Arial" panose="020B0604020202020204" pitchFamily="34" charset="0"/>
              <a:buChar char="•"/>
              <a:defRPr/>
            </a:pPr>
            <a:r>
              <a:rPr lang="fr-FR" sz="1700"/>
              <a:t>Augmentation des températures de 2°C prévue d'ici 2050</a:t>
            </a:r>
          </a:p>
          <a:p>
            <a:pPr>
              <a:spcAft>
                <a:spcPts val="400"/>
              </a:spcAft>
              <a:defRPr/>
            </a:pPr>
            <a:r>
              <a:rPr lang="fr-FR" sz="1700" b="1"/>
              <a:t>Impacts attendus du changement climatique </a:t>
            </a:r>
          </a:p>
          <a:p>
            <a:pPr marL="285750" indent="-285750">
              <a:spcAft>
                <a:spcPts val="400"/>
              </a:spcAft>
              <a:buFont typeface="Arial" panose="020B0604020202020204" pitchFamily="34" charset="0"/>
              <a:buChar char="•"/>
              <a:defRPr/>
            </a:pPr>
            <a:r>
              <a:rPr lang="fr-FR" sz="1700"/>
              <a:t>Augmentation de la fréquence des sécheresse </a:t>
            </a:r>
            <a:r>
              <a:rPr lang="fr-FR" sz="1700" b="0"/>
              <a:t>en raison du déficit pluviométrique </a:t>
            </a:r>
          </a:p>
          <a:p>
            <a:pPr marL="285750" indent="-285750">
              <a:spcAft>
                <a:spcPts val="400"/>
              </a:spcAft>
              <a:buFont typeface="Arial" panose="020B0604020202020204" pitchFamily="34" charset="0"/>
              <a:buChar char="•"/>
              <a:defRPr/>
            </a:pPr>
            <a:r>
              <a:rPr lang="fr-FR" sz="1700" b="0"/>
              <a:t>Augmentation du nombre d‘inondations pendant l‘été</a:t>
            </a:r>
          </a:p>
          <a:p>
            <a:pPr marL="285750" indent="-285750">
              <a:spcAft>
                <a:spcPts val="400"/>
              </a:spcAft>
              <a:buFont typeface="Arial" panose="020B0604020202020204" pitchFamily="34" charset="0"/>
              <a:buChar char="•"/>
              <a:defRPr/>
            </a:pPr>
            <a:r>
              <a:rPr lang="fr-FR" sz="1700"/>
              <a:t>Recharge des eaux souterraines réduite</a:t>
            </a:r>
          </a:p>
          <a:p>
            <a:pPr marL="285750" indent="-285750">
              <a:spcAft>
                <a:spcPts val="400"/>
              </a:spcAft>
              <a:buFont typeface="Arial" panose="020B0604020202020204" pitchFamily="34" charset="0"/>
              <a:buChar char="•"/>
              <a:defRPr/>
            </a:pPr>
            <a:r>
              <a:rPr lang="fr-FR" sz="1700" b="0"/>
              <a:t>Baisse des rendements du maïs et du blé en raison de l‘augmentation des températures</a:t>
            </a:r>
          </a:p>
          <a:p>
            <a:pPr marL="285750" indent="-285750">
              <a:spcAft>
                <a:spcPts val="400"/>
              </a:spcAft>
              <a:buFont typeface="Arial" panose="020B0604020202020204" pitchFamily="34" charset="0"/>
              <a:buChar char="•"/>
              <a:defRPr/>
            </a:pPr>
            <a:r>
              <a:rPr lang="fr-FR" sz="1700" b="0"/>
              <a:t>Risque de stérilité du riz en raison de l’augmentation des températures</a:t>
            </a:r>
          </a:p>
          <a:p>
            <a:pPr>
              <a:spcAft>
                <a:spcPts val="400"/>
              </a:spcAft>
              <a:buFont typeface="Wingdings" pitchFamily="2" charset="2"/>
              <a:buNone/>
              <a:defRPr/>
            </a:pPr>
            <a:r>
              <a:rPr lang="fr-FR" sz="1700" b="1"/>
              <a:t>Cadre de planification</a:t>
            </a:r>
          </a:p>
          <a:p>
            <a:pPr marL="285750" indent="-285750">
              <a:spcAft>
                <a:spcPts val="400"/>
              </a:spcAft>
              <a:buFont typeface="Arial" panose="020B0604020202020204" pitchFamily="34" charset="0"/>
              <a:buChar char="•"/>
              <a:defRPr/>
            </a:pPr>
            <a:r>
              <a:rPr lang="fr-FR" sz="1700" b="0"/>
              <a:t>Le Plan national de développement prend en compte la lutte contre le CC</a:t>
            </a:r>
          </a:p>
          <a:p>
            <a:pPr marL="285750" indent="-285750">
              <a:spcAft>
                <a:spcPts val="400"/>
              </a:spcAft>
              <a:buFont typeface="Arial" panose="020B0604020202020204" pitchFamily="34" charset="0"/>
              <a:buChar char="•"/>
              <a:defRPr/>
            </a:pPr>
            <a:r>
              <a:rPr lang="fr-FR" sz="1700" b="0"/>
              <a:t>Absence de stratégie d’adaptation mais existence de mesures d’adaptation</a:t>
            </a:r>
          </a:p>
        </p:txBody>
      </p:sp>
    </p:spTree>
    <p:extLst>
      <p:ext uri="{BB962C8B-B14F-4D97-AF65-F5344CB8AC3E}">
        <p14:creationId xmlns:p14="http://schemas.microsoft.com/office/powerpoint/2010/main" val="2839677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570678" y="941897"/>
            <a:ext cx="4570820" cy="525338"/>
          </a:xfrm>
        </p:spPr>
        <p:txBody>
          <a:bodyPr/>
          <a:lstStyle/>
          <a:p>
            <a:r>
              <a:rPr lang="en-US" b="1">
                <a:solidFill>
                  <a:srgbClr val="669900"/>
                </a:solidFill>
              </a:rPr>
              <a:t>Présentation de la Khorésie</a:t>
            </a:r>
            <a:endParaRPr lang="de-DE" b="1">
              <a:solidFill>
                <a:srgbClr val="669900"/>
              </a:solidFill>
            </a:endParaRPr>
          </a:p>
        </p:txBody>
      </p:sp>
      <p:sp>
        <p:nvSpPr>
          <p:cNvPr id="34819" name="Inhaltsplatzhalter 2"/>
          <p:cNvSpPr>
            <a:spLocks noGrp="1"/>
          </p:cNvSpPr>
          <p:nvPr>
            <p:ph idx="1"/>
          </p:nvPr>
        </p:nvSpPr>
        <p:spPr>
          <a:xfrm>
            <a:off x="609600" y="1364884"/>
            <a:ext cx="8082844" cy="5301208"/>
          </a:xfrm>
        </p:spPr>
        <p:txBody>
          <a:bodyPr/>
          <a:lstStyle/>
          <a:p>
            <a:pPr marL="0" indent="0">
              <a:spcAft>
                <a:spcPts val="400"/>
              </a:spcAft>
              <a:buFont typeface="Wingdings" pitchFamily="2" charset="2"/>
              <a:buNone/>
              <a:defRPr/>
            </a:pPr>
            <a:r>
              <a:rPr lang="fr-FR" sz="1700" b="1"/>
              <a:t>Changements climatiques projetés</a:t>
            </a:r>
          </a:p>
          <a:p>
            <a:pPr marL="285750" indent="-285750">
              <a:spcAft>
                <a:spcPts val="400"/>
              </a:spcAft>
              <a:buFont typeface="Arial" panose="020B0604020202020204" pitchFamily="34" charset="0"/>
              <a:buChar char="•"/>
              <a:defRPr/>
            </a:pPr>
            <a:r>
              <a:rPr lang="fr-FR" sz="1700" b="0"/>
              <a:t>Augmentation du nombre de journées chaudes</a:t>
            </a:r>
          </a:p>
          <a:p>
            <a:pPr marL="285750" indent="-285750">
              <a:spcAft>
                <a:spcPts val="400"/>
              </a:spcAft>
              <a:buFont typeface="Arial" panose="020B0604020202020204" pitchFamily="34" charset="0"/>
              <a:buChar char="•"/>
              <a:defRPr/>
            </a:pPr>
            <a:r>
              <a:rPr lang="fr-FR" sz="1700"/>
              <a:t>Augmentation des précipitations</a:t>
            </a:r>
            <a:endParaRPr lang="fr-FR" sz="1700" b="0"/>
          </a:p>
          <a:p>
            <a:pPr>
              <a:spcAft>
                <a:spcPts val="400"/>
              </a:spcAft>
              <a:defRPr/>
            </a:pPr>
            <a:r>
              <a:rPr lang="fr-FR" sz="1700" b="1"/>
              <a:t>Impacts attendus du changement climatique </a:t>
            </a:r>
          </a:p>
          <a:p>
            <a:pPr marL="285750" indent="-285750">
              <a:spcAft>
                <a:spcPts val="400"/>
              </a:spcAft>
              <a:buFont typeface="Arial" panose="020B0604020202020204" pitchFamily="34" charset="0"/>
              <a:buChar char="•"/>
              <a:defRPr/>
            </a:pPr>
            <a:r>
              <a:rPr lang="fr-FR" sz="1700"/>
              <a:t>Augmentation des inondations</a:t>
            </a:r>
          </a:p>
          <a:p>
            <a:pPr marL="285750" indent="-285750">
              <a:spcAft>
                <a:spcPts val="400"/>
              </a:spcAft>
              <a:buFont typeface="Arial" panose="020B0604020202020204" pitchFamily="34" charset="0"/>
              <a:buChar char="•"/>
              <a:defRPr/>
            </a:pPr>
            <a:r>
              <a:rPr lang="fr-FR" sz="1700"/>
              <a:t>Augmentation des </a:t>
            </a:r>
            <a:r>
              <a:rPr lang="fr-FR" sz="1700" b="0"/>
              <a:t>glissements de terrain</a:t>
            </a:r>
          </a:p>
          <a:p>
            <a:pPr marL="285750" indent="-285750">
              <a:spcAft>
                <a:spcPts val="400"/>
              </a:spcAft>
              <a:buFont typeface="Arial" panose="020B0604020202020204" pitchFamily="34" charset="0"/>
              <a:buChar char="•"/>
              <a:defRPr/>
            </a:pPr>
            <a:r>
              <a:rPr lang="fr-FR" sz="1700" b="0"/>
              <a:t>Fonte des glaciers</a:t>
            </a:r>
          </a:p>
          <a:p>
            <a:pPr marL="285750" indent="-285750">
              <a:spcAft>
                <a:spcPts val="400"/>
              </a:spcAft>
              <a:buFont typeface="Arial" panose="020B0604020202020204" pitchFamily="34" charset="0"/>
              <a:buChar char="•"/>
              <a:defRPr/>
            </a:pPr>
            <a:r>
              <a:rPr lang="fr-FR" sz="1700" b="0"/>
              <a:t>Evolution du type d’écoulement : fonte des neiges</a:t>
            </a:r>
          </a:p>
          <a:p>
            <a:pPr marL="285750" indent="-285750">
              <a:spcAft>
                <a:spcPts val="400"/>
              </a:spcAft>
              <a:buFont typeface="Arial" panose="020B0604020202020204" pitchFamily="34" charset="0"/>
              <a:buChar char="•"/>
              <a:defRPr/>
            </a:pPr>
            <a:r>
              <a:rPr lang="fr-FR" sz="1700" b="0"/>
              <a:t>Les rendements du maïs et du blé sont affectés négativement par l’augmentation des températures. </a:t>
            </a:r>
          </a:p>
          <a:p>
            <a:pPr>
              <a:spcAft>
                <a:spcPts val="400"/>
              </a:spcAft>
              <a:defRPr/>
            </a:pPr>
            <a:r>
              <a:rPr lang="fr-FR" sz="1700" b="1"/>
              <a:t>Cadre de planification</a:t>
            </a:r>
          </a:p>
          <a:p>
            <a:pPr marL="285750" indent="-285750">
              <a:spcAft>
                <a:spcPts val="400"/>
              </a:spcAft>
              <a:buFont typeface="Arial" panose="020B0604020202020204" pitchFamily="34" charset="0"/>
              <a:buChar char="•"/>
              <a:defRPr/>
            </a:pPr>
            <a:r>
              <a:rPr lang="fr-FR" sz="1700" b="0"/>
              <a:t>Plan d’adaptation complet (CCAPAK – Plan d‘action d‘adaptation au CC de la Khorésie)</a:t>
            </a:r>
          </a:p>
          <a:p>
            <a:pPr marL="285750" indent="-285750">
              <a:spcAft>
                <a:spcPts val="400"/>
              </a:spcAft>
              <a:buFont typeface="Arial" panose="020B0604020202020204" pitchFamily="34" charset="0"/>
              <a:buChar char="•"/>
              <a:defRPr/>
            </a:pPr>
            <a:r>
              <a:rPr lang="de-DE" sz="1700" b="0"/>
              <a:t>Un Conseil de direction national sur le CC est créé et relève du </a:t>
            </a:r>
            <a:br>
              <a:rPr lang="de-DE" sz="1700" b="0"/>
            </a:br>
            <a:r>
              <a:rPr lang="de-DE" sz="1700" b="0"/>
              <a:t>Cabinet présidentiel</a:t>
            </a:r>
            <a:endParaRPr lang="de-DE" sz="1700" b="0" dirty="0"/>
          </a:p>
        </p:txBody>
      </p:sp>
    </p:spTree>
    <p:extLst>
      <p:ext uri="{BB962C8B-B14F-4D97-AF65-F5344CB8AC3E}">
        <p14:creationId xmlns:p14="http://schemas.microsoft.com/office/powerpoint/2010/main" val="339337032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346510" y="1001275"/>
            <a:ext cx="5001345" cy="525338"/>
          </a:xfrm>
        </p:spPr>
        <p:txBody>
          <a:bodyPr/>
          <a:lstStyle/>
          <a:p>
            <a:r>
              <a:rPr lang="en-US" b="1">
                <a:solidFill>
                  <a:srgbClr val="669900"/>
                </a:solidFill>
              </a:rPr>
              <a:t>Informations complémentaires</a:t>
            </a:r>
            <a:endParaRPr lang="de-DE" b="1">
              <a:solidFill>
                <a:srgbClr val="669900"/>
              </a:solidFill>
            </a:endParaRPr>
          </a:p>
        </p:txBody>
      </p:sp>
      <p:sp>
        <p:nvSpPr>
          <p:cNvPr id="48131" name="Content Placeholder 2"/>
          <p:cNvSpPr>
            <a:spLocks noGrp="1"/>
          </p:cNvSpPr>
          <p:nvPr>
            <p:ph idx="1"/>
          </p:nvPr>
        </p:nvSpPr>
        <p:spPr>
          <a:xfrm>
            <a:off x="330200" y="1526613"/>
            <a:ext cx="7677150" cy="4272581"/>
          </a:xfrm>
        </p:spPr>
        <p:txBody>
          <a:bodyPr/>
          <a:lstStyle/>
          <a:p>
            <a:pPr>
              <a:buFont typeface="Wingdings" pitchFamily="2" charset="2"/>
              <a:buNone/>
              <a:defRPr/>
            </a:pPr>
            <a:r>
              <a:rPr lang="en-GB" b="1"/>
              <a:t>Khorésie</a:t>
            </a:r>
          </a:p>
          <a:p>
            <a:pPr marL="285750" indent="-285750">
              <a:buFont typeface="Wingdings" panose="05000000000000000000" pitchFamily="2" charset="2"/>
              <a:buChar char="§"/>
              <a:defRPr/>
            </a:pPr>
            <a:r>
              <a:rPr lang="en-GB" b="0"/>
              <a:t>Le gouvernement veut s’assurer que le </a:t>
            </a:r>
            <a:r>
              <a:rPr lang="fr-FR">
                <a:solidFill>
                  <a:srgbClr val="C00000"/>
                </a:solidFill>
              </a:rPr>
              <a:t>Plan d’action d‘adaptation au CC de la Khorésie </a:t>
            </a:r>
            <a:r>
              <a:rPr lang="en-GB" b="0">
                <a:solidFill>
                  <a:srgbClr val="C00000"/>
                </a:solidFill>
              </a:rPr>
              <a:t>(CCAPAK)</a:t>
            </a:r>
            <a:r>
              <a:rPr lang="en-GB" b="0"/>
              <a:t> est exécuté de façon à atteindre les résultats escomptés.</a:t>
            </a:r>
          </a:p>
          <a:p>
            <a:pPr marL="285750" indent="-285750">
              <a:buFont typeface="Wingdings" panose="05000000000000000000" pitchFamily="2" charset="2"/>
              <a:buChar char="§"/>
              <a:defRPr/>
            </a:pPr>
            <a:r>
              <a:rPr lang="en-GB" b="0"/>
              <a:t>Le plan doit être accompagné par un système de S&amp;E axé sur les résultats.</a:t>
            </a:r>
          </a:p>
          <a:p>
            <a:pPr>
              <a:buFont typeface="Wingdings" pitchFamily="2" charset="2"/>
              <a:buNone/>
              <a:defRPr/>
            </a:pPr>
            <a:r>
              <a:rPr lang="de-DE" b="1"/>
              <a:t>Zanadou :</a:t>
            </a:r>
          </a:p>
          <a:p>
            <a:pPr marL="285750" indent="-285750">
              <a:buFont typeface="Wingdings" panose="05000000000000000000" pitchFamily="2" charset="2"/>
              <a:buChar char="§"/>
              <a:defRPr/>
            </a:pPr>
            <a:r>
              <a:rPr lang="en-GB"/>
              <a:t>Lancement prochain de mesures d’adaptation pilotes dans l’agriculture et la gestion de l’eau.</a:t>
            </a:r>
            <a:endParaRPr lang="en-GB" b="0"/>
          </a:p>
          <a:p>
            <a:pPr marL="285750" indent="-285750">
              <a:buFont typeface="Wingdings" panose="05000000000000000000" pitchFamily="2" charset="2"/>
              <a:buChar char="§"/>
              <a:defRPr/>
            </a:pPr>
            <a:r>
              <a:rPr lang="en-GB" b="0"/>
              <a:t>Le gouvernement a l’intention de déveloper des dispositifs de S&amp;E pilotes de ces mesures d’adaptation pour en assurer l’exécution effective.</a:t>
            </a:r>
          </a:p>
          <a:p>
            <a:pPr>
              <a:buFont typeface="Wingdings" pitchFamily="2" charset="2"/>
              <a:buChar char="§"/>
              <a:defRPr/>
            </a:pPr>
            <a:endParaRPr lang="de-DE"/>
          </a:p>
        </p:txBody>
      </p:sp>
      <p:pic>
        <p:nvPicPr>
          <p:cNvPr id="98308" name="Grafik 3" descr="balken5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2136775"/>
            <a:ext cx="927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82136" y="5799194"/>
            <a:ext cx="8188657" cy="646331"/>
          </a:xfrm>
          <a:prstGeom prst="rect">
            <a:avLst/>
          </a:prstGeom>
          <a:noFill/>
        </p:spPr>
        <p:txBody>
          <a:bodyPr wrap="square" rtlCol="0">
            <a:spAutoFit/>
          </a:bodyPr>
          <a:lstStyle/>
          <a:p>
            <a:pPr fontAlgn="auto">
              <a:spcBef>
                <a:spcPts val="0"/>
              </a:spcBef>
              <a:spcAft>
                <a:spcPts val="0"/>
              </a:spcAft>
            </a:pPr>
            <a:r>
              <a:rPr lang="de-DE" sz="1800" b="0">
                <a:solidFill>
                  <a:srgbClr val="000000"/>
                </a:solidFill>
                <a:latin typeface="Arial"/>
                <a:cs typeface="+mn-cs"/>
                <a:sym typeface="Wingdings 3"/>
              </a:rPr>
              <a:t> </a:t>
            </a:r>
            <a:r>
              <a:rPr lang="de-DE" sz="1800" b="0">
                <a:solidFill>
                  <a:srgbClr val="000000"/>
                </a:solidFill>
                <a:latin typeface="Arial"/>
                <a:cs typeface="+mn-cs"/>
              </a:rPr>
              <a:t>La première étape du développement du dispositif de S&amp;E consiste à décrire le contexte.</a:t>
            </a:r>
          </a:p>
        </p:txBody>
      </p:sp>
    </p:spTree>
    <p:extLst>
      <p:ext uri="{BB962C8B-B14F-4D97-AF65-F5344CB8AC3E}">
        <p14:creationId xmlns:p14="http://schemas.microsoft.com/office/powerpoint/2010/main" val="264492695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p:cNvSpPr>
            <a:spLocks noGrp="1"/>
          </p:cNvSpPr>
          <p:nvPr>
            <p:ph type="title"/>
          </p:nvPr>
        </p:nvSpPr>
        <p:spPr>
          <a:xfrm>
            <a:off x="433388" y="914400"/>
            <a:ext cx="7526337" cy="550863"/>
          </a:xfrm>
        </p:spPr>
        <p:txBody>
          <a:bodyPr/>
          <a:lstStyle/>
          <a:p>
            <a:r>
              <a:rPr lang="de-DE" b="1">
                <a:solidFill>
                  <a:srgbClr val="669900"/>
                </a:solidFill>
              </a:rPr>
              <a:t>Exercice S3</a:t>
            </a:r>
          </a:p>
        </p:txBody>
      </p:sp>
      <p:sp>
        <p:nvSpPr>
          <p:cNvPr id="50179" name="Inhaltsplatzhalter 2"/>
          <p:cNvSpPr>
            <a:spLocks noGrp="1"/>
          </p:cNvSpPr>
          <p:nvPr>
            <p:ph idx="1"/>
          </p:nvPr>
        </p:nvSpPr>
        <p:spPr>
          <a:xfrm>
            <a:off x="457200" y="1758950"/>
            <a:ext cx="7526338" cy="4213225"/>
          </a:xfrm>
        </p:spPr>
        <p:txBody>
          <a:bodyPr/>
          <a:lstStyle/>
          <a:p>
            <a:pPr marL="0" indent="0">
              <a:buFont typeface="Wingdings" pitchFamily="2" charset="2"/>
              <a:buNone/>
              <a:defRPr/>
            </a:pPr>
            <a:r>
              <a:rPr lang="en-GB">
                <a:solidFill>
                  <a:srgbClr val="C00000"/>
                </a:solidFill>
              </a:rPr>
              <a:t>Consigne : </a:t>
            </a:r>
          </a:p>
          <a:p>
            <a:pPr marL="285750" indent="-285750">
              <a:buFont typeface="Arial" panose="020B0604020202020204" pitchFamily="34" charset="0"/>
              <a:buChar char="•"/>
              <a:defRPr/>
            </a:pPr>
            <a:r>
              <a:rPr lang="en-GB" b="0"/>
              <a:t>Vous êtes </a:t>
            </a:r>
            <a:r>
              <a:rPr lang="en-GB" b="0">
                <a:solidFill>
                  <a:srgbClr val="C00000"/>
                </a:solidFill>
              </a:rPr>
              <a:t>membre du groupe d’experts </a:t>
            </a:r>
            <a:r>
              <a:rPr lang="en-GB">
                <a:solidFill>
                  <a:srgbClr val="C00000"/>
                </a:solidFill>
              </a:rPr>
              <a:t>ou du groupe consultatif </a:t>
            </a:r>
            <a:r>
              <a:rPr lang="en-GB" b="0">
                <a:solidFill>
                  <a:srgbClr val="C00000"/>
                </a:solidFill>
              </a:rPr>
              <a:t>sur le S&amp;E </a:t>
            </a:r>
            <a:r>
              <a:rPr lang="en-GB"/>
              <a:t>en charge d’appuyer le gouvernement.</a:t>
            </a:r>
            <a:endParaRPr lang="de-DE" b="0"/>
          </a:p>
          <a:p>
            <a:pPr marL="285750" indent="-285750">
              <a:buFont typeface="Arial" panose="020B0604020202020204" pitchFamily="34" charset="0"/>
              <a:buChar char="•"/>
              <a:defRPr/>
            </a:pPr>
            <a:r>
              <a:rPr lang="en-GB" b="0"/>
              <a:t>Utilisez la matrice n°2 afin de répondre aux 4 questions clés.</a:t>
            </a:r>
          </a:p>
          <a:p>
            <a:pPr marL="285750" indent="-285750">
              <a:buFont typeface="Arial" panose="020B0604020202020204" pitchFamily="34" charset="0"/>
              <a:buChar char="•"/>
              <a:defRPr/>
            </a:pPr>
            <a:r>
              <a:rPr lang="en-GB" b="0" dirty="0" err="1"/>
              <a:t>Réferrez</a:t>
            </a:r>
            <a:r>
              <a:rPr lang="en-GB" b="0" dirty="0"/>
              <a:t> </a:t>
            </a:r>
            <a:r>
              <a:rPr lang="en-GB" b="0" err="1"/>
              <a:t>vous</a:t>
            </a:r>
            <a:r>
              <a:rPr lang="en-GB" b="0"/>
              <a:t> </a:t>
            </a:r>
            <a:r>
              <a:rPr lang="en-GB"/>
              <a:t>aux données de base 1a </a:t>
            </a:r>
            <a:r>
              <a:rPr lang="en-GB" b="0"/>
              <a:t>et </a:t>
            </a:r>
            <a:r>
              <a:rPr lang="en-GB" b="0" dirty="0"/>
              <a:t>1b </a:t>
            </a:r>
            <a:r>
              <a:rPr lang="en-GB" dirty="0"/>
              <a:t>qui </a:t>
            </a:r>
            <a:r>
              <a:rPr lang="en-GB" dirty="0" err="1"/>
              <a:t>décrivent</a:t>
            </a:r>
            <a:r>
              <a:rPr lang="en-GB" dirty="0"/>
              <a:t> les </a:t>
            </a:r>
            <a:r>
              <a:rPr lang="en-GB" dirty="0" err="1"/>
              <a:t>caractéristiques</a:t>
            </a:r>
            <a:r>
              <a:rPr lang="en-GB" dirty="0"/>
              <a:t> </a:t>
            </a:r>
            <a:r>
              <a:rPr lang="en-GB" dirty="0" err="1"/>
              <a:t>principales</a:t>
            </a:r>
            <a:r>
              <a:rPr lang="en-GB" dirty="0"/>
              <a:t> du </a:t>
            </a:r>
            <a:r>
              <a:rPr lang="en-GB" dirty="0" err="1"/>
              <a:t>processus</a:t>
            </a:r>
            <a:r>
              <a:rPr lang="en-GB" dirty="0"/>
              <a:t> </a:t>
            </a:r>
            <a:r>
              <a:rPr lang="en-GB" dirty="0" err="1"/>
              <a:t>d’adaptation</a:t>
            </a:r>
            <a:r>
              <a:rPr lang="en-GB" dirty="0"/>
              <a:t> </a:t>
            </a:r>
            <a:r>
              <a:rPr lang="en-GB" dirty="0" err="1"/>
              <a:t>dans</a:t>
            </a:r>
            <a:r>
              <a:rPr lang="en-GB" dirty="0"/>
              <a:t> </a:t>
            </a:r>
            <a:r>
              <a:rPr lang="en-GB" dirty="0" err="1"/>
              <a:t>chacun</a:t>
            </a:r>
            <a:r>
              <a:rPr lang="en-GB" dirty="0"/>
              <a:t> des pays.</a:t>
            </a:r>
            <a:r>
              <a:rPr lang="en-GB" b="0" dirty="0"/>
              <a:t> </a:t>
            </a:r>
          </a:p>
          <a:p>
            <a:pPr>
              <a:buFont typeface="Wingdings" pitchFamily="2" charset="2"/>
              <a:buChar char="§"/>
              <a:defRPr/>
            </a:pPr>
            <a:endParaRPr lang="de-DE" b="0"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5295331" y="4209535"/>
            <a:ext cx="3848669" cy="2405419"/>
          </a:xfrm>
          <a:prstGeom prst="rect">
            <a:avLst/>
          </a:prstGeom>
        </p:spPr>
      </p:pic>
    </p:spTree>
    <p:extLst>
      <p:ext uri="{BB962C8B-B14F-4D97-AF65-F5344CB8AC3E}">
        <p14:creationId xmlns:p14="http://schemas.microsoft.com/office/powerpoint/2010/main" val="133529025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7"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4 a : Contenu (I)</a:t>
            </a:r>
            <a:endParaRPr lang="de-DE" b="0" kern="0"/>
          </a:p>
        </p:txBody>
      </p:sp>
      <p:graphicFrame>
        <p:nvGraphicFramePr>
          <p:cNvPr id="8" name="Tabelle 7"/>
          <p:cNvGraphicFramePr>
            <a:graphicFrameLocks noGrp="1"/>
          </p:cNvGraphicFramePr>
          <p:nvPr>
            <p:extLst>
              <p:ext uri="{D42A27DB-BD31-4B8C-83A1-F6EECF244321}">
                <p14:modId xmlns:p14="http://schemas.microsoft.com/office/powerpoint/2010/main" val="1521239974"/>
              </p:ext>
            </p:extLst>
          </p:nvPr>
        </p:nvGraphicFramePr>
        <p:xfrm>
          <a:off x="600273" y="3501008"/>
          <a:ext cx="7732864" cy="2407992"/>
        </p:xfrm>
        <a:graphic>
          <a:graphicData uri="http://schemas.openxmlformats.org/drawingml/2006/table">
            <a:tbl>
              <a:tblPr firstRow="1" bandRow="1">
                <a:tableStyleId>{72833802-FEF1-4C79-8D5D-14CF1EAF98D9}</a:tableStyleId>
              </a:tblPr>
              <a:tblGrid>
                <a:gridCol w="576064">
                  <a:extLst>
                    <a:ext uri="{9D8B030D-6E8A-4147-A177-3AD203B41FA5}">
                      <a16:colId xmlns:a16="http://schemas.microsoft.com/office/drawing/2014/main" xmlns="" val="20000"/>
                    </a:ext>
                  </a:extLst>
                </a:gridCol>
                <a:gridCol w="2160000">
                  <a:extLst>
                    <a:ext uri="{9D8B030D-6E8A-4147-A177-3AD203B41FA5}">
                      <a16:colId xmlns:a16="http://schemas.microsoft.com/office/drawing/2014/main" xmlns="" val="20001"/>
                    </a:ext>
                  </a:extLst>
                </a:gridCol>
                <a:gridCol w="4996800">
                  <a:extLst>
                    <a:ext uri="{9D8B030D-6E8A-4147-A177-3AD203B41FA5}">
                      <a16:colId xmlns:a16="http://schemas.microsoft.com/office/drawing/2014/main" xmlns="" val="20002"/>
                    </a:ext>
                  </a:extLst>
                </a:gridCol>
              </a:tblGrid>
              <a:tr h="365826">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 principal</a:t>
                      </a:r>
                    </a:p>
                  </a:txBody>
                  <a:tcPr marL="91426" marR="91426" marT="45723" marB="45723"/>
                </a:tc>
                <a:extLst>
                  <a:ext uri="{0D108BD9-81ED-4DB2-BD59-A6C34878D82A}">
                    <a16:rowId xmlns:a16="http://schemas.microsoft.com/office/drawing/2014/main" xmlns="" val="10000"/>
                  </a:ext>
                </a:extLst>
              </a:tr>
              <a:tr h="1800000">
                <a:tc>
                  <a:txBody>
                    <a:bodyPr/>
                    <a:lstStyle/>
                    <a:p>
                      <a:r>
                        <a:rPr lang="de-DE" sz="1800" b="1"/>
                        <a:t>4a</a:t>
                      </a:r>
                    </a:p>
                  </a:txBody>
                  <a:tcPr marL="91426" marR="91426" marT="45723" marB="45723"/>
                </a:tc>
                <a:tc>
                  <a:txBody>
                    <a:bodyPr/>
                    <a:lstStyle/>
                    <a:p>
                      <a:r>
                        <a:rPr lang="de-DE" sz="1800" b="1"/>
                        <a:t>Contenu (I)</a:t>
                      </a:r>
                      <a:endParaRPr lang="de-DE" sz="1800"/>
                    </a:p>
                  </a:txBody>
                  <a:tcPr marL="91426" marR="91426" marT="45723" marB="45723"/>
                </a:tc>
                <a:tc>
                  <a:txBody>
                    <a:bodyPr/>
                    <a:lstStyle/>
                    <a:p>
                      <a:pPr marL="285750" indent="-285750">
                        <a:buFont typeface="Arial" pitchFamily="34" charset="0"/>
                        <a:buChar char="•"/>
                      </a:pPr>
                      <a:r>
                        <a:rPr lang="en-GB" sz="1600" b="0" kern="1200" baseline="0">
                          <a:solidFill>
                            <a:schemeClr val="tx1"/>
                          </a:solidFill>
                          <a:effectLst/>
                          <a:latin typeface="+mn-lt"/>
                          <a:ea typeface="+mn-ea"/>
                          <a:cs typeface="+mn-cs"/>
                        </a:rPr>
                        <a:t>Déterminer si vous vous </a:t>
                      </a:r>
                      <a:r>
                        <a:rPr lang="en-GB" sz="1600" b="1" kern="1200" baseline="0">
                          <a:solidFill>
                            <a:schemeClr val="tx1"/>
                          </a:solidFill>
                          <a:effectLst/>
                          <a:latin typeface="+mn-lt"/>
                          <a:ea typeface="+mn-ea"/>
                          <a:cs typeface="+mn-cs"/>
                        </a:rPr>
                        <a:t>focalisez </a:t>
                      </a:r>
                      <a:r>
                        <a:rPr lang="en-GB" sz="1600" b="0" kern="1200" baseline="0">
                          <a:solidFill>
                            <a:schemeClr val="tx1"/>
                          </a:solidFill>
                          <a:effectLst/>
                          <a:latin typeface="+mn-lt"/>
                          <a:ea typeface="+mn-ea"/>
                          <a:cs typeface="+mn-cs"/>
                        </a:rPr>
                        <a:t>sur le suivi du processus ou des résulats stragégiques (ou les deux)</a:t>
                      </a:r>
                    </a:p>
                    <a:p>
                      <a:pPr marL="285750" indent="-285750">
                        <a:buFont typeface="Arial" pitchFamily="34" charset="0"/>
                        <a:buChar char="•"/>
                      </a:pPr>
                      <a:r>
                        <a:rPr lang="en-GB" sz="1600" b="0" kern="1200">
                          <a:solidFill>
                            <a:schemeClr val="tx1"/>
                          </a:solidFill>
                          <a:effectLst/>
                          <a:latin typeface="+mn-lt"/>
                          <a:ea typeface="+mn-ea"/>
                          <a:cs typeface="+mn-cs"/>
                        </a:rPr>
                        <a:t>Identifier </a:t>
                      </a:r>
                      <a:r>
                        <a:rPr lang="en-GB" sz="1600" b="1" kern="1200">
                          <a:solidFill>
                            <a:schemeClr val="tx1"/>
                          </a:solidFill>
                          <a:effectLst/>
                          <a:latin typeface="+mn-lt"/>
                          <a:ea typeface="+mn-ea"/>
                          <a:cs typeface="+mn-cs"/>
                        </a:rPr>
                        <a:t>les données et les informations </a:t>
                      </a:r>
                      <a:r>
                        <a:rPr lang="en-GB" sz="1600" b="0" kern="1200">
                          <a:solidFill>
                            <a:schemeClr val="tx1"/>
                          </a:solidFill>
                          <a:effectLst/>
                          <a:latin typeface="+mn-lt"/>
                          <a:ea typeface="+mn-ea"/>
                          <a:cs typeface="+mn-cs"/>
                        </a:rPr>
                        <a:t>dont vous avez besoin pour atteindre les objectifs du système de S&amp;E </a:t>
                      </a:r>
                    </a:p>
                    <a:p>
                      <a:pPr marL="285750" indent="-285750">
                        <a:buFont typeface="Arial" pitchFamily="34" charset="0"/>
                        <a:buChar char="•"/>
                      </a:pPr>
                      <a:r>
                        <a:rPr lang="en-GB" sz="1600" kern="1200">
                          <a:solidFill>
                            <a:schemeClr val="tx1"/>
                          </a:solidFill>
                          <a:effectLst/>
                          <a:latin typeface="+mn-lt"/>
                          <a:ea typeface="+mn-ea"/>
                          <a:cs typeface="+mn-cs"/>
                        </a:rPr>
                        <a:t>Définir des </a:t>
                      </a:r>
                      <a:r>
                        <a:rPr lang="en-GB" sz="1600" b="1" kern="1200">
                          <a:solidFill>
                            <a:schemeClr val="tx1"/>
                          </a:solidFill>
                          <a:effectLst/>
                          <a:latin typeface="+mn-lt"/>
                          <a:ea typeface="+mn-ea"/>
                          <a:cs typeface="+mn-cs"/>
                        </a:rPr>
                        <a:t>indicateurs</a:t>
                      </a:r>
                      <a:r>
                        <a:rPr lang="en-GB" sz="1600" kern="1200">
                          <a:solidFill>
                            <a:schemeClr val="tx1"/>
                          </a:solidFill>
                          <a:effectLst/>
                          <a:latin typeface="+mn-lt"/>
                          <a:ea typeface="+mn-ea"/>
                          <a:cs typeface="+mn-cs"/>
                        </a:rPr>
                        <a:t> de réponse à l’adaptation et d’impacts du changement climatique.</a:t>
                      </a:r>
                      <a:endParaRPr lang="de-DE" sz="1600" baseline="0"/>
                    </a:p>
                  </a:txBody>
                  <a:tcPr marL="91426" marR="91426" marT="45723" marB="45723"/>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4412857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981980"/>
          </a:xfrm>
        </p:spPr>
        <p:txBody>
          <a:bodyPr/>
          <a:lstStyle/>
          <a:p>
            <a:r>
              <a:rPr lang="fr-FR" altLang="de-DE" b="1">
                <a:solidFill>
                  <a:srgbClr val="669900"/>
                </a:solidFill>
              </a:rPr>
              <a:t>Les quatre composantes de la construction d’un</a:t>
            </a:r>
            <a:br>
              <a:rPr lang="fr-FR" altLang="de-DE" b="1">
                <a:solidFill>
                  <a:srgbClr val="669900"/>
                </a:solidFill>
              </a:rPr>
            </a:br>
            <a:r>
              <a:rPr lang="fr-FR" altLang="de-DE" b="1">
                <a:solidFill>
                  <a:srgbClr val="669900"/>
                </a:solidFill>
              </a:rPr>
              <a:t>système de S&amp;E de l’adaptation au niveau national</a:t>
            </a:r>
            <a:endParaRPr lang="pt-PT" altLang="de-DE" b="1">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05.03.2018</a:t>
            </a:fld>
            <a:endParaRPr lang="de-DE" altLang="de-DE" sz="1000" b="0" spc="7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a:solidFill>
                <a:srgbClr val="6E6452"/>
              </a:solidFill>
              <a:cs typeface="Arial" pitchFamily="34" charset="0"/>
            </a:endParaRPr>
          </a:p>
        </p:txBody>
      </p:sp>
      <p:sp>
        <p:nvSpPr>
          <p:cNvPr id="22" name="Textfeld 21"/>
          <p:cNvSpPr txBox="1"/>
          <p:nvPr/>
        </p:nvSpPr>
        <p:spPr>
          <a:xfrm>
            <a:off x="7234238" y="4551670"/>
            <a:ext cx="1583941"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a:solidFill>
                  <a:srgbClr val="6E6452"/>
                </a:solidFill>
              </a:rPr>
              <a:t>Session 4a</a:t>
            </a:r>
          </a:p>
        </p:txBody>
      </p:sp>
      <p:pic>
        <p:nvPicPr>
          <p:cNvPr id="10" name="Image 9">
            <a:extLst>
              <a:ext uri="{FF2B5EF4-FFF2-40B4-BE49-F238E27FC236}">
                <a16:creationId xmlns:a16="http://schemas.microsoft.com/office/drawing/2014/main" xmlns="" id="{A3EC5655-C4D7-42FD-BF71-61CD014E53B2}"/>
              </a:ext>
            </a:extLst>
          </p:cNvPr>
          <p:cNvPicPr>
            <a:picLocks noChangeAspect="1"/>
          </p:cNvPicPr>
          <p:nvPr/>
        </p:nvPicPr>
        <p:blipFill>
          <a:blip r:embed="rId3"/>
          <a:stretch>
            <a:fillRect/>
          </a:stretch>
        </p:blipFill>
        <p:spPr>
          <a:xfrm>
            <a:off x="1173707" y="2197100"/>
            <a:ext cx="5176293" cy="4666507"/>
          </a:xfrm>
          <a:prstGeom prst="rect">
            <a:avLst/>
          </a:prstGeom>
        </p:spPr>
      </p:pic>
      <p:cxnSp>
        <p:nvCxnSpPr>
          <p:cNvPr id="129039" name="Gerade Verbindung 5"/>
          <p:cNvCxnSpPr>
            <a:cxnSpLocks noChangeShapeType="1"/>
            <a:endCxn id="22" idx="1"/>
          </p:cNvCxnSpPr>
          <p:nvPr/>
        </p:nvCxnSpPr>
        <p:spPr bwMode="auto">
          <a:xfrm flipV="1">
            <a:off x="5813946" y="4736336"/>
            <a:ext cx="1420292" cy="91549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8415954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el 1"/>
          <p:cNvSpPr>
            <a:spLocks noGrp="1"/>
          </p:cNvSpPr>
          <p:nvPr>
            <p:ph type="title"/>
          </p:nvPr>
        </p:nvSpPr>
        <p:spPr>
          <a:xfrm>
            <a:off x="959383" y="1085164"/>
            <a:ext cx="7526338" cy="540990"/>
          </a:xfrm>
        </p:spPr>
        <p:txBody>
          <a:bodyPr/>
          <a:lstStyle/>
          <a:p>
            <a:r>
              <a:rPr lang="de-DE" b="1">
                <a:solidFill>
                  <a:srgbClr val="669900"/>
                </a:solidFill>
              </a:rPr>
              <a:t>Focalisation : Que doit-on suivre ?</a:t>
            </a: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05.03.2018</a:t>
            </a:fld>
            <a:endParaRPr lang="de-DE">
              <a:solidFill>
                <a:srgbClr val="6E6452"/>
              </a:solidFill>
            </a:endParaRPr>
          </a:p>
        </p:txBody>
      </p:sp>
      <p:pic>
        <p:nvPicPr>
          <p:cNvPr id="2" name="Image 1">
            <a:extLst>
              <a:ext uri="{FF2B5EF4-FFF2-40B4-BE49-F238E27FC236}">
                <a16:creationId xmlns:a16="http://schemas.microsoft.com/office/drawing/2014/main" xmlns="" id="{A5AC87D5-2F5B-4BDC-9E1B-F736D9CC5D3B}"/>
              </a:ext>
            </a:extLst>
          </p:cNvPr>
          <p:cNvPicPr>
            <a:picLocks noChangeAspect="1"/>
          </p:cNvPicPr>
          <p:nvPr/>
        </p:nvPicPr>
        <p:blipFill>
          <a:blip r:embed="rId3"/>
          <a:stretch>
            <a:fillRect/>
          </a:stretch>
        </p:blipFill>
        <p:spPr>
          <a:xfrm>
            <a:off x="252972" y="1828800"/>
            <a:ext cx="8827779" cy="4521951"/>
          </a:xfrm>
          <a:prstGeom prst="rect">
            <a:avLst/>
          </a:prstGeom>
        </p:spPr>
      </p:pic>
    </p:spTree>
    <p:extLst>
      <p:ext uri="{BB962C8B-B14F-4D97-AF65-F5344CB8AC3E}">
        <p14:creationId xmlns:p14="http://schemas.microsoft.com/office/powerpoint/2010/main" val="38324462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9013" y="965870"/>
            <a:ext cx="7776000" cy="505191"/>
          </a:xfrm>
        </p:spPr>
        <p:txBody>
          <a:bodyPr/>
          <a:lstStyle/>
          <a:p>
            <a:r>
              <a:rPr lang="fr-FR" sz="2800" b="1">
                <a:solidFill>
                  <a:srgbClr val="669900"/>
                </a:solidFill>
              </a:rPr>
              <a:t>Focalisation : que va t’on suivre ?</a:t>
            </a:r>
            <a:endParaRPr lang="fr-FR" sz="2800"/>
          </a:p>
        </p:txBody>
      </p:sp>
      <p:sp>
        <p:nvSpPr>
          <p:cNvPr id="4" name="Datumsplatzhalter 3"/>
          <p:cNvSpPr>
            <a:spLocks noGrp="1"/>
          </p:cNvSpPr>
          <p:nvPr>
            <p:ph type="dt" sz="half" idx="11"/>
          </p:nvPr>
        </p:nvSpPr>
        <p:spPr/>
        <p:txBody>
          <a:bodyPr/>
          <a:lstStyle/>
          <a:p>
            <a:pPr>
              <a:defRPr/>
            </a:pPr>
            <a:fld id="{12E44C94-8673-44B1-B997-2666052F0658}" type="datetime1">
              <a:rPr lang="en-GB" noProof="0" smtClean="0"/>
              <a:pPr>
                <a:defRPr/>
              </a:pPr>
              <a:t>05/03/2018</a:t>
            </a:fld>
            <a:endParaRPr lang="en-GB" noProof="0"/>
          </a:p>
        </p:txBody>
      </p:sp>
      <p:grpSp>
        <p:nvGrpSpPr>
          <p:cNvPr id="7" name="Gruppieren 6"/>
          <p:cNvGrpSpPr>
            <a:grpSpLocks/>
          </p:cNvGrpSpPr>
          <p:nvPr/>
        </p:nvGrpSpPr>
        <p:grpSpPr>
          <a:xfrm>
            <a:off x="1559645" y="2294119"/>
            <a:ext cx="4334021" cy="2189632"/>
            <a:chOff x="-88271" y="0"/>
            <a:chExt cx="5858735" cy="3239995"/>
          </a:xfrm>
        </p:grpSpPr>
        <p:cxnSp>
          <p:nvCxnSpPr>
            <p:cNvPr id="8" name="Gerade Verbindung mit Pfeil 7"/>
            <p:cNvCxnSpPr/>
            <p:nvPr/>
          </p:nvCxnSpPr>
          <p:spPr>
            <a:xfrm>
              <a:off x="2142699" y="2046838"/>
              <a:ext cx="0" cy="41619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Gerade Verbindung mit Pfeil 8"/>
            <p:cNvCxnSpPr/>
            <p:nvPr/>
          </p:nvCxnSpPr>
          <p:spPr>
            <a:xfrm>
              <a:off x="3657600" y="921224"/>
              <a:ext cx="0" cy="25209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nvGrpSpPr>
            <p:cNvPr id="10" name="Gruppieren 9"/>
            <p:cNvGrpSpPr/>
            <p:nvPr/>
          </p:nvGrpSpPr>
          <p:grpSpPr>
            <a:xfrm>
              <a:off x="-88271" y="0"/>
              <a:ext cx="5858735" cy="3239995"/>
              <a:chOff x="-88271" y="0"/>
              <a:chExt cx="5858735" cy="3239995"/>
            </a:xfrm>
          </p:grpSpPr>
          <p:sp>
            <p:nvSpPr>
              <p:cNvPr id="11" name="Rechteck 10"/>
              <p:cNvSpPr/>
              <p:nvPr/>
            </p:nvSpPr>
            <p:spPr>
              <a:xfrm>
                <a:off x="-88271" y="1289713"/>
                <a:ext cx="1262380" cy="668655"/>
              </a:xfrm>
              <a:prstGeom prst="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600" b="1">
                    <a:solidFill>
                      <a:srgbClr val="000000"/>
                    </a:solidFill>
                    <a:effectLst/>
                    <a:latin typeface="Arial"/>
                    <a:ea typeface="Times New Roman"/>
                    <a:cs typeface="Times New Roman"/>
                  </a:rPr>
                  <a:t>Aléas</a:t>
                </a:r>
                <a:endParaRPr lang="en-US" b="1">
                  <a:solidFill>
                    <a:srgbClr val="000000"/>
                  </a:solidFill>
                  <a:effectLst/>
                  <a:latin typeface="Arial"/>
                  <a:ea typeface="Times New Roman"/>
                  <a:cs typeface="Times New Roman"/>
                </a:endParaRPr>
              </a:p>
            </p:txBody>
          </p:sp>
          <p:sp>
            <p:nvSpPr>
              <p:cNvPr id="12" name="Rechteck 11"/>
              <p:cNvSpPr/>
              <p:nvPr/>
            </p:nvSpPr>
            <p:spPr>
              <a:xfrm>
                <a:off x="1262380" y="1289713"/>
                <a:ext cx="1740126" cy="668655"/>
              </a:xfrm>
              <a:prstGeom prst="rect">
                <a:avLst/>
              </a:prstGeom>
              <a:solidFill>
                <a:srgbClr val="FFFF99"/>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600" b="1">
                    <a:solidFill>
                      <a:srgbClr val="000000"/>
                    </a:solidFill>
                    <a:latin typeface="Arial"/>
                    <a:ea typeface="Times New Roman"/>
                    <a:cs typeface="Times New Roman"/>
                  </a:rPr>
                  <a:t>Exposition</a:t>
                </a:r>
                <a:endParaRPr lang="en-US" sz="1400" b="1">
                  <a:solidFill>
                    <a:srgbClr val="000000"/>
                  </a:solidFill>
                  <a:latin typeface="Arial"/>
                  <a:ea typeface="Times New Roman"/>
                  <a:cs typeface="Times New Roman"/>
                </a:endParaRPr>
              </a:p>
            </p:txBody>
          </p:sp>
          <p:sp>
            <p:nvSpPr>
              <p:cNvPr id="13" name="Rechteck 12"/>
              <p:cNvSpPr/>
              <p:nvPr/>
            </p:nvSpPr>
            <p:spPr>
              <a:xfrm>
                <a:off x="3114191" y="1289713"/>
                <a:ext cx="1940389" cy="668655"/>
              </a:xfrm>
              <a:prstGeom prst="rect">
                <a:avLst/>
              </a:prstGeom>
              <a:solidFill>
                <a:srgbClr val="C0504D">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600" b="1">
                    <a:solidFill>
                      <a:srgbClr val="000000"/>
                    </a:solidFill>
                    <a:effectLst/>
                    <a:latin typeface="Arial"/>
                    <a:ea typeface="Times New Roman"/>
                    <a:cs typeface="Times New Roman"/>
                  </a:rPr>
                  <a:t>Vulnérabilité</a:t>
                </a:r>
                <a:endParaRPr lang="en-US" b="1">
                  <a:solidFill>
                    <a:srgbClr val="000000"/>
                  </a:solidFill>
                  <a:effectLst/>
                  <a:latin typeface="Arial"/>
                  <a:ea typeface="Times New Roman"/>
                  <a:cs typeface="Times New Roman"/>
                </a:endParaRPr>
              </a:p>
            </p:txBody>
          </p:sp>
          <p:sp>
            <p:nvSpPr>
              <p:cNvPr id="14" name="Rechteck 13"/>
              <p:cNvSpPr/>
              <p:nvPr/>
            </p:nvSpPr>
            <p:spPr>
              <a:xfrm>
                <a:off x="1272152" y="2571340"/>
                <a:ext cx="1801466" cy="668655"/>
              </a:xfrm>
              <a:prstGeom prst="rect">
                <a:avLst/>
              </a:prstGeom>
              <a:solidFill>
                <a:sysClr val="window" lastClr="FFFFFF"/>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US" b="1">
                    <a:solidFill>
                      <a:srgbClr val="000000"/>
                    </a:solidFill>
                    <a:effectLst/>
                    <a:latin typeface="Arial"/>
                    <a:ea typeface="Times New Roman"/>
                    <a:cs typeface="Times New Roman"/>
                  </a:rPr>
                  <a:t>Risque</a:t>
                </a:r>
                <a:endParaRPr lang="en-US" sz="2000">
                  <a:solidFill>
                    <a:srgbClr val="000000"/>
                  </a:solidFill>
                  <a:effectLst/>
                  <a:latin typeface="Arial"/>
                  <a:ea typeface="Times New Roman"/>
                  <a:cs typeface="Times New Roman"/>
                </a:endParaRPr>
              </a:p>
            </p:txBody>
          </p:sp>
          <p:sp>
            <p:nvSpPr>
              <p:cNvPr id="15" name="Rechteck 14"/>
              <p:cNvSpPr/>
              <p:nvPr/>
            </p:nvSpPr>
            <p:spPr>
              <a:xfrm>
                <a:off x="3636223" y="0"/>
                <a:ext cx="2134241" cy="668655"/>
              </a:xfrm>
              <a:prstGeom prst="rect">
                <a:avLst/>
              </a:prstGeom>
              <a:solidFill>
                <a:srgbClr val="F79646">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600"/>
                  </a:spcAft>
                </a:pPr>
                <a:r>
                  <a:rPr lang="fr-FR" sz="1200" b="1">
                    <a:solidFill>
                      <a:srgbClr val="000000"/>
                    </a:solidFill>
                    <a:effectLst/>
                    <a:latin typeface="Arial"/>
                    <a:ea typeface="Times New Roman"/>
                    <a:cs typeface="Times New Roman"/>
                  </a:rPr>
                  <a:t>Capacité d’adaptation</a:t>
                </a:r>
                <a:endParaRPr lang="en-US" sz="1200" b="1">
                  <a:solidFill>
                    <a:srgbClr val="000000"/>
                  </a:solidFill>
                  <a:effectLst/>
                  <a:latin typeface="Arial"/>
                  <a:ea typeface="Times New Roman"/>
                  <a:cs typeface="Times New Roman"/>
                </a:endParaRPr>
              </a:p>
            </p:txBody>
          </p:sp>
          <p:sp>
            <p:nvSpPr>
              <p:cNvPr id="16" name="Rechteck 15"/>
              <p:cNvSpPr/>
              <p:nvPr/>
            </p:nvSpPr>
            <p:spPr>
              <a:xfrm>
                <a:off x="1914855" y="0"/>
                <a:ext cx="1599405" cy="668655"/>
              </a:xfrm>
              <a:prstGeom prst="rect">
                <a:avLst/>
              </a:prstGeom>
              <a:solidFill>
                <a:srgbClr val="9BBB59">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400" b="1">
                    <a:solidFill>
                      <a:srgbClr val="000000"/>
                    </a:solidFill>
                    <a:effectLst/>
                    <a:latin typeface="Arial"/>
                    <a:ea typeface="Times New Roman"/>
                    <a:cs typeface="Times New Roman"/>
                  </a:rPr>
                  <a:t>Sensibilité</a:t>
                </a:r>
                <a:endParaRPr lang="en-US" sz="1600" b="1">
                  <a:solidFill>
                    <a:srgbClr val="000000"/>
                  </a:solidFill>
                  <a:effectLst/>
                  <a:latin typeface="Arial"/>
                  <a:ea typeface="Times New Roman"/>
                  <a:cs typeface="Times New Roman"/>
                </a:endParaRPr>
              </a:p>
            </p:txBody>
          </p:sp>
          <p:sp>
            <p:nvSpPr>
              <p:cNvPr id="17" name="Runde Klammer links 16"/>
              <p:cNvSpPr/>
              <p:nvPr/>
            </p:nvSpPr>
            <p:spPr>
              <a:xfrm rot="16200000" flipV="1">
                <a:off x="2050576" y="624385"/>
                <a:ext cx="163196" cy="3008104"/>
              </a:xfrm>
              <a:prstGeom prst="leftBracket">
                <a:avLst/>
              </a:prstGeom>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unde Klammer links 17"/>
              <p:cNvSpPr/>
              <p:nvPr/>
            </p:nvSpPr>
            <p:spPr>
              <a:xfrm rot="16200000" flipV="1">
                <a:off x="3558654" y="3411"/>
                <a:ext cx="163196" cy="1671254"/>
              </a:xfrm>
              <a:prstGeom prst="leftBracket">
                <a:avLst/>
              </a:prstGeom>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9" name="Rechteck 18"/>
          <p:cNvSpPr/>
          <p:nvPr/>
        </p:nvSpPr>
        <p:spPr>
          <a:xfrm>
            <a:off x="3318546" y="1543321"/>
            <a:ext cx="2212291" cy="30612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fr-FR" sz="1400" b="1" kern="1200" baseline="0">
                <a:solidFill>
                  <a:schemeClr val="tx1"/>
                </a:solidFill>
              </a:rPr>
              <a:t>Mesures d’adaptation</a:t>
            </a:r>
            <a:endParaRPr lang="fr-FR" sz="1400" b="1" kern="1200">
              <a:solidFill>
                <a:schemeClr val="tx1"/>
              </a:solidFill>
            </a:endParaRPr>
          </a:p>
        </p:txBody>
      </p:sp>
      <p:sp>
        <p:nvSpPr>
          <p:cNvPr id="20" name="Textfeld 19"/>
          <p:cNvSpPr txBox="1"/>
          <p:nvPr/>
        </p:nvSpPr>
        <p:spPr>
          <a:xfrm>
            <a:off x="3895245" y="1844824"/>
            <a:ext cx="172699" cy="461665"/>
          </a:xfrm>
          <a:prstGeom prst="rect">
            <a:avLst/>
          </a:prstGeom>
          <a:noFill/>
        </p:spPr>
        <p:txBody>
          <a:bodyPr wrap="square" rtlCol="0">
            <a:spAutoFit/>
          </a:bodyPr>
          <a:lstStyle/>
          <a:p>
            <a:r>
              <a:rPr lang="de-DE" sz="2400" b="1"/>
              <a:t>-</a:t>
            </a:r>
          </a:p>
        </p:txBody>
      </p:sp>
      <p:sp>
        <p:nvSpPr>
          <p:cNvPr id="21" name="Textfeld 20"/>
          <p:cNvSpPr txBox="1"/>
          <p:nvPr/>
        </p:nvSpPr>
        <p:spPr>
          <a:xfrm rot="16200000">
            <a:off x="4945698" y="1945575"/>
            <a:ext cx="184080" cy="461665"/>
          </a:xfrm>
          <a:prstGeom prst="rect">
            <a:avLst/>
          </a:prstGeom>
          <a:noFill/>
        </p:spPr>
        <p:txBody>
          <a:bodyPr wrap="square" rtlCol="0">
            <a:spAutoFit/>
          </a:bodyPr>
          <a:lstStyle/>
          <a:p>
            <a:r>
              <a:rPr lang="de-DE" sz="2400" b="1"/>
              <a:t>+</a:t>
            </a:r>
          </a:p>
        </p:txBody>
      </p:sp>
      <p:cxnSp>
        <p:nvCxnSpPr>
          <p:cNvPr id="22" name="Gerade Verbindung mit Pfeil 21"/>
          <p:cNvCxnSpPr/>
          <p:nvPr/>
        </p:nvCxnSpPr>
        <p:spPr>
          <a:xfrm>
            <a:off x="2915816" y="1772816"/>
            <a:ext cx="0" cy="1187176"/>
          </a:xfrm>
          <a:prstGeom prst="straightConnector1">
            <a:avLst/>
          </a:prstGeom>
          <a:ln>
            <a:prstDash val="dash"/>
            <a:tailEnd type="arrow"/>
          </a:ln>
        </p:spPr>
        <p:style>
          <a:lnRef idx="1">
            <a:schemeClr val="accent2"/>
          </a:lnRef>
          <a:fillRef idx="0">
            <a:schemeClr val="accent2"/>
          </a:fillRef>
          <a:effectRef idx="0">
            <a:schemeClr val="accent2"/>
          </a:effectRef>
          <a:fontRef idx="minor">
            <a:schemeClr val="tx1"/>
          </a:fontRef>
        </p:style>
      </p:cxnSp>
      <p:cxnSp>
        <p:nvCxnSpPr>
          <p:cNvPr id="23" name="Gerade Verbindung 22"/>
          <p:cNvCxnSpPr>
            <a:stCxn id="19" idx="1"/>
          </p:cNvCxnSpPr>
          <p:nvPr/>
        </p:nvCxnSpPr>
        <p:spPr bwMode="auto">
          <a:xfrm flipH="1">
            <a:off x="2915816" y="1696384"/>
            <a:ext cx="402730" cy="32373"/>
          </a:xfrm>
          <a:prstGeom prst="line">
            <a:avLst/>
          </a:prstGeom>
          <a:ln>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4" name="Textfeld 23"/>
          <p:cNvSpPr txBox="1"/>
          <p:nvPr/>
        </p:nvSpPr>
        <p:spPr>
          <a:xfrm>
            <a:off x="2887133" y="1887215"/>
            <a:ext cx="172699" cy="461665"/>
          </a:xfrm>
          <a:prstGeom prst="rect">
            <a:avLst/>
          </a:prstGeom>
          <a:noFill/>
        </p:spPr>
        <p:txBody>
          <a:bodyPr wrap="square" rtlCol="0">
            <a:spAutoFit/>
          </a:bodyPr>
          <a:lstStyle/>
          <a:p>
            <a:r>
              <a:rPr lang="de-DE" sz="2400" b="1"/>
              <a:t>-</a:t>
            </a:r>
            <a:endParaRPr lang="de-DE" sz="1600" b="1"/>
          </a:p>
        </p:txBody>
      </p:sp>
      <p:cxnSp>
        <p:nvCxnSpPr>
          <p:cNvPr id="25" name="Gerade Verbindung mit Pfeil 24"/>
          <p:cNvCxnSpPr/>
          <p:nvPr/>
        </p:nvCxnSpPr>
        <p:spPr>
          <a:xfrm>
            <a:off x="3701666" y="1924338"/>
            <a:ext cx="0" cy="3243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7" name="Gerade Verbindung mit Pfeil 36"/>
          <p:cNvCxnSpPr/>
          <p:nvPr/>
        </p:nvCxnSpPr>
        <p:spPr>
          <a:xfrm>
            <a:off x="5198954" y="1937947"/>
            <a:ext cx="0" cy="3243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38" name="Textfeld 37"/>
          <p:cNvSpPr txBox="1"/>
          <p:nvPr/>
        </p:nvSpPr>
        <p:spPr>
          <a:xfrm>
            <a:off x="6428536" y="1772816"/>
            <a:ext cx="2520280" cy="4093428"/>
          </a:xfrm>
          <a:prstGeom prst="rect">
            <a:avLst/>
          </a:prstGeom>
          <a:noFill/>
        </p:spPr>
        <p:txBody>
          <a:bodyPr wrap="square" rtlCol="0">
            <a:spAutoFit/>
          </a:bodyPr>
          <a:lstStyle/>
          <a:p>
            <a:r>
              <a:rPr lang="de-DE" sz="2000" b="0">
                <a:solidFill>
                  <a:schemeClr val="tx2"/>
                </a:solidFill>
              </a:rPr>
              <a:t>Ce graphique présente les composantes de l‘adaptation selon le GIEC (2014)</a:t>
            </a:r>
          </a:p>
          <a:p>
            <a:endParaRPr lang="de-DE" sz="2000">
              <a:solidFill>
                <a:schemeClr val="tx2"/>
              </a:solidFill>
            </a:endParaRPr>
          </a:p>
          <a:p>
            <a:r>
              <a:rPr lang="de-DE" sz="2000" b="0">
                <a:solidFill>
                  <a:schemeClr val="tx2"/>
                </a:solidFill>
              </a:rPr>
              <a:t>Le suivi peut se focaliser sur plusieurs composantes, par ex. sur les réponses d‘adaptation ou sur la vulnérabilité</a:t>
            </a:r>
          </a:p>
        </p:txBody>
      </p:sp>
      <p:sp>
        <p:nvSpPr>
          <p:cNvPr id="36" name="Ellipse 6"/>
          <p:cNvSpPr>
            <a:spLocks noChangeArrowheads="1"/>
          </p:cNvSpPr>
          <p:nvPr/>
        </p:nvSpPr>
        <p:spPr bwMode="auto">
          <a:xfrm>
            <a:off x="1234928" y="4960965"/>
            <a:ext cx="3913467" cy="1609605"/>
          </a:xfrm>
          <a:prstGeom prst="ellipse">
            <a:avLst/>
          </a:prstGeom>
          <a:solidFill>
            <a:srgbClr val="FFFF00">
              <a:alpha val="16862"/>
            </a:srgbClr>
          </a:solidFill>
          <a:ln w="9525" algn="ctr">
            <a:solidFill>
              <a:schemeClr val="tx1"/>
            </a:solidFill>
            <a:round/>
            <a:headEnd/>
            <a:tailEnd/>
          </a:ln>
        </p:spPr>
        <p:txBody>
          <a:bodyPr/>
          <a:lstStyle/>
          <a:p>
            <a:pPr eaLnBrk="0" hangingPunct="0"/>
            <a:endParaRPr lang="de-DE">
              <a:latin typeface="Arial"/>
              <a:cs typeface="+mn-cs"/>
            </a:endParaRPr>
          </a:p>
        </p:txBody>
      </p:sp>
      <p:cxnSp>
        <p:nvCxnSpPr>
          <p:cNvPr id="30" name="Gerade Verbindung mit Pfeil 29"/>
          <p:cNvCxnSpPr>
            <a:stCxn id="14" idx="2"/>
          </p:cNvCxnSpPr>
          <p:nvPr/>
        </p:nvCxnSpPr>
        <p:spPr bwMode="auto">
          <a:xfrm flipH="1">
            <a:off x="3217570" y="4483751"/>
            <a:ext cx="14774" cy="591514"/>
          </a:xfrm>
          <a:prstGeom prst="straightConnector1">
            <a:avLst/>
          </a:prstGeom>
          <a:solidFill>
            <a:schemeClr val="accent1"/>
          </a:solidFill>
          <a:ln w="38100" cap="flat" cmpd="sng" algn="ctr">
            <a:solidFill>
              <a:schemeClr val="tx1"/>
            </a:solidFill>
            <a:prstDash val="solid"/>
            <a:round/>
            <a:headEnd type="arrow"/>
            <a:tailEnd type="arrow"/>
          </a:ln>
          <a:effectLst/>
        </p:spPr>
      </p:cxnSp>
      <p:grpSp>
        <p:nvGrpSpPr>
          <p:cNvPr id="28" name="Group 27"/>
          <p:cNvGrpSpPr/>
          <p:nvPr/>
        </p:nvGrpSpPr>
        <p:grpSpPr>
          <a:xfrm>
            <a:off x="1683771" y="5219699"/>
            <a:ext cx="3075441" cy="1187835"/>
            <a:chOff x="4165600" y="4031865"/>
            <a:chExt cx="2755900" cy="929100"/>
          </a:xfrm>
        </p:grpSpPr>
        <p:sp>
          <p:nvSpPr>
            <p:cNvPr id="27" name="Rectangle 26"/>
            <p:cNvSpPr/>
            <p:nvPr/>
          </p:nvSpPr>
          <p:spPr bwMode="auto">
            <a:xfrm>
              <a:off x="4165600" y="4031865"/>
              <a:ext cx="2755900" cy="929100"/>
            </a:xfrm>
            <a:prstGeom prst="rect">
              <a:avLst/>
            </a:prstGeom>
            <a:solidFill>
              <a:schemeClr val="bg1"/>
            </a:solidFill>
            <a:ln w="1905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de-DE" sz="1400" i="0" u="none" strike="noStrike" cap="none" normalizeH="0" baseline="0">
                  <a:ln>
                    <a:noFill/>
                  </a:ln>
                  <a:solidFill>
                    <a:schemeClr val="tx1"/>
                  </a:solidFill>
                  <a:effectLst/>
                  <a:latin typeface="Arial" charset="0"/>
                </a:rPr>
                <a:t>Réponse</a:t>
              </a:r>
              <a:endParaRPr kumimoji="0" lang="en-GB" sz="1400" i="0" u="none" strike="noStrike" cap="none" normalizeH="0" baseline="0" dirty="0" err="1">
                <a:ln>
                  <a:noFill/>
                </a:ln>
                <a:solidFill>
                  <a:schemeClr val="tx1"/>
                </a:solidFill>
                <a:effectLst/>
                <a:latin typeface="Arial" charset="0"/>
              </a:endParaRPr>
            </a:p>
          </p:txBody>
        </p:sp>
        <p:sp>
          <p:nvSpPr>
            <p:cNvPr id="33" name="Rectangle 32"/>
            <p:cNvSpPr/>
            <p:nvPr/>
          </p:nvSpPr>
          <p:spPr bwMode="auto">
            <a:xfrm>
              <a:off x="5033014" y="4178695"/>
              <a:ext cx="1829882" cy="249287"/>
            </a:xfrm>
            <a:prstGeom prst="rect">
              <a:avLst/>
            </a:prstGeom>
            <a:solidFill>
              <a:schemeClr val="bg1"/>
            </a:solidFill>
            <a:ln w="19050" cap="flat" cmpd="sng" algn="ctr">
              <a:solidFill>
                <a:srgbClr val="FFC000"/>
              </a:solid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eaLnBrk="0" hangingPunct="0"/>
              <a:r>
                <a:rPr lang="en-GB" sz="1400">
                  <a:solidFill>
                    <a:schemeClr val="tx1"/>
                  </a:solidFill>
                </a:rPr>
                <a:t>Activités d’adaptation</a:t>
              </a:r>
              <a:endParaRPr lang="en-GB" sz="1400" dirty="0" err="1">
                <a:solidFill>
                  <a:schemeClr val="tx1"/>
                </a:solidFill>
              </a:endParaRPr>
            </a:p>
          </p:txBody>
        </p:sp>
        <p:sp>
          <p:nvSpPr>
            <p:cNvPr id="35" name="Rectangle 34"/>
            <p:cNvSpPr/>
            <p:nvPr/>
          </p:nvSpPr>
          <p:spPr bwMode="auto">
            <a:xfrm>
              <a:off x="5033014" y="4559580"/>
              <a:ext cx="1829880" cy="236187"/>
            </a:xfrm>
            <a:prstGeom prst="rect">
              <a:avLst/>
            </a:prstGeom>
            <a:solidFill>
              <a:schemeClr val="bg1"/>
            </a:solidFill>
            <a:ln w="19050" cap="flat" cmpd="sng" algn="ctr">
              <a:solidFill>
                <a:srgbClr val="FFC000"/>
              </a:solidFill>
              <a:prstDash val="solid"/>
              <a:round/>
              <a:headEnd type="none" w="med" len="med"/>
              <a:tailEnd type="none" w="med" len="med"/>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eaLnBrk="0" hangingPunct="0"/>
              <a:r>
                <a:rPr lang="en-GB" sz="1400">
                  <a:solidFill>
                    <a:schemeClr val="tx1"/>
                  </a:solidFill>
                </a:rPr>
                <a:t>Résultats d’adaptation</a:t>
              </a:r>
            </a:p>
          </p:txBody>
        </p:sp>
      </p:grpSp>
    </p:spTree>
    <p:extLst>
      <p:ext uri="{BB962C8B-B14F-4D97-AF65-F5344CB8AC3E}">
        <p14:creationId xmlns:p14="http://schemas.microsoft.com/office/powerpoint/2010/main" val="430682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924818"/>
          </a:xfrm>
        </p:spPr>
        <p:txBody>
          <a:bodyPr/>
          <a:lstStyle/>
          <a:p>
            <a:r>
              <a:rPr lang="fr-FR" dirty="0">
                <a:solidFill>
                  <a:srgbClr val="669900"/>
                </a:solidFill>
              </a:rPr>
              <a:t>Intégrer l’adaptation au CC dans la planification du développement –</a:t>
            </a:r>
            <a:r>
              <a:rPr lang="fr-FR" b="1" dirty="0">
                <a:solidFill>
                  <a:srgbClr val="669900"/>
                </a:solidFill>
              </a:rPr>
              <a:t> Module sur le suivi et l’évaluation (S&amp;E)</a:t>
            </a:r>
          </a:p>
        </p:txBody>
      </p:sp>
      <p:sp>
        <p:nvSpPr>
          <p:cNvPr id="21507" name="Content Placeholder 2"/>
          <p:cNvSpPr>
            <a:spLocks noGrp="1"/>
          </p:cNvSpPr>
          <p:nvPr>
            <p:ph idx="1"/>
          </p:nvPr>
        </p:nvSpPr>
        <p:spPr>
          <a:xfrm>
            <a:off x="712788" y="2024831"/>
            <a:ext cx="8051800" cy="4463203"/>
          </a:xfrm>
        </p:spPr>
        <p:txBody>
          <a:bodyPr>
            <a:normAutofit fontScale="92500" lnSpcReduction="20000"/>
          </a:bodyPr>
          <a:lstStyle/>
          <a:p>
            <a:pPr algn="just">
              <a:spcAft>
                <a:spcPts val="300"/>
              </a:spcAft>
            </a:pPr>
            <a:r>
              <a:rPr lang="fr-FR" b="1"/>
              <a:t>Groupe cible</a:t>
            </a:r>
          </a:p>
          <a:p>
            <a:pPr marL="285750" indent="-285750">
              <a:buFont typeface="Arial" panose="020B0604020202020204" pitchFamily="34" charset="0"/>
              <a:buChar char="•"/>
            </a:pPr>
            <a:r>
              <a:rPr lang="fr-FR"/>
              <a:t>Destiné aux personnes impliquées dans la conception de systèmes de suivi et d’évaluation de l’adaptation au niveau (sous-)national (sous-module 6a) ou au niveau des projets ou des programmes (sous-module 6b).</a:t>
            </a:r>
          </a:p>
          <a:p>
            <a:endParaRPr lang="fr-FR" sz="1200"/>
          </a:p>
          <a:p>
            <a:r>
              <a:rPr lang="fr-FR" b="1"/>
              <a:t>Matériel de formation nécessaire</a:t>
            </a:r>
          </a:p>
          <a:p>
            <a:pPr marL="285750" lvl="0" indent="-285750">
              <a:buFont typeface="Arial" panose="020B0604020202020204" pitchFamily="34" charset="0"/>
              <a:buChar char="•"/>
            </a:pPr>
            <a:r>
              <a:rPr lang="fr-FR">
                <a:solidFill>
                  <a:srgbClr val="C00000"/>
                </a:solidFill>
              </a:rPr>
              <a:t>Le manuel de formation </a:t>
            </a:r>
            <a:r>
              <a:rPr lang="fr-FR"/>
              <a:t>décrit les exercices à réaliser avec les participants</a:t>
            </a:r>
          </a:p>
          <a:p>
            <a:pPr marL="285750" lvl="0" indent="-285750">
              <a:buFont typeface="Arial" panose="020B0604020202020204" pitchFamily="34" charset="0"/>
              <a:buChar char="•"/>
            </a:pPr>
            <a:r>
              <a:rPr lang="fr-FR">
                <a:solidFill>
                  <a:srgbClr val="C00000"/>
                </a:solidFill>
              </a:rPr>
              <a:t>La présentation PowerPoint </a:t>
            </a:r>
            <a:r>
              <a:rPr lang="fr-FR"/>
              <a:t>constituée d’une série de diapositives introductives</a:t>
            </a:r>
          </a:p>
          <a:p>
            <a:pPr marL="285750" lvl="0" indent="-285750">
              <a:buFont typeface="Arial" panose="020B0604020202020204" pitchFamily="34" charset="0"/>
              <a:buChar char="•"/>
            </a:pPr>
            <a:r>
              <a:rPr lang="fr-FR">
                <a:solidFill>
                  <a:srgbClr val="C00000"/>
                </a:solidFill>
              </a:rPr>
              <a:t>Le manuel du formateur </a:t>
            </a:r>
            <a:r>
              <a:rPr lang="fr-FR"/>
              <a:t>contient des conseils sur la conduite des sessions </a:t>
            </a:r>
          </a:p>
          <a:p>
            <a:pPr marL="285750" lvl="0" indent="-285750">
              <a:buFont typeface="Arial" panose="020B0604020202020204" pitchFamily="34" charset="0"/>
              <a:buChar char="•"/>
            </a:pPr>
            <a:r>
              <a:rPr lang="fr-FR">
                <a:solidFill>
                  <a:srgbClr val="C00000"/>
                </a:solidFill>
              </a:rPr>
              <a:t>Des documents à distribuer</a:t>
            </a:r>
            <a:r>
              <a:rPr lang="fr-FR"/>
              <a:t> pour chacune des sessions</a:t>
            </a:r>
          </a:p>
          <a:p>
            <a:pPr lvl="0"/>
            <a:r>
              <a:rPr lang="fr-FR"/>
              <a:t>Tous ces documents peuvent être téléchargés sur le site internet de l’OCDE dans les sections Environnement et développement. D’autres documents peuvent être téléchargés sur le site </a:t>
            </a:r>
            <a:r>
              <a:rPr lang="fr-FR">
                <a:solidFill>
                  <a:srgbClr val="0070C0"/>
                </a:solidFill>
              </a:rPr>
              <a:t>AdaptationCommunity.net</a:t>
            </a:r>
            <a:r>
              <a:rPr lang="fr-FR"/>
              <a:t> dans la section </a:t>
            </a:r>
            <a:r>
              <a:rPr lang="fr-FR" err="1"/>
              <a:t>Knowledge</a:t>
            </a:r>
            <a:r>
              <a:rPr lang="fr-FR"/>
              <a:t> (connaissances) </a:t>
            </a:r>
            <a:r>
              <a:rPr lang="fr-FR">
                <a:solidFill>
                  <a:schemeClr val="tx1"/>
                </a:solidFill>
                <a:sym typeface="Wingdings 3"/>
              </a:rPr>
              <a:t> </a:t>
            </a:r>
            <a:r>
              <a:rPr lang="fr-FR"/>
              <a:t>Adaptation Training (Formations sur l’adaptation)</a:t>
            </a:r>
          </a:p>
          <a:p>
            <a:pPr lvl="0"/>
            <a:endParaRPr lang="de-DE"/>
          </a:p>
        </p:txBody>
      </p:sp>
    </p:spTree>
    <p:extLst>
      <p:ext uri="{BB962C8B-B14F-4D97-AF65-F5344CB8AC3E}">
        <p14:creationId xmlns:p14="http://schemas.microsoft.com/office/powerpoint/2010/main" val="3675884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82519" y="1135116"/>
            <a:ext cx="7526337" cy="550863"/>
          </a:xfrm>
        </p:spPr>
        <p:txBody>
          <a:bodyPr/>
          <a:lstStyle/>
          <a:p>
            <a:r>
              <a:rPr lang="de-DE" b="1">
                <a:solidFill>
                  <a:srgbClr val="669900"/>
                </a:solidFill>
              </a:rPr>
              <a:t>Information</a:t>
            </a:r>
          </a:p>
        </p:txBody>
      </p:sp>
      <p:sp>
        <p:nvSpPr>
          <p:cNvPr id="4" name="Datumsplatzhalter 3"/>
          <p:cNvSpPr>
            <a:spLocks noGrp="1"/>
          </p:cNvSpPr>
          <p:nvPr>
            <p:ph type="dt" sz="half" idx="11"/>
          </p:nvPr>
        </p:nvSpPr>
        <p:spPr/>
        <p:txBody>
          <a:bodyPr/>
          <a:lstStyle/>
          <a:p>
            <a:pPr>
              <a:defRPr/>
            </a:pPr>
            <a:fld id="{CE49CDAE-FA7C-4BEB-93CC-4DF93F9F94B2}" type="datetime1">
              <a:rPr lang="de-DE" smtClean="0"/>
              <a:pPr>
                <a:defRPr/>
              </a:pPr>
              <a:t>05.03.2018</a:t>
            </a:fld>
            <a:endParaRPr lang="de-DE"/>
          </a:p>
        </p:txBody>
      </p:sp>
      <p:sp>
        <p:nvSpPr>
          <p:cNvPr id="6" name="Content Placeholder 2"/>
          <p:cNvSpPr txBox="1">
            <a:spLocks/>
          </p:cNvSpPr>
          <p:nvPr/>
        </p:nvSpPr>
        <p:spPr>
          <a:xfrm>
            <a:off x="482519" y="1712853"/>
            <a:ext cx="8051800" cy="4868148"/>
          </a:xfrm>
          <a:prstGeom prst="rect">
            <a:avLst/>
          </a:prstGeom>
        </p:spPr>
        <p:txBody>
          <a:bodyPr>
            <a:normAutofit fontScale="92500" lnSpcReduction="100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a:ea typeface="Calibri"/>
              </a:rPr>
              <a:t>La plupart des dispositifs de S&amp;E utilisent des </a:t>
            </a:r>
            <a:r>
              <a:rPr lang="en-US" kern="0">
                <a:ea typeface="Calibri"/>
              </a:rPr>
              <a:t>indicateurs</a:t>
            </a:r>
            <a:r>
              <a:rPr lang="en-US" b="0" kern="0">
                <a:ea typeface="Calibri"/>
              </a:rPr>
              <a:t> pour définir ce qu’ils vont mesurer</a:t>
            </a:r>
          </a:p>
          <a:p>
            <a:pPr marL="720000" lvl="2" algn="just">
              <a:spcAft>
                <a:spcPts val="300"/>
              </a:spcAft>
              <a:buClr>
                <a:srgbClr val="C80F0F"/>
              </a:buClr>
            </a:pPr>
            <a:r>
              <a:rPr lang="en-US" b="0" kern="0">
                <a:ea typeface="Calibri"/>
              </a:rPr>
              <a:t>Mais il n’est pas obligatoire d’utiliser des indicateur dans un système de S&amp;E</a:t>
            </a:r>
          </a:p>
          <a:p>
            <a:pPr algn="just">
              <a:spcAft>
                <a:spcPts val="300"/>
              </a:spcAft>
            </a:pPr>
            <a:endParaRPr lang="en-US" b="0" kern="0">
              <a:ea typeface="Calibri"/>
            </a:endParaRPr>
          </a:p>
          <a:p>
            <a:pPr algn="just">
              <a:spcAft>
                <a:spcPts val="300"/>
              </a:spcAft>
            </a:pPr>
            <a:r>
              <a:rPr lang="en-US" b="0" kern="0"/>
              <a:t>Les indicateurs sont utiles pour : </a:t>
            </a:r>
          </a:p>
          <a:p>
            <a:pPr lvl="1" algn="just">
              <a:spcAft>
                <a:spcPts val="300"/>
              </a:spcAft>
            </a:pPr>
            <a:r>
              <a:rPr lang="en-US" b="0" kern="0"/>
              <a:t>Décrire une situation existante </a:t>
            </a:r>
          </a:p>
          <a:p>
            <a:pPr lvl="1" algn="just">
              <a:spcAft>
                <a:spcPts val="300"/>
              </a:spcAft>
            </a:pPr>
            <a:r>
              <a:rPr lang="en-US" b="0" kern="0"/>
              <a:t>Suivre les évolutions dans le temps</a:t>
            </a:r>
          </a:p>
          <a:p>
            <a:pPr marL="0" indent="0" algn="just">
              <a:spcAft>
                <a:spcPts val="300"/>
              </a:spcAft>
              <a:buNone/>
            </a:pPr>
            <a:endParaRPr lang="en-US" b="0" kern="0"/>
          </a:p>
          <a:p>
            <a:pPr algn="just">
              <a:spcAft>
                <a:spcPts val="300"/>
              </a:spcAft>
            </a:pPr>
            <a:r>
              <a:rPr lang="en-US" b="0" kern="0"/>
              <a:t>Pour chaque indicateur il est nécessaire :</a:t>
            </a:r>
          </a:p>
          <a:p>
            <a:pPr lvl="1" algn="just">
              <a:spcAft>
                <a:spcPts val="300"/>
              </a:spcAft>
            </a:pPr>
            <a:r>
              <a:rPr lang="en-US" b="0" kern="0"/>
              <a:t>De remplir des critères de qualité (il doit être valide, pertinent, mesurable, etc. – </a:t>
            </a:r>
            <a:r>
              <a:rPr lang="en-US" b="0" i="1" kern="0"/>
              <a:t>ceci sera l’objet de la session 5</a:t>
            </a:r>
            <a:r>
              <a:rPr lang="en-US" b="0" kern="0"/>
              <a:t>)</a:t>
            </a:r>
          </a:p>
          <a:p>
            <a:pPr lvl="1" algn="just">
              <a:spcAft>
                <a:spcPts val="300"/>
              </a:spcAft>
            </a:pPr>
            <a:r>
              <a:rPr lang="en-US" b="0" kern="0"/>
              <a:t>De disposer d’une base de données de référence precise et des valeurs cibles</a:t>
            </a:r>
          </a:p>
          <a:p>
            <a:pPr lvl="1" algn="just">
              <a:spcAft>
                <a:spcPts val="300"/>
              </a:spcAft>
            </a:pPr>
            <a:r>
              <a:rPr lang="en-US" b="0" kern="0"/>
              <a:t>D’avoir un moyen de vérifier sa valeur (quantitative).</a:t>
            </a:r>
          </a:p>
          <a:p>
            <a:pPr marL="0" indent="0" algn="just">
              <a:spcAft>
                <a:spcPts val="300"/>
              </a:spcAft>
              <a:buNone/>
            </a:pPr>
            <a:endParaRPr lang="en-US" b="0" kern="0">
              <a:solidFill>
                <a:schemeClr val="tx1"/>
              </a:solidFill>
            </a:endParaRPr>
          </a:p>
        </p:txBody>
      </p:sp>
      <p:pic>
        <p:nvPicPr>
          <p:cNvPr id="1026" name="Picture 2" descr="http://thumbs.dreamstime.com/z/vector-indicator-38365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50" b="10377"/>
          <a:stretch/>
        </p:blipFill>
        <p:spPr bwMode="auto">
          <a:xfrm>
            <a:off x="7013989" y="2638342"/>
            <a:ext cx="1360546" cy="204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9452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p:cNvSpPr>
            <a:spLocks noGrp="1"/>
          </p:cNvSpPr>
          <p:nvPr>
            <p:ph type="title"/>
          </p:nvPr>
        </p:nvSpPr>
        <p:spPr>
          <a:xfrm>
            <a:off x="352425" y="1235075"/>
            <a:ext cx="8421688" cy="619125"/>
          </a:xfrm>
        </p:spPr>
        <p:txBody>
          <a:bodyPr/>
          <a:lstStyle/>
          <a:p>
            <a:r>
              <a:rPr lang="de-CH" altLang="de-DE"/>
              <a:t/>
            </a:r>
            <a:br>
              <a:rPr lang="de-CH" altLang="de-DE"/>
            </a:br>
            <a:endParaRPr lang="de-DE" altLang="de-DE"/>
          </a:p>
        </p:txBody>
      </p:sp>
      <p:sp>
        <p:nvSpPr>
          <p:cNvPr id="3" name="Inhaltsplatzhalter 2"/>
          <p:cNvSpPr>
            <a:spLocks noGrp="1"/>
          </p:cNvSpPr>
          <p:nvPr>
            <p:ph idx="1"/>
          </p:nvPr>
        </p:nvSpPr>
        <p:spPr>
          <a:xfrm>
            <a:off x="433388" y="1543337"/>
            <a:ext cx="8066087" cy="4954445"/>
          </a:xfrm>
        </p:spPr>
        <p:txBody>
          <a:bodyPr/>
          <a:lstStyle/>
          <a:p>
            <a:pPr marL="457200" indent="-457200">
              <a:spcBef>
                <a:spcPct val="0"/>
              </a:spcBef>
              <a:spcAft>
                <a:spcPts val="600"/>
              </a:spcAft>
              <a:buFont typeface="+mj-lt"/>
              <a:buAutoNum type="alphaLcParenR"/>
            </a:pPr>
            <a:r>
              <a:rPr lang="fr-FR" altLang="de-DE" sz="2000" b="1"/>
              <a:t>Contexte</a:t>
            </a:r>
            <a:r>
              <a:rPr lang="fr-FR" altLang="de-DE" sz="2000"/>
              <a:t> : l'indicateur sert-il l’objectif et est-il utile pour l’usage prévu ?</a:t>
            </a:r>
            <a:endParaRPr lang="pt-BR" altLang="de-DE" sz="2000"/>
          </a:p>
          <a:p>
            <a:pPr marL="457200" indent="-457200">
              <a:spcBef>
                <a:spcPct val="0"/>
              </a:spcBef>
              <a:spcAft>
                <a:spcPts val="600"/>
              </a:spcAft>
              <a:buFont typeface="+mj-lt"/>
              <a:buAutoNum type="alphaLcParenR"/>
            </a:pPr>
            <a:r>
              <a:rPr lang="pt-BR" altLang="de-DE" sz="2000" b="1"/>
              <a:t>Focalisation </a:t>
            </a:r>
            <a:r>
              <a:rPr lang="pt-BR" altLang="de-DE" sz="2000" b="0"/>
              <a:t>: l’indicateur permet-il de suivre l’évolution du processus et/ou des résultats stratégiques ?</a:t>
            </a:r>
          </a:p>
          <a:p>
            <a:pPr marL="457200" indent="-457200">
              <a:spcBef>
                <a:spcPct val="0"/>
              </a:spcBef>
              <a:spcAft>
                <a:spcPts val="600"/>
              </a:spcAft>
              <a:buFont typeface="+mj-lt"/>
              <a:buAutoNum type="alphaLcParenR"/>
            </a:pPr>
            <a:r>
              <a:rPr lang="pt-BR" altLang="de-DE" sz="2000" b="1"/>
              <a:t>Base de référence et cible </a:t>
            </a:r>
            <a:r>
              <a:rPr lang="pt-BR" altLang="de-DE" sz="2000" b="0"/>
              <a:t>: la base de données de référence a-t-elle été identifiée ? </a:t>
            </a:r>
            <a:r>
              <a:rPr lang="pt-BR" altLang="de-DE" sz="2000"/>
              <a:t>D</a:t>
            </a:r>
            <a:r>
              <a:rPr lang="pt-BR" altLang="de-DE" sz="2000" b="0"/>
              <a:t>es cibles appropriées ont-elles été identifiées ? </a:t>
            </a:r>
          </a:p>
          <a:p>
            <a:pPr marL="457200" indent="-457200">
              <a:spcBef>
                <a:spcPct val="0"/>
              </a:spcBef>
              <a:spcAft>
                <a:spcPts val="600"/>
              </a:spcAft>
              <a:buFont typeface="+mj-lt"/>
              <a:buAutoNum type="alphaLcParenR"/>
            </a:pPr>
            <a:r>
              <a:rPr lang="pt-BR" altLang="de-DE" sz="2000" b="1" err="1"/>
              <a:t>Sources</a:t>
            </a:r>
            <a:r>
              <a:rPr lang="pt-BR" altLang="de-DE" sz="2000" b="1"/>
              <a:t> de vérification/contrôle </a:t>
            </a:r>
            <a:r>
              <a:rPr lang="pt-BR" altLang="de-DE" sz="2000" b="0"/>
              <a:t>: sont-elles identifiées ? </a:t>
            </a:r>
          </a:p>
          <a:p>
            <a:pPr marL="457200" indent="-457200">
              <a:spcBef>
                <a:spcPct val="0"/>
              </a:spcBef>
              <a:spcAft>
                <a:spcPts val="600"/>
              </a:spcAft>
              <a:buFont typeface="+mj-lt"/>
              <a:buAutoNum type="alphaLcParenR"/>
            </a:pPr>
            <a:r>
              <a:rPr lang="pt-BR" altLang="de-DE" sz="2000" b="1"/>
              <a:t>Recueil de données et analyse </a:t>
            </a:r>
            <a:r>
              <a:rPr lang="pt-BR" altLang="de-DE" sz="2000" b="0"/>
              <a:t>: quelles sont les méthodes utilisées pour acquérir et traiter les données et/ou informations nécessaires ? </a:t>
            </a:r>
          </a:p>
        </p:txBody>
      </p:sp>
      <p:sp>
        <p:nvSpPr>
          <p:cNvPr id="6" name="Titel 1"/>
          <p:cNvSpPr txBox="1">
            <a:spLocks/>
          </p:cNvSpPr>
          <p:nvPr/>
        </p:nvSpPr>
        <p:spPr bwMode="auto">
          <a:xfrm>
            <a:off x="433388" y="936335"/>
            <a:ext cx="8448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eaLnBrk="1" hangingPunct="1">
              <a:defRPr/>
            </a:pPr>
            <a:r>
              <a:rPr lang="pt-PT" altLang="de-DE" kern="0">
                <a:solidFill>
                  <a:srgbClr val="669900"/>
                </a:solidFill>
              </a:rPr>
              <a:t>Points de vigilence lors de la formulation d’un indicateur</a:t>
            </a:r>
          </a:p>
        </p:txBody>
      </p:sp>
      <p:sp>
        <p:nvSpPr>
          <p:cNvPr id="2" name="Textfeld 1"/>
          <p:cNvSpPr txBox="1"/>
          <p:nvPr/>
        </p:nvSpPr>
        <p:spPr>
          <a:xfrm>
            <a:off x="294290" y="5213131"/>
            <a:ext cx="8587773" cy="1077218"/>
          </a:xfrm>
          <a:prstGeom prst="rect">
            <a:avLst/>
          </a:prstGeom>
          <a:noFill/>
        </p:spPr>
        <p:txBody>
          <a:bodyPr wrap="square" rtlCol="0">
            <a:spAutoFit/>
          </a:bodyPr>
          <a:lstStyle/>
          <a:p>
            <a:r>
              <a:rPr lang="en-US" sz="1600" b="0" u="sng">
                <a:solidFill>
                  <a:schemeClr val="tx1"/>
                </a:solidFill>
              </a:rPr>
              <a:t>Exemple d’indicateur spécifique et précis :</a:t>
            </a:r>
            <a:r>
              <a:rPr lang="en-US" sz="1600" b="0">
                <a:solidFill>
                  <a:schemeClr val="tx1"/>
                </a:solidFill>
              </a:rPr>
              <a:t> </a:t>
            </a:r>
          </a:p>
          <a:p>
            <a:r>
              <a:rPr lang="en-US" sz="1600" b="0">
                <a:solidFill>
                  <a:schemeClr val="tx1"/>
                </a:solidFill>
              </a:rPr>
              <a:t>Le pourcentage de communités dans les provinces X, Y et Z qui ont intégré dans leur communauté des initiatives de plans de développement pour s’adapter au changement climtatique sont de 50% en 2017.</a:t>
            </a:r>
            <a:endParaRPr lang="de-DE" sz="1600" b="0" err="1">
              <a:solidFill>
                <a:schemeClr val="tx1"/>
              </a:solidFill>
            </a:endParaRPr>
          </a:p>
        </p:txBody>
      </p:sp>
    </p:spTree>
    <p:extLst>
      <p:ext uri="{BB962C8B-B14F-4D97-AF65-F5344CB8AC3E}">
        <p14:creationId xmlns:p14="http://schemas.microsoft.com/office/powerpoint/2010/main" val="1535173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bwMode="auto">
          <a:xfrm>
            <a:off x="573913" y="1403495"/>
            <a:ext cx="7526338" cy="508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80F0F"/>
              </a:buClr>
              <a:buSzTx/>
              <a:buFont typeface="Wingdings" pitchFamily="2" charset="2"/>
              <a:buNone/>
              <a:tabLst/>
              <a:defRPr/>
            </a:pPr>
            <a:r>
              <a:rPr lang="en-GB" kern="0">
                <a:solidFill>
                  <a:srgbClr val="C00000"/>
                </a:solidFill>
                <a:latin typeface="Arial"/>
              </a:rPr>
              <a:t>Consigne </a:t>
            </a:r>
            <a:r>
              <a:rPr kumimoji="0" lang="en-GB" sz="2000" b="1" i="0" u="none" strike="noStrike" kern="0" cap="none" spc="0" normalizeH="0" baseline="0" noProof="0">
                <a:ln>
                  <a:noFill/>
                </a:ln>
                <a:solidFill>
                  <a:srgbClr val="C00000"/>
                </a:solidFill>
                <a:effectLst/>
                <a:uLnTx/>
                <a:uFillTx/>
                <a:latin typeface="Arial"/>
                <a:ea typeface="+mn-ea"/>
                <a:cs typeface="+mn-cs"/>
              </a:rPr>
              <a:t>: </a:t>
            </a:r>
          </a:p>
          <a:p>
            <a:pPr lvl="0">
              <a:buFont typeface="Wingdings" pitchFamily="2" charset="2"/>
              <a:buChar char="§"/>
              <a:defRPr/>
            </a:pPr>
            <a:r>
              <a:rPr kumimoji="0" lang="en-GB" sz="2000" b="0" i="0" u="none" strike="noStrike" kern="0" cap="none" spc="0" normalizeH="0" baseline="0" noProof="0">
                <a:ln>
                  <a:noFill/>
                </a:ln>
                <a:solidFill>
                  <a:schemeClr val="tx2"/>
                </a:solidFill>
                <a:effectLst/>
                <a:uLnTx/>
                <a:uFillTx/>
                <a:latin typeface="Arial"/>
                <a:ea typeface="+mn-ea"/>
                <a:cs typeface="+mn-cs"/>
              </a:rPr>
              <a:t>Vous êtes </a:t>
            </a:r>
            <a:r>
              <a:rPr kumimoji="0" lang="en-GB" sz="2000" b="0" i="0" u="none" strike="noStrike" kern="0" cap="none" spc="0" normalizeH="0" baseline="0" noProof="0">
                <a:ln>
                  <a:noFill/>
                </a:ln>
                <a:solidFill>
                  <a:srgbClr val="C00000"/>
                </a:solidFill>
                <a:effectLst/>
                <a:uLnTx/>
                <a:uFillTx/>
                <a:latin typeface="Arial"/>
                <a:ea typeface="+mn-ea"/>
                <a:cs typeface="+mn-cs"/>
              </a:rPr>
              <a:t>membre du groupe d’experts en S&amp;E (Khorésie) ou du comité consultatif (</a:t>
            </a:r>
            <a:r>
              <a:rPr lang="en-GB" b="0" kern="0">
                <a:solidFill>
                  <a:srgbClr val="C00000"/>
                </a:solidFill>
              </a:rPr>
              <a:t>Zanadou</a:t>
            </a:r>
            <a:r>
              <a:rPr kumimoji="0" lang="en-GB" sz="2000" b="0" i="0" u="none" strike="noStrike" kern="0" cap="none" spc="0" normalizeH="0" baseline="0" noProof="0">
                <a:ln>
                  <a:noFill/>
                </a:ln>
                <a:solidFill>
                  <a:srgbClr val="C00000"/>
                </a:solidFill>
                <a:effectLst/>
                <a:uLnTx/>
                <a:uFillTx/>
                <a:latin typeface="Arial"/>
                <a:ea typeface="+mn-ea"/>
                <a:cs typeface="+mn-cs"/>
              </a:rPr>
              <a:t>) </a:t>
            </a:r>
            <a:r>
              <a:rPr kumimoji="0" lang="en-GB" sz="2000" b="0" i="0" u="none" strike="noStrike" kern="0" cap="none" spc="0" normalizeH="0" baseline="0" noProof="0">
                <a:ln>
                  <a:noFill/>
                </a:ln>
                <a:solidFill>
                  <a:schemeClr val="tx2"/>
                </a:solidFill>
                <a:effectLst/>
                <a:uLnTx/>
                <a:uFillTx/>
                <a:latin typeface="Arial"/>
                <a:ea typeface="+mn-ea"/>
                <a:cs typeface="+mn-cs"/>
              </a:rPr>
              <a:t>chargés d’appuyer le gouvernement. </a:t>
            </a:r>
          </a:p>
          <a:p>
            <a:pPr lvl="0">
              <a:buFont typeface="Wingdings" pitchFamily="2" charset="2"/>
              <a:buChar char="§"/>
              <a:defRPr/>
            </a:pPr>
            <a:r>
              <a:rPr kumimoji="0" lang="fr-FR" sz="2000" b="0" i="0" u="none" strike="noStrike" kern="0" cap="none" spc="0" normalizeH="0" baseline="0">
                <a:ln>
                  <a:noFill/>
                </a:ln>
                <a:solidFill>
                  <a:schemeClr val="tx2"/>
                </a:solidFill>
                <a:effectLst/>
                <a:uLnTx/>
                <a:uFillTx/>
                <a:latin typeface="Arial"/>
                <a:ea typeface="+mn-ea"/>
                <a:cs typeface="+mn-cs"/>
              </a:rPr>
              <a:t>Utilisez la matrice 3a pour identifier la </a:t>
            </a:r>
            <a:r>
              <a:rPr kumimoji="0" lang="fr-FR" sz="2000" b="0" i="0" u="none" strike="noStrike" kern="0" cap="none" spc="0" normalizeH="0">
                <a:ln>
                  <a:noFill/>
                </a:ln>
                <a:solidFill>
                  <a:srgbClr val="C00000"/>
                </a:solidFill>
                <a:effectLst/>
                <a:uLnTx/>
                <a:uFillTx/>
                <a:latin typeface="Arial"/>
                <a:ea typeface="+mn-ea"/>
                <a:cs typeface="+mn-cs"/>
              </a:rPr>
              <a:t>focalisation</a:t>
            </a:r>
            <a:r>
              <a:rPr kumimoji="0" lang="fr-FR" sz="2000" b="0" i="0" u="none" strike="noStrike" kern="0" cap="none" spc="0" normalizeH="0">
                <a:ln>
                  <a:noFill/>
                </a:ln>
                <a:solidFill>
                  <a:schemeClr val="tx2"/>
                </a:solidFill>
                <a:effectLst/>
                <a:uLnTx/>
                <a:uFillTx/>
                <a:latin typeface="Arial"/>
                <a:ea typeface="+mn-ea"/>
                <a:cs typeface="+mn-cs"/>
              </a:rPr>
              <a:t> du dispositif de S&amp;E dans votre pays. Rapportez-vous à vos réflexions sur la finalité/les objectifs de la session 3. </a:t>
            </a:r>
            <a:endParaRPr kumimoji="0" lang="fr-FR" sz="2000" b="0" i="0" u="none" strike="noStrike" kern="0" cap="none" spc="0" normalizeH="0" baseline="0">
              <a:ln>
                <a:noFill/>
              </a:ln>
              <a:solidFill>
                <a:srgbClr val="000000"/>
              </a:solidFill>
              <a:effectLst/>
              <a:uLnTx/>
              <a:uFillTx/>
              <a:latin typeface="Arial"/>
              <a:ea typeface="+mn-ea"/>
              <a:cs typeface="+mn-cs"/>
            </a:endParaRPr>
          </a:p>
          <a:p>
            <a:pPr lvl="0">
              <a:buFont typeface="Wingdings" pitchFamily="2" charset="2"/>
              <a:buChar char="§"/>
              <a:defRPr/>
            </a:pPr>
            <a:r>
              <a:rPr lang="fr-FR" b="0" kern="0">
                <a:solidFill>
                  <a:schemeClr val="tx2"/>
                </a:solidFill>
              </a:rPr>
              <a:t>Utilisez la matrice 3b </a:t>
            </a:r>
            <a:r>
              <a:rPr kumimoji="0" lang="fr-FR" sz="2000" b="0" i="0" u="none" strike="noStrike" kern="0" cap="none" spc="0" normalizeH="0" baseline="0">
                <a:ln>
                  <a:noFill/>
                </a:ln>
                <a:solidFill>
                  <a:schemeClr val="tx2"/>
                </a:solidFill>
                <a:effectLst/>
                <a:uLnTx/>
                <a:uFillTx/>
                <a:latin typeface="Arial"/>
                <a:ea typeface="+mn-ea"/>
                <a:cs typeface="+mn-cs"/>
              </a:rPr>
              <a:t>ou 3c pour </a:t>
            </a:r>
            <a:r>
              <a:rPr kumimoji="0" lang="fr-FR" sz="2000" b="0" i="0" u="none" strike="noStrike" kern="0" cap="none" spc="0" normalizeH="0" baseline="0">
                <a:ln>
                  <a:noFill/>
                </a:ln>
                <a:solidFill>
                  <a:srgbClr val="C00000"/>
                </a:solidFill>
                <a:effectLst/>
                <a:uLnTx/>
                <a:uFillTx/>
                <a:latin typeface="Arial"/>
                <a:ea typeface="+mn-ea"/>
                <a:cs typeface="+mn-cs"/>
              </a:rPr>
              <a:t>formuler des indicateurs possibles </a:t>
            </a:r>
            <a:r>
              <a:rPr lang="fr-FR" b="0" kern="0">
                <a:solidFill>
                  <a:schemeClr val="tx2"/>
                </a:solidFill>
                <a:latin typeface="Arial"/>
              </a:rPr>
              <a:t>pour décrire les impacts et réponses aux changements climatiques qui y sont indiqués.</a:t>
            </a:r>
            <a:r>
              <a:rPr kumimoji="0" lang="fr-FR" sz="2000" b="0" i="0" u="none" strike="noStrike" kern="0" cap="none" spc="0" normalizeH="0" baseline="0">
                <a:ln>
                  <a:noFill/>
                </a:ln>
                <a:solidFill>
                  <a:schemeClr val="tx2"/>
                </a:solidFill>
                <a:effectLst/>
                <a:uLnTx/>
                <a:uFillTx/>
                <a:latin typeface="Arial"/>
                <a:ea typeface="+mn-ea"/>
                <a:cs typeface="+mn-cs"/>
              </a:rPr>
              <a:t> </a:t>
            </a:r>
            <a:endParaRPr kumimoji="0" lang="fr-FR" sz="2000" b="0" i="0" u="none" strike="noStrike" kern="0" cap="none" spc="0" normalizeH="0" baseline="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80F0F"/>
              </a:buClr>
              <a:buSzTx/>
              <a:buFont typeface="Wingdings" pitchFamily="2" charset="2"/>
              <a:buChar char="§"/>
              <a:tabLst/>
              <a:defRPr/>
            </a:pPr>
            <a:r>
              <a:rPr kumimoji="0" lang="fr-FR" sz="2000" b="0" i="0" u="none" strike="noStrike" kern="0" cap="none" spc="0" normalizeH="0" baseline="0">
                <a:ln>
                  <a:noFill/>
                </a:ln>
                <a:solidFill>
                  <a:schemeClr val="tx2"/>
                </a:solidFill>
                <a:effectLst/>
                <a:uLnTx/>
                <a:uFillTx/>
                <a:latin typeface="Arial"/>
                <a:ea typeface="+mn-ea"/>
                <a:cs typeface="+mn-cs"/>
              </a:rPr>
              <a:t>Vous trouverez plus de détails sur les impacts du CC et les </a:t>
            </a:r>
            <a:br>
              <a:rPr kumimoji="0" lang="fr-FR" sz="2000" b="0" i="0" u="none" strike="noStrike" kern="0" cap="none" spc="0" normalizeH="0" baseline="0">
                <a:ln>
                  <a:noFill/>
                </a:ln>
                <a:solidFill>
                  <a:schemeClr val="tx2"/>
                </a:solidFill>
                <a:effectLst/>
                <a:uLnTx/>
                <a:uFillTx/>
                <a:latin typeface="Arial"/>
                <a:ea typeface="+mn-ea"/>
                <a:cs typeface="+mn-cs"/>
              </a:rPr>
            </a:br>
            <a:r>
              <a:rPr kumimoji="0" lang="fr-FR" sz="2000" b="0" i="0" u="none" strike="noStrike" kern="0" cap="none" spc="0" normalizeH="0" baseline="0">
                <a:ln>
                  <a:noFill/>
                </a:ln>
                <a:solidFill>
                  <a:schemeClr val="tx2"/>
                </a:solidFill>
                <a:effectLst/>
                <a:uLnTx/>
                <a:uFillTx/>
                <a:latin typeface="Arial"/>
                <a:ea typeface="+mn-ea"/>
                <a:cs typeface="+mn-cs"/>
              </a:rPr>
              <a:t>réponses apportées dans </a:t>
            </a:r>
            <a:r>
              <a:rPr lang="fr-FR" b="0" kern="0">
                <a:solidFill>
                  <a:schemeClr val="tx2"/>
                </a:solidFill>
                <a:latin typeface="Arial"/>
              </a:rPr>
              <a:t>les données de base 2a </a:t>
            </a:r>
            <a:r>
              <a:rPr kumimoji="0" lang="fr-FR" sz="2000" b="0" i="0" u="none" strike="noStrike" kern="0" cap="none" spc="0" normalizeH="0" baseline="0">
                <a:ln>
                  <a:noFill/>
                </a:ln>
                <a:solidFill>
                  <a:schemeClr val="tx2"/>
                </a:solidFill>
                <a:effectLst/>
                <a:uLnTx/>
                <a:uFillTx/>
                <a:latin typeface="Arial"/>
                <a:ea typeface="+mn-ea"/>
                <a:cs typeface="+mn-cs"/>
              </a:rPr>
              <a:t>(Zanadou) </a:t>
            </a:r>
            <a:br>
              <a:rPr kumimoji="0" lang="fr-FR" sz="2000" b="0" i="0" u="none" strike="noStrike" kern="0" cap="none" spc="0" normalizeH="0" baseline="0">
                <a:ln>
                  <a:noFill/>
                </a:ln>
                <a:solidFill>
                  <a:schemeClr val="tx2"/>
                </a:solidFill>
                <a:effectLst/>
                <a:uLnTx/>
                <a:uFillTx/>
                <a:latin typeface="Arial"/>
                <a:ea typeface="+mn-ea"/>
                <a:cs typeface="+mn-cs"/>
              </a:rPr>
            </a:br>
            <a:r>
              <a:rPr kumimoji="0" lang="fr-FR" sz="2000" b="0" i="0" u="none" strike="noStrike" kern="0" cap="none" spc="0" normalizeH="0" baseline="0">
                <a:ln>
                  <a:noFill/>
                </a:ln>
                <a:solidFill>
                  <a:schemeClr val="tx2"/>
                </a:solidFill>
                <a:effectLst/>
                <a:uLnTx/>
                <a:uFillTx/>
                <a:latin typeface="Arial"/>
                <a:ea typeface="+mn-ea"/>
                <a:cs typeface="+mn-cs"/>
              </a:rPr>
              <a:t>et 2b (Khorésie).</a:t>
            </a:r>
          </a:p>
        </p:txBody>
      </p:sp>
      <p:sp>
        <p:nvSpPr>
          <p:cNvPr id="8" name="Titel 1"/>
          <p:cNvSpPr txBox="1">
            <a:spLocks/>
          </p:cNvSpPr>
          <p:nvPr/>
        </p:nvSpPr>
        <p:spPr bwMode="auto">
          <a:xfrm>
            <a:off x="474951" y="713579"/>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0" cap="none" spc="0" normalizeH="0" baseline="0" noProof="0">
                <a:ln>
                  <a:noFill/>
                </a:ln>
                <a:solidFill>
                  <a:srgbClr val="669900"/>
                </a:solidFill>
                <a:effectLst/>
                <a:uLnTx/>
                <a:uFillTx/>
                <a:latin typeface="Arial"/>
                <a:ea typeface="+mj-ea"/>
                <a:cs typeface="+mj-cs"/>
              </a:rPr>
              <a:t>Exercice</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rcRect l="9402" t="10536" r="10599" b="9464"/>
          <a:stretch>
            <a:fillRect/>
          </a:stretch>
        </p:blipFill>
        <p:spPr bwMode="auto">
          <a:xfrm>
            <a:off x="6600496" y="5340569"/>
            <a:ext cx="2427890" cy="15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71519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4b : contenu (II)</a:t>
            </a:r>
            <a:endParaRPr lang="de-DE" b="0" kern="0"/>
          </a:p>
        </p:txBody>
      </p:sp>
      <p:graphicFrame>
        <p:nvGraphicFramePr>
          <p:cNvPr id="8" name="Tabelle 7"/>
          <p:cNvGraphicFramePr>
            <a:graphicFrameLocks noGrp="1"/>
          </p:cNvGraphicFramePr>
          <p:nvPr>
            <p:extLst>
              <p:ext uri="{D42A27DB-BD31-4B8C-83A1-F6EECF244321}">
                <p14:modId xmlns:p14="http://schemas.microsoft.com/office/powerpoint/2010/main" val="147504872"/>
              </p:ext>
            </p:extLst>
          </p:nvPr>
        </p:nvGraphicFramePr>
        <p:xfrm>
          <a:off x="600273" y="3501008"/>
          <a:ext cx="7876801" cy="1344225"/>
        </p:xfrm>
        <a:graphic>
          <a:graphicData uri="http://schemas.openxmlformats.org/drawingml/2006/table">
            <a:tbl>
              <a:tblPr firstRow="1" bandRow="1">
                <a:tableStyleId>{72833802-FEF1-4C79-8D5D-14CF1EAF98D9}</a:tableStyleId>
              </a:tblPr>
              <a:tblGrid>
                <a:gridCol w="656423">
                  <a:extLst>
                    <a:ext uri="{9D8B030D-6E8A-4147-A177-3AD203B41FA5}">
                      <a16:colId xmlns:a16="http://schemas.microsoft.com/office/drawing/2014/main" xmlns="" val="20000"/>
                    </a:ext>
                  </a:extLst>
                </a:gridCol>
                <a:gridCol w="2461312">
                  <a:extLst>
                    <a:ext uri="{9D8B030D-6E8A-4147-A177-3AD203B41FA5}">
                      <a16:colId xmlns:a16="http://schemas.microsoft.com/office/drawing/2014/main" xmlns="" val="20001"/>
                    </a:ext>
                  </a:extLst>
                </a:gridCol>
                <a:gridCol w="4759066">
                  <a:extLst>
                    <a:ext uri="{9D8B030D-6E8A-4147-A177-3AD203B41FA5}">
                      <a16:colId xmlns:a16="http://schemas.microsoft.com/office/drawing/2014/main" xmlns="" val="20002"/>
                    </a:ext>
                  </a:extLst>
                </a:gridCol>
              </a:tblGrid>
              <a:tr h="198859">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a:t>
                      </a:r>
                    </a:p>
                  </a:txBody>
                  <a:tcPr marL="91426" marR="91426" marT="45723" marB="45723"/>
                </a:tc>
                <a:extLst>
                  <a:ext uri="{0D108BD9-81ED-4DB2-BD59-A6C34878D82A}">
                    <a16:rowId xmlns:a16="http://schemas.microsoft.com/office/drawing/2014/main" xmlns="" val="10000"/>
                  </a:ext>
                </a:extLst>
              </a:tr>
              <a:tr h="978459">
                <a:tc>
                  <a:txBody>
                    <a:bodyPr/>
                    <a:lstStyle/>
                    <a:p>
                      <a:r>
                        <a:rPr lang="de-DE" sz="1800" b="1"/>
                        <a:t>4b</a:t>
                      </a:r>
                    </a:p>
                  </a:txBody>
                  <a:tcPr marL="91426" marR="91426" marT="45723" marB="45723"/>
                </a:tc>
                <a:tc>
                  <a:txBody>
                    <a:bodyPr/>
                    <a:lstStyle/>
                    <a:p>
                      <a:r>
                        <a:rPr lang="de-DE" sz="1800" b="1"/>
                        <a:t>Contenu (II)</a:t>
                      </a:r>
                      <a:endParaRPr lang="de-DE" sz="1800" b="0"/>
                    </a:p>
                  </a:txBody>
                  <a:tcPr marL="91426" marR="91426" marT="45723" marB="45723"/>
                </a:tc>
                <a:tc>
                  <a:txBody>
                    <a:bodyPr/>
                    <a:lstStyle/>
                    <a:p>
                      <a:pPr marL="285750" indent="-285750">
                        <a:buFont typeface="Arial" pitchFamily="34" charset="0"/>
                        <a:buChar char="•"/>
                      </a:pPr>
                      <a:r>
                        <a:rPr lang="en-GB" sz="1600" kern="1200">
                          <a:solidFill>
                            <a:schemeClr val="tx1"/>
                          </a:solidFill>
                          <a:effectLst/>
                          <a:latin typeface="+mn-lt"/>
                          <a:ea typeface="+mn-ea"/>
                          <a:cs typeface="+mn-cs"/>
                        </a:rPr>
                        <a:t>Revue et contrôle de la qualité des indicateurs spécifiques à l’adaptation</a:t>
                      </a:r>
                      <a:endParaRPr lang="de-DE" sz="1600" b="1" baseline="0"/>
                    </a:p>
                  </a:txBody>
                  <a:tcPr marL="91426" marR="91426" marT="45723" marB="45723"/>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3979201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r>
              <a:rPr lang="fr-FR" altLang="de-DE" b="1">
                <a:solidFill>
                  <a:srgbClr val="669900"/>
                </a:solidFill>
              </a:rPr>
              <a:t>Les quatre composantes de la construction d’un</a:t>
            </a:r>
            <a:br>
              <a:rPr lang="fr-FR" altLang="de-DE" b="1">
                <a:solidFill>
                  <a:srgbClr val="669900"/>
                </a:solidFill>
              </a:rPr>
            </a:br>
            <a:r>
              <a:rPr lang="fr-FR" altLang="de-DE" b="1">
                <a:solidFill>
                  <a:srgbClr val="669900"/>
                </a:solidFill>
              </a:rPr>
              <a:t>système de S&amp;E de l’adaptation au niveau national</a:t>
            </a:r>
            <a:endParaRPr lang="pt-PT" altLang="de-DE" b="1">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05.03.2018</a:t>
            </a:fld>
            <a:endParaRPr lang="de-DE" altLang="de-DE" sz="1000" b="0" spc="7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a:solidFill>
                <a:srgbClr val="6E6452"/>
              </a:solidFill>
              <a:cs typeface="Arial" pitchFamily="34" charset="0"/>
            </a:endParaRPr>
          </a:p>
        </p:txBody>
      </p:sp>
      <p:sp>
        <p:nvSpPr>
          <p:cNvPr id="22" name="Textfeld 21"/>
          <p:cNvSpPr txBox="1"/>
          <p:nvPr/>
        </p:nvSpPr>
        <p:spPr>
          <a:xfrm>
            <a:off x="6923668" y="4540620"/>
            <a:ext cx="1583941"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a:solidFill>
                  <a:srgbClr val="6E6452"/>
                </a:solidFill>
              </a:rPr>
              <a:t>Session 4b</a:t>
            </a:r>
          </a:p>
        </p:txBody>
      </p:sp>
      <p:pic>
        <p:nvPicPr>
          <p:cNvPr id="2" name="Image 1">
            <a:extLst>
              <a:ext uri="{FF2B5EF4-FFF2-40B4-BE49-F238E27FC236}">
                <a16:creationId xmlns:a16="http://schemas.microsoft.com/office/drawing/2014/main" xmlns="" id="{5C75098F-C8C6-43D0-97CE-488D882CC1A4}"/>
              </a:ext>
            </a:extLst>
          </p:cNvPr>
          <p:cNvPicPr>
            <a:picLocks noChangeAspect="1"/>
          </p:cNvPicPr>
          <p:nvPr/>
        </p:nvPicPr>
        <p:blipFill>
          <a:blip r:embed="rId3"/>
          <a:stretch>
            <a:fillRect/>
          </a:stretch>
        </p:blipFill>
        <p:spPr>
          <a:xfrm>
            <a:off x="1631019" y="2503326"/>
            <a:ext cx="4650719" cy="4300322"/>
          </a:xfrm>
          <a:prstGeom prst="rect">
            <a:avLst/>
          </a:prstGeom>
        </p:spPr>
      </p:pic>
      <p:cxnSp>
        <p:nvCxnSpPr>
          <p:cNvPr id="129039" name="Gerade Verbindung 5"/>
          <p:cNvCxnSpPr>
            <a:cxnSpLocks noChangeShapeType="1"/>
          </p:cNvCxnSpPr>
          <p:nvPr/>
        </p:nvCxnSpPr>
        <p:spPr bwMode="auto">
          <a:xfrm flipV="1">
            <a:off x="5776331" y="4874345"/>
            <a:ext cx="1147337" cy="6252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1458846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umbs.dreamstime.com/z/vector-indicator-38365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50" b="10377"/>
          <a:stretch/>
        </p:blipFill>
        <p:spPr bwMode="auto">
          <a:xfrm>
            <a:off x="7388983" y="3949161"/>
            <a:ext cx="1681441" cy="252924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482519" y="1135116"/>
            <a:ext cx="7526337" cy="550863"/>
          </a:xfrm>
        </p:spPr>
        <p:txBody>
          <a:bodyPr/>
          <a:lstStyle/>
          <a:p>
            <a:r>
              <a:rPr lang="de-DE" b="1">
                <a:solidFill>
                  <a:srgbClr val="669900"/>
                </a:solidFill>
              </a:rPr>
              <a:t>Construire des indicateurs de qualité</a:t>
            </a:r>
          </a:p>
        </p:txBody>
      </p:sp>
      <p:sp>
        <p:nvSpPr>
          <p:cNvPr id="4" name="Datumsplatzhalter 3"/>
          <p:cNvSpPr>
            <a:spLocks noGrp="1"/>
          </p:cNvSpPr>
          <p:nvPr>
            <p:ph type="dt" sz="half" idx="11"/>
          </p:nvPr>
        </p:nvSpPr>
        <p:spPr/>
        <p:txBody>
          <a:bodyPr/>
          <a:lstStyle/>
          <a:p>
            <a:pPr>
              <a:defRPr/>
            </a:pPr>
            <a:fld id="{CE49CDAE-FA7C-4BEB-93CC-4DF93F9F94B2}" type="datetime1">
              <a:rPr lang="de-DE" smtClean="0"/>
              <a:pPr>
                <a:defRPr/>
              </a:pPr>
              <a:t>05.03.2018</a:t>
            </a:fld>
            <a:endParaRPr lang="de-DE"/>
          </a:p>
        </p:txBody>
      </p:sp>
      <p:sp>
        <p:nvSpPr>
          <p:cNvPr id="6" name="Content Placeholder 2"/>
          <p:cNvSpPr txBox="1">
            <a:spLocks/>
          </p:cNvSpPr>
          <p:nvPr/>
        </p:nvSpPr>
        <p:spPr>
          <a:xfrm>
            <a:off x="482519" y="1717559"/>
            <a:ext cx="6906464" cy="4463204"/>
          </a:xfrm>
          <a:prstGeom prst="rect">
            <a:avLst/>
          </a:prstGeom>
        </p:spPr>
        <p:txBody>
          <a:bodyPr>
            <a:normAutofit fontScale="925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dirty="0">
                <a:ea typeface="Calibri"/>
              </a:rPr>
              <a:t>Les </a:t>
            </a:r>
            <a:r>
              <a:rPr lang="en-US" b="0" kern="0" dirty="0" err="1">
                <a:ea typeface="Calibri"/>
              </a:rPr>
              <a:t>indicateurs</a:t>
            </a:r>
            <a:r>
              <a:rPr lang="en-US" b="0" kern="0" dirty="0">
                <a:ea typeface="Calibri"/>
              </a:rPr>
              <a:t> </a:t>
            </a:r>
            <a:r>
              <a:rPr lang="en-US" b="0" kern="0" dirty="0" err="1">
                <a:ea typeface="Calibri"/>
              </a:rPr>
              <a:t>doivent</a:t>
            </a:r>
            <a:r>
              <a:rPr lang="en-US" b="0" kern="0" dirty="0">
                <a:ea typeface="Calibri"/>
              </a:rPr>
              <a:t> </a:t>
            </a:r>
            <a:r>
              <a:rPr lang="en-US" b="0" kern="0" dirty="0" err="1">
                <a:ea typeface="Calibri"/>
              </a:rPr>
              <a:t>être</a:t>
            </a:r>
            <a:r>
              <a:rPr lang="en-US" b="0" kern="0" dirty="0">
                <a:ea typeface="Calibri"/>
              </a:rPr>
              <a:t> </a:t>
            </a:r>
            <a:r>
              <a:rPr lang="en-US" b="0" kern="0" dirty="0" err="1">
                <a:ea typeface="Calibri"/>
              </a:rPr>
              <a:t>en</a:t>
            </a:r>
            <a:r>
              <a:rPr lang="en-US" b="0" kern="0" dirty="0">
                <a:ea typeface="Calibri"/>
              </a:rPr>
              <a:t> </a:t>
            </a:r>
            <a:r>
              <a:rPr lang="en-US" b="0" kern="0" dirty="0" err="1">
                <a:ea typeface="Calibri"/>
              </a:rPr>
              <a:t>mesure</a:t>
            </a:r>
            <a:r>
              <a:rPr lang="en-US" b="0" kern="0" dirty="0">
                <a:ea typeface="Calibri"/>
              </a:rPr>
              <a:t> </a:t>
            </a:r>
            <a:r>
              <a:rPr lang="en-US" b="0" kern="0" dirty="0" err="1">
                <a:ea typeface="Calibri"/>
              </a:rPr>
              <a:t>d’illustrer</a:t>
            </a:r>
            <a:r>
              <a:rPr lang="en-US" b="0" kern="0" dirty="0">
                <a:ea typeface="Calibri"/>
              </a:rPr>
              <a:t> </a:t>
            </a:r>
            <a:r>
              <a:rPr lang="en-US" b="0" kern="0" dirty="0" err="1">
                <a:ea typeface="Calibri"/>
              </a:rPr>
              <a:t>clairement</a:t>
            </a:r>
            <a:r>
              <a:rPr lang="en-US" b="0" kern="0" dirty="0">
                <a:ea typeface="Calibri"/>
              </a:rPr>
              <a:t> </a:t>
            </a:r>
            <a:r>
              <a:rPr lang="en-US" b="0" kern="0">
                <a:ea typeface="Calibri"/>
              </a:rPr>
              <a:t>des </a:t>
            </a:r>
            <a:r>
              <a:rPr lang="en-US" b="0" kern="0">
                <a:solidFill>
                  <a:srgbClr val="C00000"/>
                </a:solidFill>
              </a:rPr>
              <a:t>résultats spécifiques à l’adaptation</a:t>
            </a:r>
            <a:r>
              <a:rPr lang="en-US" b="0" kern="0">
                <a:ea typeface="Calibri"/>
              </a:rPr>
              <a:t>, </a:t>
            </a:r>
            <a:r>
              <a:rPr lang="en-US" b="0" kern="0" dirty="0" err="1">
                <a:ea typeface="Calibri"/>
              </a:rPr>
              <a:t>c’est</a:t>
            </a:r>
            <a:r>
              <a:rPr lang="en-US" b="0" kern="0" dirty="0">
                <a:ea typeface="Calibri"/>
              </a:rPr>
              <a:t> à dire les </a:t>
            </a:r>
            <a:r>
              <a:rPr lang="en-US" b="0" kern="0" dirty="0" err="1">
                <a:ea typeface="Calibri"/>
              </a:rPr>
              <a:t>bénéfices</a:t>
            </a:r>
            <a:r>
              <a:rPr lang="en-US" b="0" kern="0" dirty="0">
                <a:ea typeface="Calibri"/>
              </a:rPr>
              <a:t> de </a:t>
            </a:r>
            <a:r>
              <a:rPr lang="en-US" b="0" kern="0" err="1">
                <a:ea typeface="Calibri"/>
              </a:rPr>
              <a:t>l’adaptation</a:t>
            </a:r>
            <a:r>
              <a:rPr lang="en-US" b="0" kern="0">
                <a:ea typeface="Calibri"/>
              </a:rPr>
              <a:t>.</a:t>
            </a:r>
          </a:p>
          <a:p>
            <a:pPr algn="just">
              <a:spcAft>
                <a:spcPts val="300"/>
              </a:spcAft>
            </a:pPr>
            <a:r>
              <a:rPr lang="en-US" b="0" kern="0" dirty="0">
                <a:ea typeface="Calibri"/>
              </a:rPr>
              <a:t>Les </a:t>
            </a:r>
            <a:r>
              <a:rPr lang="en-US" b="0" kern="0" dirty="0" err="1">
                <a:ea typeface="Calibri"/>
              </a:rPr>
              <a:t>indicateurs</a:t>
            </a:r>
            <a:r>
              <a:rPr lang="en-US" b="0" kern="0" dirty="0">
                <a:ea typeface="Calibri"/>
              </a:rPr>
              <a:t> </a:t>
            </a:r>
            <a:r>
              <a:rPr lang="en-US" b="0" kern="0" dirty="0" err="1">
                <a:ea typeface="Calibri"/>
              </a:rPr>
              <a:t>d’adaptation</a:t>
            </a:r>
            <a:r>
              <a:rPr lang="en-US" b="0" kern="0" dirty="0">
                <a:ea typeface="Calibri"/>
              </a:rPr>
              <a:t> </a:t>
            </a:r>
            <a:r>
              <a:rPr lang="en-US" b="0" kern="0" dirty="0" err="1">
                <a:ea typeface="Calibri"/>
              </a:rPr>
              <a:t>doivent</a:t>
            </a:r>
            <a:r>
              <a:rPr lang="en-US" b="0" kern="0" dirty="0">
                <a:ea typeface="Calibri"/>
              </a:rPr>
              <a:t> se conformer aux </a:t>
            </a:r>
            <a:r>
              <a:rPr lang="en-US" b="0" kern="0" err="1">
                <a:ea typeface="Calibri"/>
              </a:rPr>
              <a:t>mêmes</a:t>
            </a:r>
            <a:r>
              <a:rPr lang="en-US" b="0" kern="0">
                <a:ea typeface="Calibri"/>
              </a:rPr>
              <a:t> </a:t>
            </a:r>
            <a:r>
              <a:rPr lang="en-US" b="0" kern="0">
                <a:solidFill>
                  <a:srgbClr val="C00000"/>
                </a:solidFill>
              </a:rPr>
              <a:t>critères de qualité</a:t>
            </a:r>
            <a:r>
              <a:rPr lang="en-US" b="0" kern="0">
                <a:ea typeface="Calibri"/>
              </a:rPr>
              <a:t> que </a:t>
            </a:r>
            <a:r>
              <a:rPr lang="fr-FR" b="0" kern="0">
                <a:ea typeface="Calibri"/>
              </a:rPr>
              <a:t>les indicateurs de développement par ex. il doivent être valides et fiables.</a:t>
            </a:r>
          </a:p>
          <a:p>
            <a:pPr algn="just">
              <a:spcAft>
                <a:spcPts val="300"/>
              </a:spcAft>
            </a:pPr>
            <a:r>
              <a:rPr lang="en-US" b="0" kern="0">
                <a:ea typeface="Calibri"/>
              </a:rPr>
              <a:t> </a:t>
            </a:r>
            <a:r>
              <a:rPr lang="fr-FR" b="0" kern="0">
                <a:ea typeface="Calibri"/>
              </a:rPr>
              <a:t>Lors de la formulation des indicateurs, il faut déjà avoir en tête :</a:t>
            </a:r>
            <a:r>
              <a:rPr lang="en-US" b="0" kern="0">
                <a:ea typeface="Calibri"/>
              </a:rPr>
              <a:t> </a:t>
            </a:r>
            <a:endParaRPr lang="en-US" b="0" kern="0">
              <a:solidFill>
                <a:srgbClr val="000000"/>
              </a:solidFill>
            </a:endParaRPr>
          </a:p>
          <a:p>
            <a:pPr lvl="1">
              <a:spcAft>
                <a:spcPts val="300"/>
              </a:spcAft>
              <a:buClr>
                <a:srgbClr val="C80F0F"/>
              </a:buClr>
            </a:pPr>
            <a:r>
              <a:rPr lang="en-US" b="0" kern="0"/>
              <a:t>Comment on va </a:t>
            </a:r>
            <a:r>
              <a:rPr lang="en-US" kern="0"/>
              <a:t>mesurer </a:t>
            </a:r>
            <a:r>
              <a:rPr lang="en-US" b="0" kern="0"/>
              <a:t>l’indicateur (méthode de calcul et de collecte de données)</a:t>
            </a:r>
            <a:endParaRPr lang="en-US" b="0" kern="0">
              <a:solidFill>
                <a:srgbClr val="000000"/>
              </a:solidFill>
            </a:endParaRPr>
          </a:p>
          <a:p>
            <a:pPr lvl="1">
              <a:spcAft>
                <a:spcPts val="300"/>
              </a:spcAft>
              <a:buClr>
                <a:srgbClr val="C80F0F"/>
              </a:buClr>
            </a:pPr>
            <a:r>
              <a:rPr lang="en-US" b="0" kern="0"/>
              <a:t>Si les </a:t>
            </a:r>
            <a:r>
              <a:rPr lang="en-US" kern="0"/>
              <a:t>données</a:t>
            </a:r>
            <a:r>
              <a:rPr lang="en-US" b="0" kern="0"/>
              <a:t> nécessaires sont déjà disponibles (déjà collectées par des agence gouvernementales ou l’office national de la statistique) ou bien s’il est nécessaire d’entreprendre leur collecte.</a:t>
            </a:r>
            <a:endParaRPr lang="en-US" b="0" kern="0" dirty="0"/>
          </a:p>
          <a:p>
            <a:pPr lvl="1">
              <a:spcAft>
                <a:spcPts val="300"/>
              </a:spcAft>
              <a:buClr>
                <a:srgbClr val="C80F0F"/>
              </a:buClr>
            </a:pPr>
            <a:r>
              <a:rPr lang="en-US" b="0" kern="0"/>
              <a:t>Quelles sont les </a:t>
            </a:r>
            <a:r>
              <a:rPr lang="en-US" kern="0"/>
              <a:t>ressources </a:t>
            </a:r>
            <a:r>
              <a:rPr lang="en-US" b="0" kern="0"/>
              <a:t>(financières) et les </a:t>
            </a:r>
            <a:r>
              <a:rPr lang="en-US" kern="0"/>
              <a:t>compétences</a:t>
            </a:r>
            <a:r>
              <a:rPr lang="en-US" b="0" kern="0"/>
              <a:t> existantes.</a:t>
            </a:r>
            <a:endParaRPr lang="en-US" b="0" kern="0" dirty="0"/>
          </a:p>
          <a:p>
            <a:pPr marL="0" indent="0" algn="just">
              <a:spcAft>
                <a:spcPts val="300"/>
              </a:spcAft>
              <a:buFont typeface="Arial" pitchFamily="34" charset="0"/>
              <a:buNone/>
            </a:pPr>
            <a:endParaRPr lang="en-US" b="0" kern="0" dirty="0">
              <a:solidFill>
                <a:srgbClr val="000000"/>
              </a:solidFill>
            </a:endParaRPr>
          </a:p>
        </p:txBody>
      </p:sp>
    </p:spTree>
    <p:extLst>
      <p:ext uri="{BB962C8B-B14F-4D97-AF65-F5344CB8AC3E}">
        <p14:creationId xmlns:p14="http://schemas.microsoft.com/office/powerpoint/2010/main" val="317616534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664069" y="1765253"/>
            <a:ext cx="7691656" cy="4756317"/>
          </a:xfrm>
          <a:prstGeom prst="roundRect">
            <a:avLst>
              <a:gd name="adj" fmla="val 16667"/>
            </a:avLst>
          </a:prstGeom>
          <a:solidFill>
            <a:srgbClr val="FFFFFF"/>
          </a:solidFill>
          <a:ln w="57150" cmpd="thickThin">
            <a:solidFill>
              <a:srgbClr val="76923C"/>
            </a:solidFill>
            <a:round/>
            <a:headEnd/>
            <a:tailEnd/>
          </a:ln>
        </p:spPr>
        <p:txBody>
          <a:bodyPr vert="horz" wrap="square" lIns="18000" tIns="18000" rIns="18000" bIns="180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300"/>
              </a:spcAft>
              <a:buClrTx/>
              <a:buSzTx/>
              <a:buFontTx/>
              <a:buNone/>
              <a:tabLst/>
            </a:pPr>
            <a:r>
              <a:rPr kumimoji="0" lang="en-US" sz="2000" b="1" i="0" u="none" strike="noStrike" cap="none" normalizeH="0" baseline="0">
                <a:ln>
                  <a:noFill/>
                </a:ln>
                <a:solidFill>
                  <a:schemeClr val="tx1"/>
                </a:solidFill>
                <a:effectLst/>
                <a:latin typeface="Arial" pitchFamily="34" charset="0"/>
                <a:cs typeface="Arial" pitchFamily="34" charset="0"/>
              </a:rPr>
              <a:t>Un indicateur est pertinent s’il est : </a:t>
            </a:r>
          </a:p>
          <a:p>
            <a:pPr marL="361950" indent="-361950"/>
            <a:r>
              <a:rPr kumimoji="0" lang="en-US" sz="2000" b="1" i="0" u="none" strike="noStrike" cap="none" normalizeH="0" baseline="0">
                <a:ln>
                  <a:noFill/>
                </a:ln>
                <a:solidFill>
                  <a:schemeClr val="tx1"/>
                </a:solidFill>
                <a:effectLst/>
                <a:latin typeface="Arial" pitchFamily="34" charset="0"/>
                <a:cs typeface="Arial" pitchFamily="34" charset="0"/>
              </a:rPr>
              <a:t>S</a:t>
            </a:r>
            <a:r>
              <a:rPr kumimoji="0" lang="en-US" sz="2000" b="0" i="0" u="none" strike="noStrike" cap="none" normalizeH="0" baseline="0">
                <a:ln>
                  <a:noFill/>
                </a:ln>
                <a:solidFill>
                  <a:schemeClr val="tx1"/>
                </a:solidFill>
                <a:effectLst/>
                <a:latin typeface="Arial" pitchFamily="34" charset="0"/>
                <a:cs typeface="Arial" pitchFamily="34" charset="0"/>
              </a:rPr>
              <a:t>	</a:t>
            </a:r>
            <a:r>
              <a:rPr lang="fr-FR" sz="2000">
                <a:solidFill>
                  <a:schemeClr val="tx1"/>
                </a:solidFill>
                <a:latin typeface="Arial" pitchFamily="34" charset="0"/>
                <a:cs typeface="Arial" pitchFamily="34" charset="0"/>
              </a:rPr>
              <a:t>Spécifique </a:t>
            </a:r>
            <a:r>
              <a:rPr lang="fr-FR" sz="2000" b="0">
                <a:solidFill>
                  <a:schemeClr val="tx1"/>
                </a:solidFill>
                <a:latin typeface="Arial" pitchFamily="34" charset="0"/>
                <a:cs typeface="Arial" pitchFamily="34" charset="0"/>
              </a:rPr>
              <a:t>: l'indicateur est valide et décrit le problème sous-jacent. L’indicateur est formulé de façon précise. </a:t>
            </a:r>
          </a:p>
          <a:p>
            <a:pPr marL="361950" indent="-361950"/>
            <a:r>
              <a:rPr kumimoji="0" lang="en-US" sz="2000" b="1" i="0" u="none" strike="noStrike" cap="none" normalizeH="0" baseline="0">
                <a:ln>
                  <a:noFill/>
                </a:ln>
                <a:solidFill>
                  <a:schemeClr val="tx1"/>
                </a:solidFill>
                <a:effectLst/>
                <a:latin typeface="Arial" pitchFamily="34" charset="0"/>
                <a:cs typeface="Arial" pitchFamily="34" charset="0"/>
              </a:rPr>
              <a:t>M</a:t>
            </a:r>
            <a:r>
              <a:rPr kumimoji="0" lang="en-US" sz="2000" b="0" i="0" u="none" strike="noStrike" cap="none" normalizeH="0" baseline="0">
                <a:ln>
                  <a:noFill/>
                </a:ln>
                <a:solidFill>
                  <a:schemeClr val="tx1"/>
                </a:solidFill>
                <a:effectLst/>
                <a:latin typeface="Arial" pitchFamily="34" charset="0"/>
                <a:cs typeface="Arial" pitchFamily="34" charset="0"/>
              </a:rPr>
              <a:t>	</a:t>
            </a:r>
            <a:r>
              <a:rPr kumimoji="0" lang="en-US" sz="2000" i="0" u="none" strike="noStrike" cap="none" normalizeH="0" baseline="0">
                <a:ln>
                  <a:noFill/>
                </a:ln>
                <a:solidFill>
                  <a:schemeClr val="tx1"/>
                </a:solidFill>
                <a:effectLst/>
                <a:latin typeface="Arial" pitchFamily="34" charset="0"/>
                <a:cs typeface="Arial" pitchFamily="34" charset="0"/>
              </a:rPr>
              <a:t>Mesurable</a:t>
            </a:r>
            <a:r>
              <a:rPr kumimoji="0" lang="en-US" sz="2000" b="0" i="0" u="none" strike="noStrike" cap="none" normalizeH="0" baseline="0">
                <a:ln>
                  <a:noFill/>
                </a:ln>
                <a:solidFill>
                  <a:schemeClr val="tx1"/>
                </a:solidFill>
                <a:effectLst/>
                <a:latin typeface="Arial" pitchFamily="34" charset="0"/>
                <a:cs typeface="Arial" pitchFamily="34" charset="0"/>
              </a:rPr>
              <a:t> (faisabilité et objectivité) : les données sont obtenues à l’aide de méthodes reproductibles indépendantes du travail individuel des personnes chargées du recueil des informations.</a:t>
            </a:r>
          </a:p>
          <a:p>
            <a:pPr marL="361950" indent="-361950"/>
            <a:r>
              <a:rPr kumimoji="0" lang="en-US" sz="2000" b="1" i="0" u="none" strike="noStrike" cap="none" normalizeH="0" baseline="0">
                <a:ln>
                  <a:noFill/>
                </a:ln>
                <a:solidFill>
                  <a:schemeClr val="tx1"/>
                </a:solidFill>
                <a:effectLst/>
                <a:latin typeface="Arial" pitchFamily="34" charset="0"/>
                <a:cs typeface="Arial" pitchFamily="34" charset="0"/>
              </a:rPr>
              <a:t>A</a:t>
            </a:r>
            <a:r>
              <a:rPr kumimoji="0" lang="en-US" sz="2000" b="0" i="0" u="none" strike="noStrike" cap="none" normalizeH="0" baseline="0">
                <a:ln>
                  <a:noFill/>
                </a:ln>
                <a:solidFill>
                  <a:schemeClr val="tx1"/>
                </a:solidFill>
                <a:effectLst/>
                <a:latin typeface="Arial" pitchFamily="34" charset="0"/>
                <a:cs typeface="Arial" pitchFamily="34" charset="0"/>
              </a:rPr>
              <a:t>	</a:t>
            </a:r>
            <a:r>
              <a:rPr lang="fr-FR" sz="2000">
                <a:solidFill>
                  <a:schemeClr val="tx1"/>
                </a:solidFill>
                <a:latin typeface="Arial" pitchFamily="34" charset="0"/>
                <a:cs typeface="Arial" pitchFamily="34" charset="0"/>
              </a:rPr>
              <a:t>Atteignable </a:t>
            </a:r>
            <a:r>
              <a:rPr lang="fr-FR" sz="2000" b="0">
                <a:solidFill>
                  <a:schemeClr val="tx1"/>
                </a:solidFill>
                <a:latin typeface="Arial" pitchFamily="34" charset="0"/>
                <a:cs typeface="Arial" pitchFamily="34" charset="0"/>
              </a:rPr>
              <a:t>(pour les résultats escomptés/cibles) et </a:t>
            </a:r>
            <a:r>
              <a:rPr lang="fr-FR" sz="2000">
                <a:solidFill>
                  <a:schemeClr val="tx1"/>
                </a:solidFill>
                <a:latin typeface="Arial" pitchFamily="34" charset="0"/>
                <a:cs typeface="Arial" pitchFamily="34" charset="0"/>
              </a:rPr>
              <a:t>Approuvé</a:t>
            </a:r>
            <a:r>
              <a:rPr lang="fr-FR" sz="2000" b="0">
                <a:solidFill>
                  <a:schemeClr val="tx1"/>
                </a:solidFill>
                <a:latin typeface="Arial" pitchFamily="34" charset="0"/>
                <a:cs typeface="Arial" pitchFamily="34" charset="0"/>
              </a:rPr>
              <a:t> par les parties prenantes </a:t>
            </a:r>
            <a:r>
              <a:rPr kumimoji="0" lang="en-US" sz="2000" b="0" i="0" u="none" strike="noStrike" cap="none" normalizeH="0" baseline="0">
                <a:ln>
                  <a:noFill/>
                </a:ln>
                <a:solidFill>
                  <a:schemeClr val="tx1"/>
                </a:solidFill>
                <a:effectLst/>
                <a:latin typeface="Arial" pitchFamily="34" charset="0"/>
                <a:cs typeface="Arial" pitchFamily="34" charset="0"/>
              </a:rPr>
              <a:t>(pour les </a:t>
            </a:r>
            <a:r>
              <a:rPr kumimoji="0" lang="en-US" sz="2000" b="0" i="0" u="none" strike="noStrike" cap="none" normalizeH="0">
                <a:ln>
                  <a:noFill/>
                </a:ln>
                <a:solidFill>
                  <a:schemeClr val="tx1"/>
                </a:solidFill>
                <a:effectLst/>
                <a:latin typeface="Arial" pitchFamily="34" charset="0"/>
                <a:cs typeface="Arial" pitchFamily="34" charset="0"/>
              </a:rPr>
              <a:t>indicateurs)</a:t>
            </a:r>
            <a:r>
              <a:rPr kumimoji="0" lang="en-US" sz="2000" b="0" i="0" u="none" strike="noStrike" cap="none" normalizeH="0" baseline="0">
                <a:ln>
                  <a:noFill/>
                </a:ln>
                <a:solidFill>
                  <a:schemeClr val="tx1"/>
                </a:solidFill>
                <a:effectLst/>
                <a:latin typeface="Arial" pitchFamily="34" charset="0"/>
                <a:cs typeface="Arial" pitchFamily="34" charset="0"/>
              </a:rPr>
              <a:t>.</a:t>
            </a:r>
          </a:p>
          <a:p>
            <a:pPr marL="361950" lvl="0" indent="-361950"/>
            <a:r>
              <a:rPr kumimoji="0" lang="en-US" sz="2000" b="1" i="0" u="none" strike="noStrike" cap="none" normalizeH="0" baseline="0">
                <a:ln>
                  <a:noFill/>
                </a:ln>
                <a:solidFill>
                  <a:schemeClr val="tx1"/>
                </a:solidFill>
                <a:effectLst/>
                <a:latin typeface="Arial" pitchFamily="34" charset="0"/>
                <a:cs typeface="Arial" pitchFamily="34" charset="0"/>
              </a:rPr>
              <a:t>R</a:t>
            </a:r>
            <a:r>
              <a:rPr kumimoji="0" lang="en-US" sz="2000" b="0" i="0" u="none" strike="noStrike" cap="none" normalizeH="0" baseline="0">
                <a:ln>
                  <a:noFill/>
                </a:ln>
                <a:solidFill>
                  <a:schemeClr val="tx1"/>
                </a:solidFill>
                <a:effectLst/>
                <a:latin typeface="Arial" pitchFamily="34" charset="0"/>
                <a:cs typeface="Arial" pitchFamily="34" charset="0"/>
              </a:rPr>
              <a:t>	</a:t>
            </a:r>
            <a:r>
              <a:rPr lang="fr-FR" sz="2000">
                <a:solidFill>
                  <a:schemeClr val="tx1"/>
                </a:solidFill>
                <a:latin typeface="Arial" pitchFamily="34" charset="0"/>
                <a:cs typeface="Arial" pitchFamily="34" charset="0"/>
              </a:rPr>
              <a:t>peRtinent </a:t>
            </a:r>
            <a:r>
              <a:rPr lang="fr-FR" sz="2000" b="0">
                <a:solidFill>
                  <a:schemeClr val="tx1"/>
                </a:solidFill>
                <a:latin typeface="Arial" pitchFamily="34" charset="0"/>
                <a:cs typeface="Arial" pitchFamily="34" charset="0"/>
              </a:rPr>
              <a:t>: traite d’une question importante pour les usagers et en lien avec l’objectif du S&amp;E</a:t>
            </a:r>
          </a:p>
          <a:p>
            <a:pPr marL="361950" lvl="0" indent="-361950"/>
            <a:r>
              <a:rPr kumimoji="0" lang="en-US" sz="2000" b="1" i="0" u="none" strike="noStrike" cap="none" normalizeH="0" baseline="0">
                <a:ln>
                  <a:noFill/>
                </a:ln>
                <a:solidFill>
                  <a:schemeClr val="tx1"/>
                </a:solidFill>
                <a:effectLst/>
                <a:latin typeface="Arial" pitchFamily="34" charset="0"/>
                <a:cs typeface="Arial" pitchFamily="34" charset="0"/>
              </a:rPr>
              <a:t>T</a:t>
            </a:r>
            <a:r>
              <a:rPr kumimoji="0" lang="en-US" sz="2000" b="0" i="0" u="none" strike="noStrike" cap="none" normalizeH="0" baseline="0">
                <a:ln>
                  <a:noFill/>
                </a:ln>
                <a:solidFill>
                  <a:schemeClr val="tx1"/>
                </a:solidFill>
                <a:effectLst/>
                <a:latin typeface="Arial" pitchFamily="34" charset="0"/>
                <a:cs typeface="Arial" pitchFamily="34" charset="0"/>
              </a:rPr>
              <a:t>	</a:t>
            </a:r>
            <a:r>
              <a:rPr lang="fr-FR" sz="2000">
                <a:solidFill>
                  <a:schemeClr val="tx1"/>
                </a:solidFill>
                <a:latin typeface="Arial" pitchFamily="34" charset="0"/>
                <a:cs typeface="Arial" pitchFamily="34" charset="0"/>
              </a:rPr>
              <a:t>Temporellement défini</a:t>
            </a:r>
            <a:r>
              <a:rPr lang="fr-FR" sz="2000" b="0">
                <a:solidFill>
                  <a:schemeClr val="tx1"/>
                </a:solidFill>
                <a:latin typeface="Arial" pitchFamily="34" charset="0"/>
                <a:cs typeface="Arial" pitchFamily="34" charset="0"/>
              </a:rPr>
              <a:t> : lié au temps et aux étapes importantes pour que les progrès puissent être démontrés au cours de la mise en œuvre</a:t>
            </a:r>
            <a:endParaRPr lang="de-DE" sz="2000" b="0">
              <a:solidFill>
                <a:schemeClr val="tx1"/>
              </a:solidFill>
              <a:latin typeface="Arial" pitchFamily="34" charset="0"/>
              <a:cs typeface="Arial" pitchFamily="34" charset="0"/>
            </a:endParaRPr>
          </a:p>
        </p:txBody>
      </p:sp>
      <p:sp>
        <p:nvSpPr>
          <p:cNvPr id="3" name="Titel 1"/>
          <p:cNvSpPr txBox="1">
            <a:spLocks/>
          </p:cNvSpPr>
          <p:nvPr/>
        </p:nvSpPr>
        <p:spPr bwMode="auto">
          <a:xfrm>
            <a:off x="433388" y="862641"/>
            <a:ext cx="7526337" cy="81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de-DE" kern="0">
                <a:latin typeface="Arial"/>
              </a:rPr>
              <a:t>Des règles intelligentes (SMART) pour définir les indicateurs et les cibles</a:t>
            </a:r>
            <a:endParaRPr kumimoji="0" lang="de-DE" sz="2400" b="1" i="0" u="none" strike="noStrike" kern="0" cap="none" spc="0" normalizeH="0" baseline="0" noProof="0">
              <a:ln>
                <a:noFill/>
              </a:ln>
              <a:solidFill>
                <a:srgbClr val="669900"/>
              </a:solidFill>
              <a:effectLst/>
              <a:uLnTx/>
              <a:uFillTx/>
              <a:latin typeface="Arial"/>
              <a:ea typeface="+mj-ea"/>
              <a:cs typeface="+mj-cs"/>
            </a:endParaRPr>
          </a:p>
        </p:txBody>
      </p:sp>
    </p:spTree>
    <p:extLst>
      <p:ext uri="{BB962C8B-B14F-4D97-AF65-F5344CB8AC3E}">
        <p14:creationId xmlns:p14="http://schemas.microsoft.com/office/powerpoint/2010/main" val="92837983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433387" y="1082675"/>
            <a:ext cx="8400061"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pt-PT" kern="0"/>
              <a:t>Exercice : vos indicateurs sont-ils SMART ?</a:t>
            </a:r>
          </a:p>
        </p:txBody>
      </p:sp>
      <p:sp>
        <p:nvSpPr>
          <p:cNvPr id="4" name="Inhaltsplatzhalter 2"/>
          <p:cNvSpPr txBox="1">
            <a:spLocks/>
          </p:cNvSpPr>
          <p:nvPr/>
        </p:nvSpPr>
        <p:spPr bwMode="auto">
          <a:xfrm>
            <a:off x="515938" y="1890713"/>
            <a:ext cx="8069262" cy="4213225"/>
          </a:xfrm>
          <a:prstGeom prst="rect">
            <a:avLst/>
          </a:prstGeom>
          <a:noFill/>
          <a:ln>
            <a:noFill/>
          </a:ln>
          <a:extLst/>
        </p:spPr>
        <p:txBody>
          <a:bodyPr lIns="0" tIns="0" rIns="0" bIns="0"/>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a:buFont typeface="Wingdings" pitchFamily="2" charset="2"/>
              <a:buChar char="§"/>
              <a:defRPr/>
            </a:pPr>
            <a:r>
              <a:rPr lang="fr-FR" sz="1800" b="0" kern="0">
                <a:solidFill>
                  <a:schemeClr val="tx2"/>
                </a:solidFill>
              </a:rPr>
              <a:t>Dans 6 régions pilotes, deux des trois représentants des bénéficiaires et deux des trois représentants des institutions gouvernementales confirment que les mesures locales d'adaptation pour faire face aux stress climatiques sont adéquates et qu’il est pertinent de les mettre en œuvre à une plus grande échelle.</a:t>
            </a:r>
          </a:p>
          <a:p>
            <a:pPr marL="0" indent="0">
              <a:defRPr/>
            </a:pPr>
            <a:endParaRPr lang="pt-PT" b="0" kern="0">
              <a:solidFill>
                <a:schemeClr val="tx2"/>
              </a:solidFill>
            </a:endParaRPr>
          </a:p>
          <a:p>
            <a:pPr>
              <a:buFont typeface="Wingdings" pitchFamily="2" charset="2"/>
              <a:buChar char="§"/>
              <a:defRPr/>
            </a:pPr>
            <a:r>
              <a:rPr lang="fr-FR" sz="1800" b="0" kern="0">
                <a:solidFill>
                  <a:schemeClr val="tx2"/>
                </a:solidFill>
              </a:rPr>
              <a:t>%age d'augmentation des personnes ayant un meilleur accès à l’eau potable dont le %age de femmes.</a:t>
            </a:r>
            <a:endParaRPr lang="pt-PT" sz="1800" b="0" kern="0">
              <a:solidFill>
                <a:schemeClr val="tx2"/>
              </a:solidFill>
            </a:endParaRPr>
          </a:p>
          <a:p>
            <a:pPr>
              <a:buFont typeface="Wingdings" pitchFamily="2" charset="2"/>
              <a:buChar char="§"/>
              <a:defRPr/>
            </a:pPr>
            <a:endParaRPr lang="pt-PT" sz="1800" b="0" kern="0">
              <a:solidFill>
                <a:schemeClr val="tx2"/>
              </a:solidFill>
            </a:endParaRPr>
          </a:p>
          <a:p>
            <a:pPr>
              <a:buFont typeface="Wingdings" pitchFamily="2" charset="2"/>
              <a:buChar char="§"/>
              <a:defRPr/>
            </a:pPr>
            <a:r>
              <a:rPr lang="fr-FR" sz="1800" b="0" kern="0">
                <a:solidFill>
                  <a:schemeClr val="tx2"/>
                </a:solidFill>
              </a:rPr>
              <a:t>%age de personnes (H/F) au niveau national, ayant été déplacées de façon permanente en raison d’inondations, de la sécheresse ou de l'élévation du niveau de la mer.</a:t>
            </a:r>
          </a:p>
          <a:p>
            <a:pPr>
              <a:buFont typeface="Wingdings" pitchFamily="2" charset="2"/>
              <a:buChar char="§"/>
              <a:defRPr/>
            </a:pPr>
            <a:endParaRPr lang="pt-PT" sz="1800" kern="0">
              <a:solidFill>
                <a:schemeClr val="tx2"/>
              </a:solidFill>
            </a:endParaRPr>
          </a:p>
          <a:p>
            <a:pPr>
              <a:buFont typeface="Wingdings" pitchFamily="2" charset="2"/>
              <a:buChar char="§"/>
              <a:defRPr/>
            </a:pPr>
            <a:r>
              <a:rPr lang="fr-FR" sz="1800" b="0" kern="0">
                <a:solidFill>
                  <a:schemeClr val="tx2"/>
                </a:solidFill>
              </a:rPr>
              <a:t>%age des contrats de service public actuellement délégués dans lesquels la vulnérabilité au changement climatique a été identifiée.</a:t>
            </a:r>
            <a:endParaRPr lang="de-DE" sz="1800" b="0" kern="0">
              <a:solidFill>
                <a:schemeClr val="tx2"/>
              </a:solidFill>
            </a:endParaRPr>
          </a:p>
        </p:txBody>
      </p:sp>
      <p:sp>
        <p:nvSpPr>
          <p:cNvPr id="2" name="Rectangle 1">
            <a:extLst>
              <a:ext uri="{FF2B5EF4-FFF2-40B4-BE49-F238E27FC236}">
                <a16:creationId xmlns:a16="http://schemas.microsoft.com/office/drawing/2014/main" xmlns="" id="{B4726E3F-3ABB-4534-A152-42A2846A8728}"/>
              </a:ext>
            </a:extLst>
          </p:cNvPr>
          <p:cNvSpPr/>
          <p:nvPr/>
        </p:nvSpPr>
        <p:spPr>
          <a:xfrm>
            <a:off x="-6691746" y="-718734"/>
            <a:ext cx="4572000" cy="2800767"/>
          </a:xfrm>
          <a:prstGeom prst="rect">
            <a:avLst/>
          </a:prstGeom>
        </p:spPr>
        <p:txBody>
          <a:bodyPr>
            <a:spAutoFit/>
          </a:bodyPr>
          <a:lstStyle/>
          <a:p>
            <a:endParaRPr lang="fr-FR"/>
          </a:p>
          <a:p>
            <a:r>
              <a:rPr lang="fr-FR"/>
              <a:t/>
            </a:r>
            <a:br>
              <a:rPr lang="fr-FR"/>
            </a:br>
            <a:r>
              <a:rPr lang="fr-FR"/>
              <a:t/>
            </a:r>
            <a:br>
              <a:rPr lang="fr-FR"/>
            </a:br>
            <a:r>
              <a:rPr lang="fr-FR"/>
              <a:t/>
            </a:r>
            <a:br>
              <a:rPr lang="fr-FR"/>
            </a:br>
            <a:r>
              <a:rPr lang="fr-FR"/>
              <a:t/>
            </a:r>
            <a:br>
              <a:rPr lang="fr-FR"/>
            </a:br>
            <a:r>
              <a:rPr lang="fr-FR"/>
              <a:t/>
            </a:r>
            <a:br>
              <a:rPr lang="fr-FR"/>
            </a:br>
            <a:r>
              <a:rPr lang="fr-FR"/>
              <a:t/>
            </a:r>
            <a:br>
              <a:rPr lang="fr-FR"/>
            </a:br>
            <a:endParaRPr lang="fr-FR"/>
          </a:p>
        </p:txBody>
      </p:sp>
    </p:spTree>
    <p:extLst>
      <p:ext uri="{BB962C8B-B14F-4D97-AF65-F5344CB8AC3E}">
        <p14:creationId xmlns:p14="http://schemas.microsoft.com/office/powerpoint/2010/main" val="284859935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1071847"/>
            <a:ext cx="7526337" cy="4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err="1"/>
              <a:t>Exercise</a:t>
            </a:r>
            <a:endParaRPr lang="de-DE" kern="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745" y="5038823"/>
            <a:ext cx="2159000" cy="1354532"/>
          </a:xfrm>
          <a:prstGeom prst="rect">
            <a:avLst/>
          </a:prstGeom>
        </p:spPr>
      </p:pic>
      <p:sp>
        <p:nvSpPr>
          <p:cNvPr id="7" name="Inhaltsplatzhalter 2">
            <a:extLst>
              <a:ext uri="{FF2B5EF4-FFF2-40B4-BE49-F238E27FC236}">
                <a16:creationId xmlns:a16="http://schemas.microsoft.com/office/drawing/2014/main" xmlns="" id="{AF035012-B036-495E-ACB8-5CE455D4FBD1}"/>
              </a:ext>
            </a:extLst>
          </p:cNvPr>
          <p:cNvSpPr txBox="1">
            <a:spLocks/>
          </p:cNvSpPr>
          <p:nvPr/>
        </p:nvSpPr>
        <p:spPr bwMode="auto">
          <a:xfrm>
            <a:off x="433388" y="1479588"/>
            <a:ext cx="7978164"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marL="0" indent="0">
              <a:defRPr/>
            </a:pPr>
            <a:r>
              <a:rPr lang="en-GB" kern="0">
                <a:solidFill>
                  <a:srgbClr val="C00000"/>
                </a:solidFill>
              </a:rPr>
              <a:t>Consigne : </a:t>
            </a:r>
          </a:p>
          <a:p>
            <a:pPr>
              <a:buFont typeface="Wingdings" panose="05000000000000000000" pitchFamily="2" charset="2"/>
              <a:buChar char="§"/>
              <a:defRPr/>
            </a:pPr>
            <a:r>
              <a:rPr lang="fr-FR" b="0" kern="0">
                <a:solidFill>
                  <a:schemeClr val="tx2"/>
                </a:solidFill>
              </a:rPr>
              <a:t>En tant que membre du groupe d'experts en S&amp;E (Khorésie), vous êtes invités à </a:t>
            </a:r>
            <a:r>
              <a:rPr lang="fr-FR" b="0" kern="0">
                <a:solidFill>
                  <a:srgbClr val="C00000"/>
                </a:solidFill>
              </a:rPr>
              <a:t>donner votre avis sur les indicateurs proposés dans le PAACC </a:t>
            </a:r>
            <a:r>
              <a:rPr lang="fr-FR" b="0" kern="0">
                <a:solidFill>
                  <a:schemeClr val="tx2"/>
                </a:solidFill>
              </a:rPr>
              <a:t>dans la seconde colomne de la matrice 4. </a:t>
            </a:r>
          </a:p>
          <a:p>
            <a:pPr>
              <a:buFont typeface="Wingdings" panose="05000000000000000000" pitchFamily="2" charset="2"/>
              <a:buChar char="§"/>
              <a:defRPr/>
            </a:pPr>
            <a:r>
              <a:rPr lang="fr-FR" b="0" kern="0">
                <a:solidFill>
                  <a:schemeClr val="tx2"/>
                </a:solidFill>
              </a:rPr>
              <a:t>En tant que membre du groupe consultatif de S&amp;E (Zanadou), vous êtes invités à </a:t>
            </a:r>
            <a:r>
              <a:rPr lang="fr-FR" b="0" kern="0">
                <a:solidFill>
                  <a:srgbClr val="C00000"/>
                </a:solidFill>
              </a:rPr>
              <a:t>réfléchir sur les indicateurs que vous avez développés à la session 4 dans la matrice 3b</a:t>
            </a:r>
            <a:r>
              <a:rPr lang="fr-FR" b="0" kern="0">
                <a:solidFill>
                  <a:schemeClr val="tx2"/>
                </a:solidFill>
              </a:rPr>
              <a:t>. </a:t>
            </a:r>
          </a:p>
          <a:p>
            <a:pPr>
              <a:buFont typeface="Wingdings" panose="05000000000000000000" pitchFamily="2" charset="2"/>
              <a:buChar char="§"/>
              <a:defRPr/>
            </a:pPr>
            <a:r>
              <a:rPr lang="fr-FR" b="0" kern="0">
                <a:solidFill>
                  <a:schemeClr val="tx2"/>
                </a:solidFill>
              </a:rPr>
              <a:t>Évaluez la qualité des indicateurs par rapport aux critères SMART. Dans quelle mesure ces indicateurs peuvent-ils être améliorés pour devenir pertinents ? </a:t>
            </a:r>
          </a:p>
          <a:p>
            <a:pPr>
              <a:buFont typeface="Wingdings" panose="05000000000000000000" pitchFamily="2" charset="2"/>
              <a:buChar char="§"/>
              <a:defRPr/>
            </a:pPr>
            <a:r>
              <a:rPr lang="fr-FR" b="0" kern="0">
                <a:solidFill>
                  <a:schemeClr val="tx2"/>
                </a:solidFill>
              </a:rPr>
              <a:t>Utilisez la </a:t>
            </a:r>
            <a:r>
              <a:rPr lang="fr-FR" b="0" kern="0">
                <a:solidFill>
                  <a:srgbClr val="C00000"/>
                </a:solidFill>
              </a:rPr>
              <a:t>matrice 4</a:t>
            </a:r>
            <a:r>
              <a:rPr lang="fr-FR" b="0" kern="0">
                <a:solidFill>
                  <a:schemeClr val="tx2"/>
                </a:solidFill>
              </a:rPr>
              <a:t> (Khorésie) ou la </a:t>
            </a:r>
            <a:r>
              <a:rPr lang="fr-FR" b="0" kern="0">
                <a:solidFill>
                  <a:srgbClr val="C00000"/>
                </a:solidFill>
              </a:rPr>
              <a:t>matrice 5 </a:t>
            </a:r>
            <a:r>
              <a:rPr lang="fr-FR" b="0" kern="0">
                <a:solidFill>
                  <a:schemeClr val="tx2"/>
                </a:solidFill>
              </a:rPr>
              <a:t>(Zanadou) pour enregistrer vos résultats.</a:t>
            </a:r>
          </a:p>
        </p:txBody>
      </p:sp>
    </p:spTree>
    <p:extLst>
      <p:ext uri="{BB962C8B-B14F-4D97-AF65-F5344CB8AC3E}">
        <p14:creationId xmlns:p14="http://schemas.microsoft.com/office/powerpoint/2010/main" val="287761574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479870" y="838287"/>
            <a:ext cx="8164513" cy="588537"/>
          </a:xfrm>
        </p:spPr>
        <p:txBody>
          <a:bodyPr/>
          <a:lstStyle/>
          <a:p>
            <a:r>
              <a:rPr lang="fr-FR" b="1">
                <a:solidFill>
                  <a:srgbClr val="669900"/>
                </a:solidFill>
              </a:rPr>
              <a:t>Répertoire des indicateurs d’adaptation au niveau </a:t>
            </a:r>
            <a:r>
              <a:rPr lang="de-DE" b="1">
                <a:solidFill>
                  <a:srgbClr val="669900"/>
                </a:solidFill>
              </a:rPr>
              <a:t>national</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05.03.2018</a:t>
            </a:fld>
            <a:endParaRPr lang="de-DE">
              <a:solidFill>
                <a:srgbClr val="6E6452"/>
              </a:solidFill>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148" y="4034012"/>
            <a:ext cx="1678510" cy="2375303"/>
          </a:xfrm>
          <a:prstGeom prst="rect">
            <a:avLst/>
          </a:prstGeom>
          <a:ln>
            <a:solidFill>
              <a:schemeClr val="tx1"/>
            </a:solidFill>
          </a:ln>
        </p:spPr>
      </p:pic>
      <p:sp>
        <p:nvSpPr>
          <p:cNvPr id="6" name="Textfeld 5"/>
          <p:cNvSpPr txBox="1"/>
          <p:nvPr/>
        </p:nvSpPr>
        <p:spPr>
          <a:xfrm>
            <a:off x="3479470" y="1659117"/>
            <a:ext cx="5164913" cy="2862322"/>
          </a:xfrm>
          <a:prstGeom prst="rect">
            <a:avLst/>
          </a:prstGeom>
          <a:noFill/>
        </p:spPr>
        <p:txBody>
          <a:bodyPr wrap="square" rtlCol="0">
            <a:spAutoFit/>
          </a:bodyPr>
          <a:lstStyle/>
          <a:p>
            <a:r>
              <a:rPr lang="fr-FR" sz="1800" b="0">
                <a:solidFill>
                  <a:schemeClr val="tx2"/>
                </a:solidFill>
              </a:rPr>
              <a:t>Le répertoire des indicateurs utilisés dans les dispositifs de S&amp;E nationaux : </a:t>
            </a:r>
          </a:p>
          <a:p>
            <a:pPr marL="285750" indent="-285750">
              <a:buFont typeface="Arial" panose="020B0604020202020204" pitchFamily="34" charset="0"/>
              <a:buChar char="•"/>
            </a:pPr>
            <a:r>
              <a:rPr lang="fr-FR" sz="1800" b="0">
                <a:solidFill>
                  <a:schemeClr val="tx2"/>
                </a:solidFill>
              </a:rPr>
              <a:t>Sujets : paramètres climatiques, impacts climatiques, actions d’adaptation, résultats d’adaptation</a:t>
            </a:r>
          </a:p>
          <a:p>
            <a:pPr marL="285750" indent="-285750">
              <a:buFont typeface="Arial" panose="020B0604020202020204" pitchFamily="34" charset="0"/>
              <a:buChar char="•"/>
            </a:pPr>
            <a:r>
              <a:rPr lang="fr-FR" sz="1800" b="0">
                <a:solidFill>
                  <a:schemeClr val="tx2"/>
                </a:solidFill>
              </a:rPr>
              <a:t>Pertinence de l’adaptation</a:t>
            </a:r>
          </a:p>
          <a:p>
            <a:pPr marL="285750" indent="-285750">
              <a:buFont typeface="Arial" panose="020B0604020202020204" pitchFamily="34" charset="0"/>
              <a:buChar char="•"/>
            </a:pPr>
            <a:r>
              <a:rPr lang="fr-FR" sz="1800" b="0">
                <a:solidFill>
                  <a:schemeClr val="tx2"/>
                </a:solidFill>
              </a:rPr>
              <a:t>Exemples d’application</a:t>
            </a:r>
          </a:p>
          <a:p>
            <a:pPr marL="285750" indent="-285750">
              <a:buFont typeface="Arial" panose="020B0604020202020204" pitchFamily="34" charset="0"/>
              <a:buChar char="•"/>
            </a:pPr>
            <a:r>
              <a:rPr lang="fr-FR" sz="1800" b="0">
                <a:solidFill>
                  <a:schemeClr val="tx2"/>
                </a:solidFill>
              </a:rPr>
              <a:t>Données &amp; sources de données</a:t>
            </a:r>
          </a:p>
          <a:p>
            <a:pPr marL="285750" indent="-285750">
              <a:buFont typeface="Arial" panose="020B0604020202020204" pitchFamily="34" charset="0"/>
              <a:buChar char="•"/>
            </a:pPr>
            <a:r>
              <a:rPr lang="fr-FR" sz="1800" b="0">
                <a:solidFill>
                  <a:schemeClr val="tx2"/>
                </a:solidFill>
              </a:rPr>
              <a:t>Calculs</a:t>
            </a:r>
          </a:p>
          <a:p>
            <a:pPr marL="285750" indent="-285750">
              <a:buFont typeface="Arial" panose="020B0604020202020204" pitchFamily="34" charset="0"/>
              <a:buChar char="•"/>
            </a:pPr>
            <a:r>
              <a:rPr lang="fr-FR" sz="1800" b="0">
                <a:solidFill>
                  <a:schemeClr val="tx2"/>
                </a:solidFill>
              </a:rPr>
              <a:t>Références</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883" y="5967854"/>
            <a:ext cx="2355530" cy="753580"/>
          </a:xfrm>
          <a:prstGeom prst="rect">
            <a:avLst/>
          </a:prstGeom>
        </p:spPr>
      </p:pic>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719" y="1659117"/>
            <a:ext cx="2643861" cy="3645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3479470" y="4585526"/>
            <a:ext cx="3713181" cy="1477328"/>
          </a:xfrm>
          <a:prstGeom prst="rect">
            <a:avLst/>
          </a:prstGeom>
          <a:noFill/>
        </p:spPr>
        <p:txBody>
          <a:bodyPr wrap="square" rtlCol="0">
            <a:spAutoFit/>
          </a:bodyPr>
          <a:lstStyle/>
          <a:p>
            <a:r>
              <a:rPr lang="fr-FR" sz="1800" b="0">
                <a:solidFill>
                  <a:schemeClr val="tx2"/>
                </a:solidFill>
              </a:rPr>
              <a:t>Illustratif plutôt que prescriptif : les indicateurs doivent correspondre au contexte !</a:t>
            </a:r>
            <a:br>
              <a:rPr lang="fr-FR" sz="1800" b="0">
                <a:solidFill>
                  <a:schemeClr val="tx2"/>
                </a:solidFill>
              </a:rPr>
            </a:br>
            <a:endParaRPr lang="fr-FR" sz="1800" b="0">
              <a:solidFill>
                <a:schemeClr val="tx2"/>
              </a:solidFill>
            </a:endParaRPr>
          </a:p>
          <a:p>
            <a:r>
              <a:rPr lang="fr-FR" sz="1800" b="0">
                <a:solidFill>
                  <a:schemeClr val="tx2"/>
                </a:solidFill>
              </a:rPr>
              <a:t>Téléchargeable sur : </a:t>
            </a:r>
            <a:endParaRPr lang="de-DE" sz="1800" b="0">
              <a:solidFill>
                <a:schemeClr val="tx2"/>
              </a:solidFill>
            </a:endParaRPr>
          </a:p>
        </p:txBody>
      </p:sp>
      <p:sp>
        <p:nvSpPr>
          <p:cNvPr id="9" name="Textfeld 9"/>
          <p:cNvSpPr txBox="1"/>
          <p:nvPr/>
        </p:nvSpPr>
        <p:spPr>
          <a:xfrm>
            <a:off x="339469" y="5390106"/>
            <a:ext cx="2807494" cy="553998"/>
          </a:xfrm>
          <a:prstGeom prst="rect">
            <a:avLst/>
          </a:prstGeom>
          <a:noFill/>
        </p:spPr>
        <p:txBody>
          <a:bodyPr wrap="square" rtlCol="0">
            <a:spAutoFit/>
          </a:bodyPr>
          <a:lstStyle/>
          <a:p>
            <a:r>
              <a:rPr lang="fr-FR" sz="1500" b="0" i="1">
                <a:solidFill>
                  <a:schemeClr val="tx2"/>
                </a:solidFill>
              </a:rPr>
              <a:t>Seulement disponible en anglais</a:t>
            </a:r>
            <a:endParaRPr lang="de-DE" sz="1500" b="0" i="1">
              <a:solidFill>
                <a:schemeClr val="tx2"/>
              </a:solidFill>
            </a:endParaRPr>
          </a:p>
        </p:txBody>
      </p:sp>
    </p:spTree>
    <p:extLst>
      <p:ext uri="{BB962C8B-B14F-4D97-AF65-F5344CB8AC3E}">
        <p14:creationId xmlns:p14="http://schemas.microsoft.com/office/powerpoint/2010/main" val="414137157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73100" y="955343"/>
            <a:ext cx="8091488" cy="835232"/>
          </a:xfrm>
        </p:spPr>
        <p:txBody>
          <a:bodyPr/>
          <a:lstStyle/>
          <a:p>
            <a:r>
              <a:rPr lang="fr-FR" dirty="0">
                <a:solidFill>
                  <a:srgbClr val="669900"/>
                </a:solidFill>
              </a:rPr>
              <a:t>Intégrer l’adaptation au CC dans la planification du développement –</a:t>
            </a:r>
            <a:r>
              <a:rPr lang="fr-FR" b="1" dirty="0">
                <a:solidFill>
                  <a:srgbClr val="669900"/>
                </a:solidFill>
              </a:rPr>
              <a:t> Module sur le suivi et l’évaluation</a:t>
            </a:r>
          </a:p>
        </p:txBody>
      </p:sp>
      <p:sp>
        <p:nvSpPr>
          <p:cNvPr id="21507" name="Content Placeholder 2"/>
          <p:cNvSpPr>
            <a:spLocks noGrp="1"/>
          </p:cNvSpPr>
          <p:nvPr>
            <p:ph idx="1"/>
          </p:nvPr>
        </p:nvSpPr>
        <p:spPr>
          <a:xfrm>
            <a:off x="673100" y="2113808"/>
            <a:ext cx="8051800" cy="4463204"/>
          </a:xfrm>
        </p:spPr>
        <p:txBody>
          <a:bodyPr>
            <a:normAutofit fontScale="92500" lnSpcReduction="20000"/>
          </a:bodyPr>
          <a:lstStyle/>
          <a:p>
            <a:pPr algn="just">
              <a:spcAft>
                <a:spcPts val="300"/>
              </a:spcAft>
            </a:pPr>
            <a:r>
              <a:rPr lang="fr-FR">
                <a:ea typeface="Calibri"/>
              </a:rPr>
              <a:t>Présentation du module sur le S&amp;E de l’adaptation :</a:t>
            </a:r>
            <a:endParaRPr lang="fr-FR" sz="2400">
              <a:latin typeface="Times New Roman"/>
              <a:ea typeface="Times New Roman"/>
            </a:endParaRPr>
          </a:p>
          <a:p>
            <a:pPr marL="342900" lvl="0" indent="-342900" algn="just">
              <a:spcAft>
                <a:spcPts val="300"/>
              </a:spcAft>
              <a:buFont typeface="Symbol"/>
              <a:buChar char=""/>
            </a:pPr>
            <a:r>
              <a:rPr lang="fr-FR">
                <a:ea typeface="Calibri"/>
                <a:cs typeface="Times New Roman"/>
              </a:rPr>
              <a:t>Sous-module 6 : </a:t>
            </a:r>
            <a:r>
              <a:rPr lang="fr-FR" b="1">
                <a:ea typeface="Calibri"/>
                <a:cs typeface="Times New Roman"/>
              </a:rPr>
              <a:t>Introduction au S&amp;E de l’adaptation</a:t>
            </a:r>
            <a:endParaRPr lang="fr-FR" sz="2400">
              <a:latin typeface="Times New Roman"/>
              <a:ea typeface="Times New Roman"/>
            </a:endParaRPr>
          </a:p>
          <a:p>
            <a:pPr marL="342900" lvl="0" indent="-342900" algn="just">
              <a:spcAft>
                <a:spcPts val="300"/>
              </a:spcAft>
              <a:buFont typeface="Symbol"/>
              <a:buChar char=""/>
            </a:pPr>
            <a:r>
              <a:rPr lang="fr-FR">
                <a:ea typeface="Calibri"/>
                <a:cs typeface="Times New Roman"/>
              </a:rPr>
              <a:t>Sous-module 6a : Le S&amp;E de l’adaptation au</a:t>
            </a:r>
            <a:r>
              <a:rPr lang="fr-FR" b="1">
                <a:ea typeface="Calibri"/>
                <a:cs typeface="Times New Roman"/>
              </a:rPr>
              <a:t> niveau (sous-)national </a:t>
            </a:r>
          </a:p>
          <a:p>
            <a:pPr marL="342900" lvl="0" indent="-342900" algn="just">
              <a:spcAft>
                <a:spcPts val="300"/>
              </a:spcAft>
              <a:buFont typeface="Symbol"/>
              <a:buChar char=""/>
            </a:pPr>
            <a:r>
              <a:rPr lang="fr-FR">
                <a:ea typeface="Calibri"/>
                <a:cs typeface="Times New Roman"/>
              </a:rPr>
              <a:t>Sous-module 6b : Le S&amp;E de l’adaptation au niveau des </a:t>
            </a:r>
            <a:r>
              <a:rPr lang="fr-FR" b="1">
                <a:ea typeface="Calibri"/>
                <a:cs typeface="Times New Roman"/>
              </a:rPr>
              <a:t>programmes et des projets</a:t>
            </a:r>
            <a:endParaRPr lang="fr-FR" sz="2400" b="1">
              <a:latin typeface="Times New Roman"/>
              <a:ea typeface="Times New Roman"/>
            </a:endParaRPr>
          </a:p>
          <a:p>
            <a:r>
              <a:rPr lang="fr-FR" i="1" smtClean="0"/>
              <a:t/>
            </a:r>
            <a:br>
              <a:rPr lang="fr-FR" i="1" smtClean="0"/>
            </a:br>
            <a:r>
              <a:rPr lang="fr-FR" i="1" smtClean="0"/>
              <a:t>NB </a:t>
            </a:r>
            <a:r>
              <a:rPr lang="fr-FR" i="1"/>
              <a:t>: Le sous-module 6b n’est pas disponible en francais</a:t>
            </a:r>
          </a:p>
          <a:p>
            <a:r>
              <a:rPr lang="fr-FR"/>
              <a:t>Le module sur le S&amp;E a pour objectif de rendre les participants familiers </a:t>
            </a:r>
            <a:r>
              <a:rPr lang="fr-FR" b="1"/>
              <a:t>:</a:t>
            </a:r>
          </a:p>
          <a:p>
            <a:pPr marL="285750" lvl="0" indent="-285750">
              <a:buFont typeface="Arial" panose="020B0604020202020204" pitchFamily="34" charset="0"/>
              <a:buChar char="•"/>
            </a:pPr>
            <a:r>
              <a:rPr lang="fr-FR"/>
              <a:t>De la logique du S&amp;E de l’adaptation, des opportunités et des difficultés dans sa mise en œuvre,</a:t>
            </a:r>
          </a:p>
          <a:p>
            <a:pPr marL="285750" lvl="0" indent="-285750">
              <a:buFont typeface="Arial" panose="020B0604020202020204" pitchFamily="34" charset="0"/>
              <a:buChar char="•"/>
            </a:pPr>
            <a:r>
              <a:rPr lang="fr-FR"/>
              <a:t>Des processus nécessaires à l’élaboration d’un système de S&amp;E efficace dans le cadre de la planification de l’adaptation,</a:t>
            </a:r>
          </a:p>
          <a:p>
            <a:pPr marL="285750" lvl="0" indent="-285750">
              <a:buFont typeface="Arial" panose="020B0604020202020204" pitchFamily="34" charset="0"/>
              <a:buChar char="•"/>
            </a:pPr>
            <a:r>
              <a:rPr lang="fr-FR"/>
              <a:t>Des approches spécifiques du S&amp;E au niveau national ou au niveau des projets, </a:t>
            </a:r>
          </a:p>
          <a:p>
            <a:pPr marL="285750" lvl="0" indent="-285750">
              <a:buFont typeface="Arial" panose="020B0604020202020204" pitchFamily="34" charset="0"/>
              <a:buChar char="•"/>
            </a:pPr>
            <a:r>
              <a:rPr lang="fr-FR"/>
              <a:t>De la création d’indicateurs spécifiques à l’adaptation.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5 : </a:t>
            </a:r>
          </a:p>
          <a:p>
            <a:pPr>
              <a:defRPr/>
            </a:pPr>
            <a:r>
              <a:rPr lang="de-DE" kern="0"/>
              <a:t>Opérationnalisation</a:t>
            </a:r>
            <a:br>
              <a:rPr lang="de-DE" kern="0"/>
            </a:br>
            <a:endParaRPr lang="de-DE" b="0" kern="0"/>
          </a:p>
        </p:txBody>
      </p:sp>
      <p:graphicFrame>
        <p:nvGraphicFramePr>
          <p:cNvPr id="8" name="Tabelle 7"/>
          <p:cNvGraphicFramePr>
            <a:graphicFrameLocks noGrp="1"/>
          </p:cNvGraphicFramePr>
          <p:nvPr>
            <p:extLst>
              <p:ext uri="{D42A27DB-BD31-4B8C-83A1-F6EECF244321}">
                <p14:modId xmlns:p14="http://schemas.microsoft.com/office/powerpoint/2010/main" val="1838180053"/>
              </p:ext>
            </p:extLst>
          </p:nvPr>
        </p:nvGraphicFramePr>
        <p:xfrm>
          <a:off x="600273" y="3501008"/>
          <a:ext cx="7876801" cy="2165826"/>
        </p:xfrm>
        <a:graphic>
          <a:graphicData uri="http://schemas.openxmlformats.org/drawingml/2006/table">
            <a:tbl>
              <a:tblPr firstRow="1" bandRow="1">
                <a:tableStyleId>{72833802-FEF1-4C79-8D5D-14CF1EAF98D9}</a:tableStyleId>
              </a:tblPr>
              <a:tblGrid>
                <a:gridCol w="656423">
                  <a:extLst>
                    <a:ext uri="{9D8B030D-6E8A-4147-A177-3AD203B41FA5}">
                      <a16:colId xmlns:a16="http://schemas.microsoft.com/office/drawing/2014/main" xmlns="" val="20000"/>
                    </a:ext>
                  </a:extLst>
                </a:gridCol>
                <a:gridCol w="2461312">
                  <a:extLst>
                    <a:ext uri="{9D8B030D-6E8A-4147-A177-3AD203B41FA5}">
                      <a16:colId xmlns:a16="http://schemas.microsoft.com/office/drawing/2014/main" xmlns="" val="20001"/>
                    </a:ext>
                  </a:extLst>
                </a:gridCol>
                <a:gridCol w="4759066">
                  <a:extLst>
                    <a:ext uri="{9D8B030D-6E8A-4147-A177-3AD203B41FA5}">
                      <a16:colId xmlns:a16="http://schemas.microsoft.com/office/drawing/2014/main" xmlns="" val="20002"/>
                    </a:ext>
                  </a:extLst>
                </a:gridCol>
              </a:tblGrid>
              <a:tr h="365826">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a:t>
                      </a:r>
                    </a:p>
                  </a:txBody>
                  <a:tcPr marL="91426" marR="91426" marT="45723" marB="45723"/>
                </a:tc>
                <a:extLst>
                  <a:ext uri="{0D108BD9-81ED-4DB2-BD59-A6C34878D82A}">
                    <a16:rowId xmlns:a16="http://schemas.microsoft.com/office/drawing/2014/main" xmlns="" val="10000"/>
                  </a:ext>
                </a:extLst>
              </a:tr>
              <a:tr h="1800000">
                <a:tc>
                  <a:txBody>
                    <a:bodyPr/>
                    <a:lstStyle/>
                    <a:p>
                      <a:r>
                        <a:rPr lang="de-DE" sz="1800" b="1"/>
                        <a:t>5</a:t>
                      </a:r>
                    </a:p>
                  </a:txBody>
                  <a:tcPr marL="91426" marR="91426" marT="45723" marB="45723"/>
                </a:tc>
                <a:tc>
                  <a:txBody>
                    <a:bodyPr/>
                    <a:lstStyle/>
                    <a:p>
                      <a:r>
                        <a:rPr lang="de-DE" sz="1800" b="1"/>
                        <a:t>Opérationalisation</a:t>
                      </a:r>
                      <a:endParaRPr lang="de-DE" sz="1800"/>
                    </a:p>
                  </a:txBody>
                  <a:tcPr marL="91426" marR="91426" marT="45723" marB="45723"/>
                </a:tc>
                <a:tc>
                  <a:txBody>
                    <a:bodyPr/>
                    <a:lstStyle/>
                    <a:p>
                      <a:pPr marL="285750" indent="-285750" algn="l" defTabSz="914400" rtl="0" eaLnBrk="1" latinLnBrk="0" hangingPunct="1">
                        <a:buFont typeface="Arial" pitchFamily="34" charset="0"/>
                        <a:buChar char="•"/>
                      </a:pPr>
                      <a:r>
                        <a:rPr lang="fr-FR" sz="1600" kern="1200">
                          <a:solidFill>
                            <a:schemeClr val="tx1"/>
                          </a:solidFill>
                          <a:effectLst/>
                          <a:latin typeface="+mn-lt"/>
                          <a:ea typeface="+mn-ea"/>
                          <a:cs typeface="+mn-cs"/>
                        </a:rPr>
                        <a:t>Avec quelles </a:t>
                      </a:r>
                      <a:r>
                        <a:rPr lang="fr-FR" sz="1600" b="1" kern="1200">
                          <a:solidFill>
                            <a:schemeClr val="tx1"/>
                          </a:solidFill>
                          <a:effectLst/>
                          <a:latin typeface="+mn-lt"/>
                          <a:ea typeface="+mn-ea"/>
                          <a:cs typeface="+mn-cs"/>
                        </a:rPr>
                        <a:t>institutions</a:t>
                      </a:r>
                      <a:r>
                        <a:rPr lang="fr-FR" sz="1600" kern="1200">
                          <a:solidFill>
                            <a:schemeClr val="tx1"/>
                          </a:solidFill>
                          <a:effectLst/>
                          <a:latin typeface="+mn-lt"/>
                          <a:ea typeface="+mn-ea"/>
                          <a:cs typeface="+mn-cs"/>
                        </a:rPr>
                        <a:t> et avec quelles </a:t>
                      </a:r>
                      <a:r>
                        <a:rPr lang="fr-FR" sz="1600" b="1" kern="1200">
                          <a:solidFill>
                            <a:schemeClr val="tx1"/>
                          </a:solidFill>
                          <a:effectLst/>
                          <a:latin typeface="+mn-lt"/>
                          <a:ea typeface="+mn-ea"/>
                          <a:cs typeface="+mn-cs"/>
                        </a:rPr>
                        <a:t>ressources</a:t>
                      </a:r>
                      <a:r>
                        <a:rPr lang="fr-FR" sz="1600" kern="1200">
                          <a:solidFill>
                            <a:schemeClr val="tx1"/>
                          </a:solidFill>
                          <a:effectLst/>
                          <a:latin typeface="+mn-lt"/>
                          <a:ea typeface="+mn-ea"/>
                          <a:cs typeface="+mn-cs"/>
                        </a:rPr>
                        <a:t> allez-vous travailler ?</a:t>
                      </a:r>
                      <a:r>
                        <a:rPr lang="de-DE" sz="1600" kern="1200">
                          <a:solidFill>
                            <a:schemeClr val="tx1"/>
                          </a:solidFill>
                          <a:effectLst/>
                          <a:latin typeface="+mn-lt"/>
                          <a:ea typeface="+mn-ea"/>
                          <a:cs typeface="+mn-cs"/>
                        </a:rPr>
                        <a:t> </a:t>
                      </a:r>
                    </a:p>
                    <a:p>
                      <a:pPr marL="285750" indent="-285750" algn="l" defTabSz="914400" rtl="0" eaLnBrk="1" latinLnBrk="0" hangingPunct="1">
                        <a:buFont typeface="Arial" pitchFamily="34" charset="0"/>
                        <a:buChar char="•"/>
                      </a:pPr>
                      <a:r>
                        <a:rPr lang="fr-FR" sz="1600" kern="1200">
                          <a:solidFill>
                            <a:schemeClr val="tx1"/>
                          </a:solidFill>
                          <a:effectLst/>
                          <a:latin typeface="+mn-lt"/>
                          <a:ea typeface="+mn-ea"/>
                          <a:cs typeface="+mn-cs"/>
                        </a:rPr>
                        <a:t>Comment allez-vous </a:t>
                      </a:r>
                      <a:r>
                        <a:rPr lang="fr-FR" sz="1600" b="1" kern="1200">
                          <a:solidFill>
                            <a:schemeClr val="tx1"/>
                          </a:solidFill>
                          <a:effectLst/>
                          <a:latin typeface="+mn-lt"/>
                          <a:ea typeface="+mn-ea"/>
                          <a:cs typeface="+mn-cs"/>
                        </a:rPr>
                        <a:t>recueillir et synthétiser </a:t>
                      </a:r>
                      <a:r>
                        <a:rPr lang="fr-FR" sz="1600" kern="1200">
                          <a:solidFill>
                            <a:schemeClr val="tx1"/>
                          </a:solidFill>
                          <a:effectLst/>
                          <a:latin typeface="+mn-lt"/>
                          <a:ea typeface="+mn-ea"/>
                          <a:cs typeface="+mn-cs"/>
                        </a:rPr>
                        <a:t>les données et les informations dont vous avez besoin ?</a:t>
                      </a:r>
                    </a:p>
                    <a:p>
                      <a:pPr marL="285750" indent="-285750">
                        <a:buFont typeface="Arial" pitchFamily="34" charset="0"/>
                        <a:buChar char="•"/>
                      </a:pPr>
                      <a:r>
                        <a:rPr lang="en-GB" sz="1600" kern="1200">
                          <a:solidFill>
                            <a:schemeClr val="tx1"/>
                          </a:solidFill>
                          <a:effectLst/>
                          <a:latin typeface="+mn-lt"/>
                          <a:ea typeface="+mn-ea"/>
                          <a:cs typeface="+mn-cs"/>
                        </a:rPr>
                        <a:t>Pouvez-vous utiliser les </a:t>
                      </a:r>
                      <a:r>
                        <a:rPr lang="en-GB" sz="1600" b="1" kern="1200">
                          <a:solidFill>
                            <a:schemeClr val="tx1"/>
                          </a:solidFill>
                          <a:effectLst/>
                          <a:latin typeface="+mn-lt"/>
                          <a:ea typeface="+mn-ea"/>
                          <a:cs typeface="+mn-cs"/>
                        </a:rPr>
                        <a:t>dispositifs de S&amp;</a:t>
                      </a:r>
                      <a:r>
                        <a:rPr lang="en-GB" sz="1600" b="1" kern="1200" baseline="0">
                          <a:solidFill>
                            <a:schemeClr val="tx1"/>
                          </a:solidFill>
                          <a:effectLst/>
                          <a:latin typeface="+mn-lt"/>
                          <a:ea typeface="+mn-ea"/>
                          <a:cs typeface="+mn-cs"/>
                        </a:rPr>
                        <a:t>E existants </a:t>
                      </a:r>
                      <a:r>
                        <a:rPr lang="en-GB" sz="1600" kern="1200" baseline="0">
                          <a:solidFill>
                            <a:schemeClr val="tx1"/>
                          </a:solidFill>
                          <a:effectLst/>
                          <a:latin typeface="+mn-lt"/>
                          <a:ea typeface="+mn-ea"/>
                          <a:cs typeface="+mn-cs"/>
                        </a:rPr>
                        <a:t>? Sont-ils adaptés ?</a:t>
                      </a:r>
                      <a:endParaRPr lang="de-DE" sz="1600" baseline="0"/>
                    </a:p>
                  </a:txBody>
                  <a:tcPr marL="91426" marR="91426" marT="45723" marB="45723"/>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4008526040"/>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r>
              <a:rPr lang="fr-FR" altLang="de-DE" b="1">
                <a:solidFill>
                  <a:srgbClr val="669900"/>
                </a:solidFill>
              </a:rPr>
              <a:t>Les quatre composantes de la construction d’un</a:t>
            </a:r>
            <a:br>
              <a:rPr lang="fr-FR" altLang="de-DE" b="1">
                <a:solidFill>
                  <a:srgbClr val="669900"/>
                </a:solidFill>
              </a:rPr>
            </a:br>
            <a:r>
              <a:rPr lang="fr-FR" altLang="de-DE" b="1">
                <a:solidFill>
                  <a:srgbClr val="669900"/>
                </a:solidFill>
              </a:rPr>
              <a:t>système de S&amp;E de l’adaptation au niveau national</a:t>
            </a:r>
            <a:endParaRPr lang="pt-PT" altLang="de-DE" b="1">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05.03.2018</a:t>
            </a:fld>
            <a:endParaRPr lang="de-DE" altLang="de-DE" sz="1000" b="0" spc="7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22" name="Textfeld 21"/>
          <p:cNvSpPr txBox="1"/>
          <p:nvPr/>
        </p:nvSpPr>
        <p:spPr>
          <a:xfrm>
            <a:off x="214161" y="4113194"/>
            <a:ext cx="1739330"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a:solidFill>
                  <a:srgbClr val="6E6452"/>
                </a:solidFill>
              </a:rPr>
              <a:t>Session 5</a:t>
            </a:r>
          </a:p>
        </p:txBody>
      </p:sp>
      <p:pic>
        <p:nvPicPr>
          <p:cNvPr id="2" name="Image 1">
            <a:extLst>
              <a:ext uri="{FF2B5EF4-FFF2-40B4-BE49-F238E27FC236}">
                <a16:creationId xmlns:a16="http://schemas.microsoft.com/office/drawing/2014/main" xmlns="" id="{D82688B3-91C9-4526-B27F-750CE8A8D380}"/>
              </a:ext>
            </a:extLst>
          </p:cNvPr>
          <p:cNvPicPr>
            <a:picLocks noChangeAspect="1"/>
          </p:cNvPicPr>
          <p:nvPr/>
        </p:nvPicPr>
        <p:blipFill>
          <a:blip r:embed="rId3"/>
          <a:stretch>
            <a:fillRect/>
          </a:stretch>
        </p:blipFill>
        <p:spPr>
          <a:xfrm>
            <a:off x="2329543" y="2197101"/>
            <a:ext cx="4404076" cy="4072262"/>
          </a:xfrm>
          <a:prstGeom prst="rect">
            <a:avLst/>
          </a:prstGeom>
        </p:spPr>
      </p:pic>
      <p:cxnSp>
        <p:nvCxnSpPr>
          <p:cNvPr id="129039" name="Gerade Verbindung 5"/>
          <p:cNvCxnSpPr>
            <a:cxnSpLocks noChangeShapeType="1"/>
          </p:cNvCxnSpPr>
          <p:nvPr/>
        </p:nvCxnSpPr>
        <p:spPr bwMode="auto">
          <a:xfrm flipH="1" flipV="1">
            <a:off x="1509341" y="4482526"/>
            <a:ext cx="1352922" cy="3280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8767436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063425"/>
            <a:ext cx="7526337" cy="741362"/>
          </a:xfrm>
        </p:spPr>
        <p:txBody>
          <a:bodyPr/>
          <a:lstStyle/>
          <a:p>
            <a:r>
              <a:rPr lang="de-DE" b="1">
                <a:solidFill>
                  <a:srgbClr val="669900"/>
                </a:solidFill>
                <a:latin typeface="Arial"/>
              </a:rPr>
              <a:t>Structures institutionnelles et ressources mobilisées</a:t>
            </a: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05.03.2018</a:t>
            </a:fld>
            <a:endParaRPr lang="de-DE"/>
          </a:p>
        </p:txBody>
      </p:sp>
      <p:sp>
        <p:nvSpPr>
          <p:cNvPr id="3" name="Inhaltsplatzhalter 2"/>
          <p:cNvSpPr>
            <a:spLocks noGrp="1"/>
          </p:cNvSpPr>
          <p:nvPr>
            <p:ph idx="1"/>
          </p:nvPr>
        </p:nvSpPr>
        <p:spPr>
          <a:xfrm>
            <a:off x="424542" y="1839686"/>
            <a:ext cx="8109857" cy="4049939"/>
          </a:xfrm>
        </p:spPr>
        <p:txBody>
          <a:bodyPr/>
          <a:lstStyle/>
          <a:p>
            <a:pPr marL="285750" indent="-285750">
              <a:buFont typeface="Arial" panose="020B0604020202020204" pitchFamily="34" charset="0"/>
              <a:buChar char="•"/>
              <a:defRPr/>
            </a:pPr>
            <a:r>
              <a:rPr lang="fr-FR" b="1"/>
              <a:t>Plusieurs institutions sont impliquées dans la mise en oeuvre opérationnelle</a:t>
            </a:r>
          </a:p>
          <a:p>
            <a:pPr marL="645750" lvl="1" indent="-285750">
              <a:defRPr/>
            </a:pPr>
            <a:r>
              <a:rPr lang="fr-FR"/>
              <a:t>Faire connaître les bénéfices du système de S&amp;E et s‘assurer de l‘adhésion des institutions </a:t>
            </a:r>
          </a:p>
          <a:p>
            <a:pPr marL="645750" lvl="1" indent="-285750">
              <a:defRPr/>
            </a:pPr>
            <a:r>
              <a:rPr lang="fr-FR">
                <a:sym typeface="Wingdings" panose="05000000000000000000" pitchFamily="2" charset="2"/>
              </a:rPr>
              <a:t>Définir clairement le rôle et les responsabilités de chaque institution </a:t>
            </a:r>
            <a:r>
              <a:rPr lang="fr-FR"/>
              <a:t>et diffuser les informations</a:t>
            </a:r>
            <a:endParaRPr lang="fr-FR">
              <a:sym typeface="Wingdings" panose="05000000000000000000" pitchFamily="2" charset="2"/>
            </a:endParaRPr>
          </a:p>
          <a:p>
            <a:pPr marL="285750" indent="-285750">
              <a:buFont typeface="Arial" panose="020B0604020202020204" pitchFamily="34" charset="0"/>
              <a:buChar char="•"/>
              <a:defRPr/>
            </a:pPr>
            <a:r>
              <a:rPr lang="fr-FR" b="1"/>
              <a:t>Les ressources (financières, humaines) nécessaires à la collecte et au traitement des données</a:t>
            </a:r>
          </a:p>
          <a:p>
            <a:pPr marL="645750" lvl="1" indent="-285750">
              <a:defRPr/>
            </a:pPr>
            <a:r>
              <a:rPr lang="fr-FR"/>
              <a:t>Quelles sont les ressources et les compétences disponibles ?</a:t>
            </a:r>
          </a:p>
          <a:p>
            <a:pPr marL="645750" lvl="1" indent="-285750">
              <a:defRPr/>
            </a:pPr>
            <a:r>
              <a:rPr lang="fr-FR"/>
              <a:t>Ceci dit, pensez-vous qu‘il est possible de passer à la phase d‘opérationalisation ? </a:t>
            </a:r>
          </a:p>
        </p:txBody>
      </p:sp>
    </p:spTree>
    <p:extLst>
      <p:ext uri="{BB962C8B-B14F-4D97-AF65-F5344CB8AC3E}">
        <p14:creationId xmlns:p14="http://schemas.microsoft.com/office/powerpoint/2010/main" val="378859689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19"/>
            <a:ext cx="8007287" cy="1011557"/>
          </a:xfrm>
        </p:spPr>
        <p:txBody>
          <a:bodyPr/>
          <a:lstStyle/>
          <a:p>
            <a:r>
              <a:rPr lang="de-DE" b="1">
                <a:solidFill>
                  <a:srgbClr val="669900"/>
                </a:solidFill>
                <a:latin typeface="Arial"/>
              </a:rPr>
              <a:t>Compiler et traiter les données et les informations </a:t>
            </a: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05.03.2018</a:t>
            </a:fld>
            <a:endParaRPr lang="de-DE"/>
          </a:p>
        </p:txBody>
      </p:sp>
      <p:sp>
        <p:nvSpPr>
          <p:cNvPr id="3" name="Inhaltsplatzhalter 2"/>
          <p:cNvSpPr>
            <a:spLocks noGrp="1"/>
          </p:cNvSpPr>
          <p:nvPr>
            <p:ph idx="1"/>
          </p:nvPr>
        </p:nvSpPr>
        <p:spPr>
          <a:xfrm>
            <a:off x="457200" y="1676400"/>
            <a:ext cx="7526338" cy="4601308"/>
          </a:xfrm>
        </p:spPr>
        <p:txBody>
          <a:bodyPr/>
          <a:lstStyle/>
          <a:p>
            <a:pPr>
              <a:defRPr/>
            </a:pPr>
            <a:r>
              <a:rPr lang="fr-FR" b="1"/>
              <a:t>Comment les données vont-elles être recueillies et agrégées ?</a:t>
            </a:r>
          </a:p>
          <a:p>
            <a:pPr marL="645750" lvl="1" indent="-285750">
              <a:defRPr/>
            </a:pPr>
            <a:r>
              <a:rPr lang="fr-FR"/>
              <a:t>Il faut se mettre d’accord sur le partage des données.</a:t>
            </a:r>
          </a:p>
          <a:p>
            <a:pPr marL="645750" lvl="1" indent="-285750">
              <a:defRPr/>
            </a:pPr>
            <a:r>
              <a:rPr lang="fr-FR"/>
              <a:t>Faut-il réaliser un contrôle qualité des données ? Faut-il les traiter ou les agréger ?</a:t>
            </a:r>
          </a:p>
          <a:p>
            <a:pPr marL="645750" lvl="1" indent="-285750">
              <a:defRPr/>
            </a:pPr>
            <a:r>
              <a:rPr lang="fr-FR"/>
              <a:t>En général, ce processus est piloté par une institution/structure chef de file en charge du dispositif de S&amp;E de l’adaptation.</a:t>
            </a:r>
          </a:p>
          <a:p>
            <a:pPr marL="1005750" lvl="2" indent="-285750">
              <a:defRPr/>
            </a:pPr>
            <a:r>
              <a:rPr lang="fr-FR"/>
              <a:t>Par exemple aux Philippines il s’agit de la Commission pour le changement climatique.</a:t>
            </a:r>
          </a:p>
          <a:p>
            <a:pPr>
              <a:defRPr/>
            </a:pPr>
            <a:r>
              <a:rPr lang="fr-FR" b="1"/>
              <a:t>Qui est en charge de l’interprétation des données et de la diffusion des connaissance ?</a:t>
            </a:r>
          </a:p>
          <a:p>
            <a:pPr marL="645750" lvl="1" indent="-285750">
              <a:defRPr/>
            </a:pPr>
            <a:r>
              <a:rPr lang="fr-FR"/>
              <a:t>La composante 4 “Communication“ traite de la diffusion des informations.</a:t>
            </a:r>
          </a:p>
        </p:txBody>
      </p:sp>
    </p:spTree>
    <p:extLst>
      <p:ext uri="{BB962C8B-B14F-4D97-AF65-F5344CB8AC3E}">
        <p14:creationId xmlns:p14="http://schemas.microsoft.com/office/powerpoint/2010/main" val="239059859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EDFA0034-7E19-4F0F-9490-656DA4AFBDB7}" type="datetime1">
              <a:rPr lang="de-DE" smtClean="0"/>
              <a:pPr>
                <a:defRPr/>
              </a:pPr>
              <a:t>05.03.2018</a:t>
            </a:fld>
            <a:endParaRPr lang="de-DE"/>
          </a:p>
        </p:txBody>
      </p:sp>
      <p:sp>
        <p:nvSpPr>
          <p:cNvPr id="3" name="Inhaltsplatzhalter 2"/>
          <p:cNvSpPr>
            <a:spLocks noGrp="1"/>
          </p:cNvSpPr>
          <p:nvPr>
            <p:ph idx="1"/>
          </p:nvPr>
        </p:nvSpPr>
        <p:spPr>
          <a:xfrm>
            <a:off x="457199" y="2005781"/>
            <a:ext cx="8052619" cy="4011561"/>
          </a:xfrm>
        </p:spPr>
        <p:txBody>
          <a:bodyPr/>
          <a:lstStyle/>
          <a:p>
            <a:pPr>
              <a:defRPr/>
            </a:pPr>
            <a:r>
              <a:rPr lang="fr-FR"/>
              <a:t>Le système de S&amp;E imlique parfois de combiner ou d‘agréger des informations provenant de plusieurs échelons (niveau national, départemental, local).</a:t>
            </a:r>
          </a:p>
          <a:p>
            <a:pPr>
              <a:defRPr/>
            </a:pPr>
            <a:r>
              <a:rPr lang="fr-FR"/>
              <a:t>Il existe trois méthodes concrètes :</a:t>
            </a:r>
          </a:p>
          <a:p>
            <a:pPr marL="342900" indent="-342900">
              <a:buFont typeface="+mj-lt"/>
              <a:buAutoNum type="arabicParenR"/>
              <a:defRPr/>
            </a:pPr>
            <a:r>
              <a:rPr lang="fr-FR"/>
              <a:t>Utiliser des </a:t>
            </a:r>
            <a:r>
              <a:rPr lang="fr-FR" b="1"/>
              <a:t>indicateurs standardisés </a:t>
            </a:r>
            <a:r>
              <a:rPr lang="fr-FR"/>
              <a:t>(toujours les mêmes) à tous les échelons du système de S&amp;E</a:t>
            </a:r>
          </a:p>
          <a:p>
            <a:pPr marL="342900" indent="-342900">
              <a:buFont typeface="+mj-lt"/>
              <a:buAutoNum type="arabicParenR"/>
              <a:defRPr/>
            </a:pPr>
            <a:r>
              <a:rPr lang="fr-FR">
                <a:sym typeface="Wingdings" panose="05000000000000000000" pitchFamily="2" charset="2"/>
              </a:rPr>
              <a:t>Utiliser des </a:t>
            </a:r>
            <a:r>
              <a:rPr lang="fr-FR" b="1">
                <a:sym typeface="Wingdings" panose="05000000000000000000" pitchFamily="2" charset="2"/>
              </a:rPr>
              <a:t>indicateurs différents à chaque échelon </a:t>
            </a:r>
            <a:r>
              <a:rPr lang="fr-FR">
                <a:sym typeface="Wingdings" panose="05000000000000000000" pitchFamily="2" charset="2"/>
              </a:rPr>
              <a:t>en fonction de thèmes prédéfinis</a:t>
            </a:r>
          </a:p>
          <a:p>
            <a:pPr marL="342900" indent="-342900">
              <a:buFont typeface="+mj-lt"/>
              <a:buAutoNum type="arabicParenR"/>
              <a:defRPr/>
            </a:pPr>
            <a:r>
              <a:rPr lang="fr-FR">
                <a:sym typeface="Wingdings" panose="05000000000000000000" pitchFamily="2" charset="2"/>
              </a:rPr>
              <a:t>Absence de liens formalisés, simplement </a:t>
            </a:r>
            <a:r>
              <a:rPr lang="fr-FR" b="1">
                <a:sym typeface="Wingdings" panose="05000000000000000000" pitchFamily="2" charset="2"/>
              </a:rPr>
              <a:t>synthétiser les informations disponibles </a:t>
            </a:r>
            <a:r>
              <a:rPr lang="fr-FR">
                <a:sym typeface="Wingdings" panose="05000000000000000000" pitchFamily="2" charset="2"/>
              </a:rPr>
              <a:t> Extrêmement souple, facilite l’apprentissage</a:t>
            </a:r>
          </a:p>
        </p:txBody>
      </p:sp>
      <p:sp>
        <p:nvSpPr>
          <p:cNvPr id="8" name="Titel 1"/>
          <p:cNvSpPr txBox="1">
            <a:spLocks/>
          </p:cNvSpPr>
          <p:nvPr/>
        </p:nvSpPr>
        <p:spPr bwMode="auto">
          <a:xfrm>
            <a:off x="519281" y="1082738"/>
            <a:ext cx="7857803" cy="49236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b="1" kern="0">
                <a:solidFill>
                  <a:srgbClr val="669900"/>
                </a:solidFill>
                <a:latin typeface="Arial"/>
              </a:rPr>
              <a:t>Faire la synthèse des données à plusieurs niveaux I</a:t>
            </a:r>
          </a:p>
        </p:txBody>
      </p:sp>
    </p:spTree>
    <p:extLst>
      <p:ext uri="{BB962C8B-B14F-4D97-AF65-F5344CB8AC3E}">
        <p14:creationId xmlns:p14="http://schemas.microsoft.com/office/powerpoint/2010/main" val="536152077"/>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519281" y="1082738"/>
            <a:ext cx="7857803" cy="492369"/>
          </a:xfrm>
        </p:spPr>
        <p:txBody>
          <a:bodyPr/>
          <a:lstStyle/>
          <a:p>
            <a:r>
              <a:rPr lang="de-DE" b="1">
                <a:solidFill>
                  <a:srgbClr val="669900"/>
                </a:solidFill>
                <a:latin typeface="Arial"/>
              </a:rPr>
              <a:t>Faire la synthèse des données à plusieurs niveaux II</a:t>
            </a: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05.03.2018</a:t>
            </a:fld>
            <a:endParaRPr lang="de-DE"/>
          </a:p>
        </p:txBody>
      </p:sp>
      <p:sp>
        <p:nvSpPr>
          <p:cNvPr id="3" name="Inhaltsplatzhalter 2"/>
          <p:cNvSpPr>
            <a:spLocks noGrp="1"/>
          </p:cNvSpPr>
          <p:nvPr>
            <p:ph idx="1"/>
          </p:nvPr>
        </p:nvSpPr>
        <p:spPr>
          <a:xfrm>
            <a:off x="457199" y="1666568"/>
            <a:ext cx="8052619" cy="4542503"/>
          </a:xfrm>
        </p:spPr>
        <p:txBody>
          <a:bodyPr/>
          <a:lstStyle/>
          <a:p>
            <a:pPr marL="342900" indent="-342900">
              <a:lnSpc>
                <a:spcPct val="114000"/>
              </a:lnSpc>
              <a:buFont typeface="+mj-lt"/>
              <a:buAutoNum type="arabicParenR"/>
              <a:defRPr/>
            </a:pPr>
            <a:r>
              <a:rPr lang="fr-FR"/>
              <a:t>Utiliser des </a:t>
            </a:r>
            <a:r>
              <a:rPr lang="fr-FR" b="1"/>
              <a:t>indicateurs standardisés </a:t>
            </a:r>
            <a:r>
              <a:rPr lang="fr-FR"/>
              <a:t>(toujours les mêmes) à tous les échelons du système de S&amp;E</a:t>
            </a:r>
            <a:br>
              <a:rPr lang="fr-FR"/>
            </a:br>
            <a:r>
              <a:rPr lang="fr-FR">
                <a:sym typeface="Wingdings" panose="05000000000000000000" pitchFamily="2" charset="2"/>
              </a:rPr>
              <a:t> Facilité d’agrégation mais peut limiter le sens, car ils ne sont pas spécifiques au contexte.                             </a:t>
            </a:r>
            <a:br>
              <a:rPr lang="fr-FR">
                <a:sym typeface="Wingdings" panose="05000000000000000000" pitchFamily="2" charset="2"/>
              </a:rPr>
            </a:br>
            <a:r>
              <a:rPr lang="fr-FR">
                <a:sym typeface="Wingdings" panose="05000000000000000000" pitchFamily="2" charset="2"/>
              </a:rPr>
              <a:t> Exemples : Fonds d’adaptation, FVC, PPCR </a:t>
            </a:r>
          </a:p>
          <a:p>
            <a:pPr marL="342900" indent="-342900">
              <a:lnSpc>
                <a:spcPct val="114000"/>
              </a:lnSpc>
              <a:buFont typeface="+mj-lt"/>
              <a:buAutoNum type="arabicParenR"/>
              <a:defRPr/>
            </a:pPr>
            <a:r>
              <a:rPr lang="fr-FR">
                <a:sym typeface="Wingdings" panose="05000000000000000000" pitchFamily="2" charset="2"/>
              </a:rPr>
              <a:t>Utiliser des </a:t>
            </a:r>
            <a:r>
              <a:rPr lang="fr-FR" b="1">
                <a:sym typeface="Wingdings" panose="05000000000000000000" pitchFamily="2" charset="2"/>
              </a:rPr>
              <a:t>indicateurs différents à chaque échelon </a:t>
            </a:r>
            <a:r>
              <a:rPr lang="fr-FR">
                <a:sym typeface="Wingdings" panose="05000000000000000000" pitchFamily="2" charset="2"/>
              </a:rPr>
              <a:t>en fonction de thèmes prédéfinis</a:t>
            </a:r>
            <a:br>
              <a:rPr lang="fr-FR">
                <a:sym typeface="Wingdings" panose="05000000000000000000" pitchFamily="2" charset="2"/>
              </a:rPr>
            </a:br>
            <a:r>
              <a:rPr lang="fr-FR">
                <a:sym typeface="Wingdings" panose="05000000000000000000" pitchFamily="2" charset="2"/>
              </a:rPr>
              <a:t> Souple tout en faisant partie d’un cadre commun            </a:t>
            </a:r>
            <a:br>
              <a:rPr lang="fr-FR">
                <a:sym typeface="Wingdings" panose="05000000000000000000" pitchFamily="2" charset="2"/>
              </a:rPr>
            </a:br>
            <a:r>
              <a:rPr lang="fr-FR">
                <a:sym typeface="Wingdings" panose="05000000000000000000" pitchFamily="2" charset="2"/>
              </a:rPr>
              <a:t> Exemples : Mexique, Afrique du Sud</a:t>
            </a:r>
          </a:p>
          <a:p>
            <a:pPr marL="342900" indent="-342900">
              <a:lnSpc>
                <a:spcPct val="114000"/>
              </a:lnSpc>
              <a:buFont typeface="+mj-lt"/>
              <a:buAutoNum type="arabicParenR"/>
              <a:defRPr/>
            </a:pPr>
            <a:r>
              <a:rPr lang="fr-FR">
                <a:sym typeface="Wingdings" panose="05000000000000000000" pitchFamily="2" charset="2"/>
              </a:rPr>
              <a:t>Absence de liens formalisés, simplement </a:t>
            </a:r>
            <a:r>
              <a:rPr lang="fr-FR" b="1">
                <a:sym typeface="Wingdings" panose="05000000000000000000" pitchFamily="2" charset="2"/>
              </a:rPr>
              <a:t>synthétiser les informations disponibles </a:t>
            </a:r>
            <a:br>
              <a:rPr lang="fr-FR" b="1">
                <a:sym typeface="Wingdings" panose="05000000000000000000" pitchFamily="2" charset="2"/>
              </a:rPr>
            </a:br>
            <a:r>
              <a:rPr lang="fr-FR">
                <a:sym typeface="Wingdings" panose="05000000000000000000" pitchFamily="2" charset="2"/>
              </a:rPr>
              <a:t> Extrêmement souple, facilite l’apprentissage</a:t>
            </a:r>
          </a:p>
        </p:txBody>
      </p:sp>
    </p:spTree>
    <p:extLst>
      <p:ext uri="{BB962C8B-B14F-4D97-AF65-F5344CB8AC3E}">
        <p14:creationId xmlns:p14="http://schemas.microsoft.com/office/powerpoint/2010/main" val="298652864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558560" y="1208549"/>
            <a:ext cx="7526337" cy="741362"/>
          </a:xfrm>
        </p:spPr>
        <p:txBody>
          <a:bodyPr/>
          <a:lstStyle/>
          <a:p>
            <a:r>
              <a:rPr lang="de-DE" b="1">
                <a:solidFill>
                  <a:srgbClr val="669900"/>
                </a:solidFill>
                <a:latin typeface="Arial"/>
              </a:rPr>
              <a:t>Utiliser les dispositifs de S&amp;E existants I</a:t>
            </a: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05.03.2018</a:t>
            </a:fld>
            <a:endParaRPr lang="de-DE"/>
          </a:p>
        </p:txBody>
      </p:sp>
      <p:sp>
        <p:nvSpPr>
          <p:cNvPr id="3" name="Inhaltsplatzhalter 2"/>
          <p:cNvSpPr>
            <a:spLocks noGrp="1"/>
          </p:cNvSpPr>
          <p:nvPr>
            <p:ph idx="1"/>
          </p:nvPr>
        </p:nvSpPr>
        <p:spPr>
          <a:xfrm>
            <a:off x="457200" y="2050025"/>
            <a:ext cx="7526338" cy="4624791"/>
          </a:xfrm>
        </p:spPr>
        <p:txBody>
          <a:bodyPr/>
          <a:lstStyle/>
          <a:p>
            <a:pPr marL="0" indent="0">
              <a:defRPr/>
            </a:pPr>
            <a:r>
              <a:rPr lang="fr-FR"/>
              <a:t>Fondement logique :</a:t>
            </a:r>
          </a:p>
          <a:p>
            <a:pPr marL="285750" indent="-285750">
              <a:buFont typeface="Arial" panose="020B0604020202020204" pitchFamily="34" charset="0"/>
              <a:buChar char="•"/>
              <a:defRPr/>
            </a:pPr>
            <a:r>
              <a:rPr lang="fr-FR"/>
              <a:t>Les r</a:t>
            </a:r>
            <a:r>
              <a:rPr lang="fr-FR" b="0"/>
              <a:t>essources et les compétences sont limitées lorsqu’il s’agit de collecter des données</a:t>
            </a:r>
          </a:p>
          <a:p>
            <a:pPr marL="285750" indent="-285750">
              <a:buFont typeface="Arial" panose="020B0604020202020204" pitchFamily="34" charset="0"/>
              <a:buChar char="•"/>
              <a:defRPr/>
            </a:pPr>
            <a:r>
              <a:rPr lang="fr-FR" b="0"/>
              <a:t>Certains </a:t>
            </a:r>
            <a:r>
              <a:rPr lang="fr-FR"/>
              <a:t>acteurs sont réticents à démarrer </a:t>
            </a:r>
            <a:r>
              <a:rPr lang="fr-FR" b="0"/>
              <a:t>de </a:t>
            </a:r>
            <a:r>
              <a:rPr lang="fr-FR"/>
              <a:t>n</a:t>
            </a:r>
            <a:r>
              <a:rPr lang="fr-FR" b="0"/>
              <a:t>ouvelles activités de suivi.</a:t>
            </a:r>
          </a:p>
          <a:p>
            <a:pPr marL="645750" lvl="1" indent="-285750">
              <a:defRPr/>
            </a:pPr>
            <a:r>
              <a:rPr lang="fr-FR"/>
              <a:t>Il faut considérer la possibilité d’utiliser des sources de données et/ou des dispositifs de S&amp;E existants. </a:t>
            </a:r>
          </a:p>
        </p:txBody>
      </p:sp>
      <p:sp>
        <p:nvSpPr>
          <p:cNvPr id="6" name="Pfeil nach rechts 4">
            <a:extLst>
              <a:ext uri="{FF2B5EF4-FFF2-40B4-BE49-F238E27FC236}">
                <a16:creationId xmlns:a16="http://schemas.microsoft.com/office/drawing/2014/main" xmlns="" id="{A077BDDD-5D8F-4C66-B32C-782DB669D5F8}"/>
              </a:ext>
            </a:extLst>
          </p:cNvPr>
          <p:cNvSpPr>
            <a:spLocks noChangeArrowheads="1"/>
          </p:cNvSpPr>
          <p:nvPr/>
        </p:nvSpPr>
        <p:spPr bwMode="auto">
          <a:xfrm>
            <a:off x="558560" y="3892553"/>
            <a:ext cx="466342" cy="320675"/>
          </a:xfrm>
          <a:prstGeom prst="rightArrow">
            <a:avLst>
              <a:gd name="adj1" fmla="val 50000"/>
              <a:gd name="adj2" fmla="val 49936"/>
            </a:avLst>
          </a:prstGeom>
          <a:solidFill>
            <a:schemeClr val="accent1"/>
          </a:solidFill>
          <a:ln w="9525" algn="ctr">
            <a:solidFill>
              <a:schemeClr val="tx1"/>
            </a:solidFill>
            <a:round/>
            <a:headEnd/>
            <a:tailEnd/>
          </a:ln>
        </p:spPr>
        <p:txBody>
          <a:bodyPr/>
          <a:lstStyle/>
          <a:p>
            <a:pPr eaLnBrk="0" hangingPunct="0"/>
            <a:endParaRPr lang="de-DE"/>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EDFA0034-7E19-4F0F-9490-656DA4AFBDB7}" type="datetime1">
              <a:rPr lang="de-DE" smtClean="0"/>
              <a:pPr>
                <a:defRPr/>
              </a:pPr>
              <a:t>05.03.2018</a:t>
            </a:fld>
            <a:endParaRPr lang="de-DE"/>
          </a:p>
        </p:txBody>
      </p:sp>
      <p:sp>
        <p:nvSpPr>
          <p:cNvPr id="3" name="Inhaltsplatzhalter 2"/>
          <p:cNvSpPr>
            <a:spLocks noGrp="1"/>
          </p:cNvSpPr>
          <p:nvPr>
            <p:ph idx="1"/>
          </p:nvPr>
        </p:nvSpPr>
        <p:spPr>
          <a:xfrm>
            <a:off x="457200" y="1946787"/>
            <a:ext cx="7526338" cy="4728030"/>
          </a:xfrm>
        </p:spPr>
        <p:txBody>
          <a:bodyPr/>
          <a:lstStyle/>
          <a:p>
            <a:pPr marL="0" lvl="1" indent="0">
              <a:buNone/>
              <a:defRPr/>
            </a:pPr>
            <a:r>
              <a:rPr lang="fr-FR">
                <a:ea typeface="+mn-ea"/>
                <a:cs typeface="+mn-cs"/>
              </a:rPr>
              <a:t>Questions à poser :</a:t>
            </a:r>
          </a:p>
          <a:p>
            <a:pPr marL="285750" indent="-285750">
              <a:buFont typeface="Arial" panose="020B0604020202020204" pitchFamily="34" charset="0"/>
              <a:buChar char="•"/>
              <a:defRPr/>
            </a:pPr>
            <a:r>
              <a:rPr lang="fr-FR" b="0"/>
              <a:t>Quelles sont les données et les informations qui sont déjà collectées et qui sont pertinentes pour le S&amp;E de l’adaptation ?</a:t>
            </a:r>
          </a:p>
          <a:p>
            <a:pPr marL="285750" indent="-285750">
              <a:buFont typeface="Arial" panose="020B0604020202020204" pitchFamily="34" charset="0"/>
              <a:buChar char="•"/>
              <a:defRPr/>
            </a:pPr>
            <a:r>
              <a:rPr lang="fr-FR" b="0"/>
              <a:t>Quelles sont les sources de données existantes qui se rapportent à la vulnérabilité, aux stratégies d’adaptation, aux mesures de réponse à mettre en oeuvre, etc. </a:t>
            </a:r>
          </a:p>
          <a:p>
            <a:pPr marL="285750" indent="-285750">
              <a:buFont typeface="Arial" panose="020B0604020202020204" pitchFamily="34" charset="0"/>
              <a:buChar char="•"/>
              <a:defRPr/>
            </a:pPr>
            <a:r>
              <a:rPr lang="fr-FR" b="0"/>
              <a:t>Que peut-on faire pour rendre d’autres données pertinentes pour le S&amp;E de l’adaptation – éventuellement en faisant des ajustements ou en combinant des données.</a:t>
            </a:r>
            <a:endParaRPr lang="fr-FR"/>
          </a:p>
        </p:txBody>
      </p:sp>
      <p:sp>
        <p:nvSpPr>
          <p:cNvPr id="7" name="Titel 1"/>
          <p:cNvSpPr txBox="1">
            <a:spLocks/>
          </p:cNvSpPr>
          <p:nvPr/>
        </p:nvSpPr>
        <p:spPr bwMode="auto">
          <a:xfrm>
            <a:off x="558560" y="1208549"/>
            <a:ext cx="7526337" cy="741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b="1" kern="0">
                <a:solidFill>
                  <a:srgbClr val="669900"/>
                </a:solidFill>
                <a:latin typeface="Arial"/>
              </a:rPr>
              <a:t>Utiliser les dispositifs de S&amp;E existants II</a:t>
            </a:r>
          </a:p>
        </p:txBody>
      </p:sp>
    </p:spTree>
    <p:extLst>
      <p:ext uri="{BB962C8B-B14F-4D97-AF65-F5344CB8AC3E}">
        <p14:creationId xmlns:p14="http://schemas.microsoft.com/office/powerpoint/2010/main" val="351418872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807456"/>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a:t>Exercice</a:t>
            </a:r>
          </a:p>
        </p:txBody>
      </p:sp>
      <p:sp>
        <p:nvSpPr>
          <p:cNvPr id="4" name="Inhaltsplatzhalter 2"/>
          <p:cNvSpPr>
            <a:spLocks noGrp="1"/>
          </p:cNvSpPr>
          <p:nvPr>
            <p:ph idx="1"/>
          </p:nvPr>
        </p:nvSpPr>
        <p:spPr>
          <a:xfrm>
            <a:off x="433387" y="1466822"/>
            <a:ext cx="7526338" cy="4213225"/>
          </a:xfrm>
        </p:spPr>
        <p:txBody>
          <a:bodyPr/>
          <a:lstStyle/>
          <a:p>
            <a:pPr marL="0" indent="0">
              <a:defRPr/>
            </a:pPr>
            <a:r>
              <a:rPr lang="fr-FR" sz="2000" b="1">
                <a:solidFill>
                  <a:srgbClr val="C00000"/>
                </a:solidFill>
              </a:rPr>
              <a:t>Consigne : </a:t>
            </a:r>
          </a:p>
          <a:p>
            <a:pPr marL="285750" indent="-285750">
              <a:buFont typeface="Arial" panose="020B0604020202020204" pitchFamily="34" charset="0"/>
              <a:buChar char="•"/>
              <a:defRPr/>
            </a:pPr>
            <a:r>
              <a:rPr lang="fr-FR" sz="2000"/>
              <a:t>Etudiez la liste des données disponibles et des dispostifs de S&amp;E existants dans les données de base n°3</a:t>
            </a:r>
            <a:r>
              <a:rPr lang="fr-FR" sz="2000" b="0">
                <a:solidFill>
                  <a:srgbClr val="B30D84"/>
                </a:solidFill>
              </a:rPr>
              <a:t>. </a:t>
            </a:r>
          </a:p>
          <a:p>
            <a:pPr marL="285750" indent="-285750">
              <a:buFont typeface="Arial" panose="020B0604020202020204" pitchFamily="34" charset="0"/>
              <a:buChar char="•"/>
              <a:defRPr/>
            </a:pPr>
            <a:r>
              <a:rPr lang="fr-FR" sz="2000" b="0"/>
              <a:t>Utilisez la matrice 6 pour répondre aux 2 questions suivantes :</a:t>
            </a:r>
          </a:p>
          <a:p>
            <a:pPr marL="641350" lvl="1" indent="-285750">
              <a:defRPr/>
            </a:pPr>
            <a:r>
              <a:rPr lang="fr-FR" sz="2000"/>
              <a:t>Existe-t-il des dispositifs de suivi / systèmes de gestion des données qui sont systématiquement pertinents pour le S&amp;E de l’adaptation ? En quoi sont-ils pertinents ?</a:t>
            </a:r>
            <a:endParaRPr lang="fr-FR" sz="2000" b="0"/>
          </a:p>
          <a:p>
            <a:pPr marL="641350" lvl="1" indent="-285750">
              <a:defRPr/>
            </a:pPr>
            <a:r>
              <a:rPr lang="fr-FR" sz="2000" b="0"/>
              <a:t>Est-il possible de rendre ces systèmes</a:t>
            </a:r>
            <a:r>
              <a:rPr lang="fr-FR" sz="2000"/>
              <a:t> potentiellement plus exploitables et/ou pertinents pour le S&amp;E de l’adaptation en procédant à des ajustements ? </a:t>
            </a:r>
            <a:endParaRPr lang="fr-FR" sz="2000" b="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1" y="5158344"/>
            <a:ext cx="2719449" cy="1699656"/>
          </a:xfrm>
          <a:prstGeom prst="rect">
            <a:avLst/>
          </a:prstGeom>
        </p:spPr>
      </p:pic>
    </p:spTree>
    <p:extLst>
      <p:ext uri="{BB962C8B-B14F-4D97-AF65-F5344CB8AC3E}">
        <p14:creationId xmlns:p14="http://schemas.microsoft.com/office/powerpoint/2010/main" val="2284923892"/>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6 : Communication</a:t>
            </a:r>
          </a:p>
        </p:txBody>
      </p:sp>
      <p:graphicFrame>
        <p:nvGraphicFramePr>
          <p:cNvPr id="7" name="Tabelle 6"/>
          <p:cNvGraphicFramePr>
            <a:graphicFrameLocks noGrp="1"/>
          </p:cNvGraphicFramePr>
          <p:nvPr>
            <p:extLst>
              <p:ext uri="{D42A27DB-BD31-4B8C-83A1-F6EECF244321}">
                <p14:modId xmlns:p14="http://schemas.microsoft.com/office/powerpoint/2010/main" val="3954448867"/>
              </p:ext>
            </p:extLst>
          </p:nvPr>
        </p:nvGraphicFramePr>
        <p:xfrm>
          <a:off x="600273" y="3194464"/>
          <a:ext cx="7876800" cy="1519645"/>
        </p:xfrm>
        <a:graphic>
          <a:graphicData uri="http://schemas.openxmlformats.org/drawingml/2006/table">
            <a:tbl>
              <a:tblPr firstRow="1" bandRow="1">
                <a:tableStyleId>{72833802-FEF1-4C79-8D5D-14CF1EAF98D9}</a:tableStyleId>
              </a:tblPr>
              <a:tblGrid>
                <a:gridCol w="577374">
                  <a:extLst>
                    <a:ext uri="{9D8B030D-6E8A-4147-A177-3AD203B41FA5}">
                      <a16:colId xmlns:a16="http://schemas.microsoft.com/office/drawing/2014/main" xmlns="" val="20000"/>
                    </a:ext>
                  </a:extLst>
                </a:gridCol>
                <a:gridCol w="2164913">
                  <a:extLst>
                    <a:ext uri="{9D8B030D-6E8A-4147-A177-3AD203B41FA5}">
                      <a16:colId xmlns:a16="http://schemas.microsoft.com/office/drawing/2014/main" xmlns="" val="20001"/>
                    </a:ext>
                  </a:extLst>
                </a:gridCol>
                <a:gridCol w="5134513">
                  <a:extLst>
                    <a:ext uri="{9D8B030D-6E8A-4147-A177-3AD203B41FA5}">
                      <a16:colId xmlns:a16="http://schemas.microsoft.com/office/drawing/2014/main" xmlns="" val="20002"/>
                    </a:ext>
                  </a:extLst>
                </a:gridCol>
              </a:tblGrid>
              <a:tr h="452839">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 principal</a:t>
                      </a:r>
                    </a:p>
                  </a:txBody>
                  <a:tcPr marL="91426" marR="91426" marT="45723" marB="45723"/>
                </a:tc>
                <a:extLst>
                  <a:ext uri="{0D108BD9-81ED-4DB2-BD59-A6C34878D82A}">
                    <a16:rowId xmlns:a16="http://schemas.microsoft.com/office/drawing/2014/main" xmlns="" val="10000"/>
                  </a:ext>
                </a:extLst>
              </a:tr>
              <a:tr h="1047527">
                <a:tc>
                  <a:txBody>
                    <a:bodyPr/>
                    <a:lstStyle/>
                    <a:p>
                      <a:r>
                        <a:rPr lang="de-DE" sz="1800" b="1">
                          <a:solidFill>
                            <a:schemeClr val="tx1"/>
                          </a:solidFill>
                        </a:rPr>
                        <a:t>6</a:t>
                      </a:r>
                    </a:p>
                  </a:txBody>
                  <a:tcPr marL="91426" marR="91426" marT="45723" marB="45723"/>
                </a:tc>
                <a:tc>
                  <a:txBody>
                    <a:bodyPr/>
                    <a:lstStyle/>
                    <a:p>
                      <a:r>
                        <a:rPr lang="de-DE" b="1" kern="0"/>
                        <a:t>Communication</a:t>
                      </a:r>
                      <a:endParaRPr lang="de-DE" sz="1800" b="1">
                        <a:solidFill>
                          <a:schemeClr val="tx1"/>
                        </a:solidFill>
                      </a:endParaRPr>
                    </a:p>
                  </a:txBody>
                  <a:tcPr marL="91426" marR="91426" marT="45723" marB="45723"/>
                </a:tc>
                <a:tc>
                  <a:txBody>
                    <a:bodyPr/>
                    <a:lstStyle/>
                    <a:p>
                      <a:pPr marL="285750" indent="-285750">
                        <a:buFont typeface="Arial" pitchFamily="34" charset="0"/>
                        <a:buChar char="•"/>
                      </a:pPr>
                      <a:r>
                        <a:rPr lang="fr-FR" sz="1600" b="0" i="0" baseline="0">
                          <a:solidFill>
                            <a:schemeClr val="tx1"/>
                          </a:solidFill>
                        </a:rPr>
                        <a:t>Comment allez-vous communiquer les résultats du système de S&amp;E ?</a:t>
                      </a:r>
                    </a:p>
                    <a:p>
                      <a:pPr marL="285750" indent="-285750">
                        <a:buFont typeface="Arial" pitchFamily="34" charset="0"/>
                        <a:buChar char="•"/>
                      </a:pPr>
                      <a:r>
                        <a:rPr lang="en-US" sz="1600" b="0" i="0" baseline="0">
                          <a:solidFill>
                            <a:schemeClr val="tx1"/>
                          </a:solidFill>
                        </a:rPr>
                        <a:t>Quelle est la forme de communication la plus appropriée pour le ou les public(s) cible(s) ?</a:t>
                      </a:r>
                      <a:endParaRPr lang="de-DE" sz="1600" b="0" i="0" baseline="0">
                        <a:solidFill>
                          <a:schemeClr val="tx1"/>
                        </a:solidFill>
                      </a:endParaRPr>
                    </a:p>
                  </a:txBody>
                  <a:tcPr marL="91426" marR="91426" marT="45723" marB="45723"/>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22779675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318" y="924547"/>
            <a:ext cx="8420100" cy="892377"/>
          </a:xfrm>
        </p:spPr>
        <p:txBody>
          <a:bodyPr/>
          <a:lstStyle/>
          <a:p>
            <a:r>
              <a:rPr lang="fr-FR" dirty="0">
                <a:solidFill>
                  <a:srgbClr val="669900"/>
                </a:solidFill>
              </a:rPr>
              <a:t>Intégrer l’adaptation au CC dans la planification du développement –</a:t>
            </a:r>
            <a:r>
              <a:rPr lang="fr-FR" b="1" dirty="0">
                <a:solidFill>
                  <a:srgbClr val="669900"/>
                </a:solidFill>
              </a:rPr>
              <a:t> Module sur le suivi et l’évaluation</a:t>
            </a:r>
          </a:p>
        </p:txBody>
      </p:sp>
      <p:sp>
        <p:nvSpPr>
          <p:cNvPr id="21507" name="Content Placeholder 2"/>
          <p:cNvSpPr>
            <a:spLocks noGrp="1"/>
          </p:cNvSpPr>
          <p:nvPr>
            <p:ph idx="1"/>
          </p:nvPr>
        </p:nvSpPr>
        <p:spPr>
          <a:xfrm>
            <a:off x="651468" y="1885338"/>
            <a:ext cx="8051800" cy="4767945"/>
          </a:xfrm>
        </p:spPr>
        <p:txBody>
          <a:bodyPr>
            <a:normAutofit fontScale="85000" lnSpcReduction="10000"/>
          </a:bodyPr>
          <a:lstStyle/>
          <a:p>
            <a:r>
              <a:rPr lang="fr-FR" b="1"/>
              <a:t>Format de mise en œuvre du module:</a:t>
            </a:r>
          </a:p>
          <a:p>
            <a:pPr lvl="0"/>
            <a:r>
              <a:rPr lang="fr-FR"/>
              <a:t>Le module de S&amp;E peut être mis en œuvre :</a:t>
            </a:r>
          </a:p>
          <a:p>
            <a:pPr marL="285750" lvl="0" indent="-285750">
              <a:buFont typeface="Arial" panose="020B0604020202020204" pitchFamily="34" charset="0"/>
              <a:buChar char="•"/>
            </a:pPr>
            <a:r>
              <a:rPr lang="fr-FR"/>
              <a:t>Dans le cadre de la </a:t>
            </a:r>
            <a:r>
              <a:rPr lang="fr-FR" b="1"/>
              <a:t>formation complète </a:t>
            </a:r>
            <a:r>
              <a:rPr lang="fr-FR"/>
              <a:t>sur l’intégration de l’adaptation (en tant que module module 6) ou bien,</a:t>
            </a:r>
          </a:p>
          <a:p>
            <a:pPr marL="285750" lvl="0" indent="-285750">
              <a:buFont typeface="Arial" panose="020B0604020202020204" pitchFamily="34" charset="0"/>
              <a:buChar char="•"/>
            </a:pPr>
            <a:r>
              <a:rPr lang="fr-FR"/>
              <a:t>De </a:t>
            </a:r>
            <a:r>
              <a:rPr lang="fr-FR" b="1"/>
              <a:t>façon indépendante, </a:t>
            </a:r>
            <a:r>
              <a:rPr lang="fr-FR"/>
              <a:t>précédé d’une introduction à l’adaptation.</a:t>
            </a:r>
          </a:p>
          <a:p>
            <a:pPr lvl="0"/>
            <a:r>
              <a:rPr lang="fr-FR"/>
              <a:t>Les sous-modules 6a (niveau national) et 6b (niveau des projets) sont indépendants. Il arrive souvent qu’une formation ne se concentre que sur l’un de ces sous-modules. </a:t>
            </a:r>
          </a:p>
          <a:p>
            <a:r>
              <a:rPr lang="fr-FR" i="1"/>
              <a:t>NB : </a:t>
            </a:r>
            <a:r>
              <a:rPr lang="fr-FR" i="1" smtClean="0"/>
              <a:t>Les </a:t>
            </a:r>
            <a:r>
              <a:rPr lang="fr-FR" i="1"/>
              <a:t>materiaux du sous-module 6b n’est pas disponible en francais</a:t>
            </a:r>
          </a:p>
          <a:p>
            <a:pPr lvl="0"/>
            <a:endParaRPr lang="fr-FR"/>
          </a:p>
          <a:p>
            <a:pPr lvl="0"/>
            <a:endParaRPr lang="fr-FR"/>
          </a:p>
          <a:p>
            <a:pPr lvl="0"/>
            <a:endParaRPr lang="fr-FR">
              <a:solidFill>
                <a:schemeClr val="accent1"/>
              </a:solidFill>
            </a:endParaRPr>
          </a:p>
          <a:p>
            <a:pPr lvl="0"/>
            <a:endParaRPr lang="fr-FR">
              <a:solidFill>
                <a:schemeClr val="accent1"/>
              </a:solidFill>
            </a:endParaRPr>
          </a:p>
          <a:p>
            <a:pPr lvl="0"/>
            <a:r>
              <a:rPr lang="fr-FR">
                <a:solidFill>
                  <a:schemeClr val="accent1"/>
                </a:solidFill>
              </a:rPr>
              <a:t>Dans le cas où le module est enseigné de façon indépendante, il est nécessaire d’avoir une solide connaissance de l’adaptation et de préférence également du suivi et de l’évaluation.</a:t>
            </a:r>
          </a:p>
          <a:p>
            <a:pPr lvl="0"/>
            <a:endParaRPr lang="de-DE"/>
          </a:p>
        </p:txBody>
      </p:sp>
      <p:graphicFrame>
        <p:nvGraphicFramePr>
          <p:cNvPr id="2" name="Tabelle 1"/>
          <p:cNvGraphicFramePr>
            <a:graphicFrameLocks noGrp="1"/>
          </p:cNvGraphicFramePr>
          <p:nvPr>
            <p:extLst>
              <p:ext uri="{D42A27DB-BD31-4B8C-83A1-F6EECF244321}">
                <p14:modId xmlns:p14="http://schemas.microsoft.com/office/powerpoint/2010/main" val="2876823503"/>
              </p:ext>
            </p:extLst>
          </p:nvPr>
        </p:nvGraphicFramePr>
        <p:xfrm>
          <a:off x="1157872" y="4547395"/>
          <a:ext cx="6770787" cy="1145098"/>
        </p:xfrm>
        <a:graphic>
          <a:graphicData uri="http://schemas.openxmlformats.org/drawingml/2006/table">
            <a:tbl>
              <a:tblPr firstRow="1" firstCol="1" bandRow="1">
                <a:tableStyleId>{5C22544A-7EE6-4342-B048-85BDC9FD1C3A}</a:tableStyleId>
              </a:tblPr>
              <a:tblGrid>
                <a:gridCol w="2226773">
                  <a:extLst>
                    <a:ext uri="{9D8B030D-6E8A-4147-A177-3AD203B41FA5}">
                      <a16:colId xmlns:a16="http://schemas.microsoft.com/office/drawing/2014/main" xmlns="" val="20000"/>
                    </a:ext>
                  </a:extLst>
                </a:gridCol>
                <a:gridCol w="1774224">
                  <a:extLst>
                    <a:ext uri="{9D8B030D-6E8A-4147-A177-3AD203B41FA5}">
                      <a16:colId xmlns:a16="http://schemas.microsoft.com/office/drawing/2014/main" xmlns="" val="20001"/>
                    </a:ext>
                  </a:extLst>
                </a:gridCol>
                <a:gridCol w="2769790">
                  <a:extLst>
                    <a:ext uri="{9D8B030D-6E8A-4147-A177-3AD203B41FA5}">
                      <a16:colId xmlns:a16="http://schemas.microsoft.com/office/drawing/2014/main" xmlns="" val="20002"/>
                    </a:ext>
                  </a:extLst>
                </a:gridCol>
              </a:tblGrid>
              <a:tr h="256098">
                <a:tc>
                  <a:txBody>
                    <a:bodyPr/>
                    <a:lstStyle/>
                    <a:p>
                      <a:pPr algn="just">
                        <a:lnSpc>
                          <a:spcPts val="1400"/>
                        </a:lnSpc>
                        <a:spcAft>
                          <a:spcPts val="300"/>
                        </a:spcAft>
                      </a:pPr>
                      <a:r>
                        <a:rPr lang="en-GB" sz="1400">
                          <a:effectLst/>
                        </a:rPr>
                        <a:t>Format</a:t>
                      </a:r>
                      <a:endParaRPr lang="de-DE" sz="1400">
                        <a:effectLst/>
                        <a:latin typeface="Arial"/>
                        <a:ea typeface="Times New Roman"/>
                        <a:cs typeface="Times New Roman"/>
                      </a:endParaRPr>
                    </a:p>
                  </a:txBody>
                  <a:tcPr marL="68580" marR="68580" marT="0" marB="0" anchor="ctr"/>
                </a:tc>
                <a:tc>
                  <a:txBody>
                    <a:bodyPr/>
                    <a:lstStyle/>
                    <a:p>
                      <a:pPr algn="ctr">
                        <a:lnSpc>
                          <a:spcPts val="1400"/>
                        </a:lnSpc>
                        <a:spcAft>
                          <a:spcPts val="300"/>
                        </a:spcAft>
                      </a:pPr>
                      <a:r>
                        <a:rPr lang="en-GB" sz="1400">
                          <a:effectLst/>
                        </a:rPr>
                        <a:t>Modules</a:t>
                      </a:r>
                      <a:endParaRPr lang="de-DE" sz="1400">
                        <a:effectLst/>
                        <a:latin typeface="Arial"/>
                        <a:ea typeface="Times New Roman"/>
                        <a:cs typeface="Times New Roman"/>
                      </a:endParaRPr>
                    </a:p>
                  </a:txBody>
                  <a:tcPr marL="68580" marR="68580" marT="0" marB="0" anchor="ctr"/>
                </a:tc>
                <a:tc>
                  <a:txBody>
                    <a:bodyPr/>
                    <a:lstStyle/>
                    <a:p>
                      <a:pPr algn="ctr">
                        <a:lnSpc>
                          <a:spcPts val="1400"/>
                        </a:lnSpc>
                        <a:spcAft>
                          <a:spcPts val="300"/>
                        </a:spcAft>
                      </a:pPr>
                      <a:r>
                        <a:rPr lang="en-GB" sz="1400">
                          <a:effectLst/>
                        </a:rPr>
                        <a:t>Temps </a:t>
                      </a:r>
                      <a:r>
                        <a:rPr lang="en-GB" sz="1400" err="1">
                          <a:effectLst/>
                        </a:rPr>
                        <a:t>requis</a:t>
                      </a:r>
                      <a:endParaRPr lang="de-DE" sz="1400">
                        <a:effectLst/>
                        <a:latin typeface="Arial"/>
                        <a:ea typeface="Times New Roman"/>
                        <a:cs typeface="Times New Roman"/>
                      </a:endParaRPr>
                    </a:p>
                  </a:txBody>
                  <a:tcPr marL="68580" marR="68580" marT="0" marB="0" anchor="ctr"/>
                </a:tc>
                <a:extLst>
                  <a:ext uri="{0D108BD9-81ED-4DB2-BD59-A6C34878D82A}">
                    <a16:rowId xmlns:a16="http://schemas.microsoft.com/office/drawing/2014/main" xmlns="" val="10000"/>
                  </a:ext>
                </a:extLst>
              </a:tr>
              <a:tr h="0">
                <a:tc rowSpan="3">
                  <a:txBody>
                    <a:bodyPr/>
                    <a:lstStyle/>
                    <a:p>
                      <a:pPr algn="l">
                        <a:lnSpc>
                          <a:spcPts val="1400"/>
                        </a:lnSpc>
                        <a:spcAft>
                          <a:spcPts val="300"/>
                        </a:spcAft>
                      </a:pPr>
                      <a:r>
                        <a:rPr lang="fr-FR" sz="1400">
                          <a:effectLst/>
                        </a:rPr>
                        <a:t>Formation indépendante sur le S&amp;E</a:t>
                      </a:r>
                      <a:endParaRPr lang="de-DE" sz="1400">
                        <a:effectLst/>
                        <a:latin typeface="Arial"/>
                        <a:ea typeface="Times New Roman"/>
                        <a:cs typeface="Times New Roman"/>
                      </a:endParaRPr>
                    </a:p>
                  </a:txBody>
                  <a:tcPr marL="68580" marR="68580" marT="0" marB="0" anchor="ctr"/>
                </a:tc>
                <a:tc>
                  <a:txBody>
                    <a:bodyPr/>
                    <a:lstStyle/>
                    <a:p>
                      <a:pPr algn="just">
                        <a:lnSpc>
                          <a:spcPts val="1400"/>
                        </a:lnSpc>
                        <a:spcAft>
                          <a:spcPts val="300"/>
                        </a:spcAft>
                      </a:pPr>
                      <a:r>
                        <a:rPr lang="en-GB" sz="1400">
                          <a:effectLst/>
                        </a:rPr>
                        <a:t>6, 6a</a:t>
                      </a:r>
                      <a:endParaRPr lang="de-DE" sz="140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a:effectLst/>
                        </a:rPr>
                        <a:t>2 </a:t>
                      </a:r>
                      <a:r>
                        <a:rPr lang="en-GB" sz="1400" err="1">
                          <a:effectLst/>
                        </a:rPr>
                        <a:t>jours</a:t>
                      </a:r>
                      <a:endParaRPr lang="de-DE" sz="1400">
                        <a:effectLst/>
                        <a:latin typeface="Arial"/>
                        <a:ea typeface="Times New Roman"/>
                        <a:cs typeface="Times New Roman"/>
                      </a:endParaRPr>
                    </a:p>
                  </a:txBody>
                  <a:tcPr marL="68580" marR="68580" marT="0" marB="0"/>
                </a:tc>
                <a:extLst>
                  <a:ext uri="{0D108BD9-81ED-4DB2-BD59-A6C34878D82A}">
                    <a16:rowId xmlns:a16="http://schemas.microsoft.com/office/drawing/2014/main" xmlns="" val="10001"/>
                  </a:ext>
                </a:extLst>
              </a:tr>
              <a:tr h="0">
                <a:tc vMerge="1">
                  <a:txBody>
                    <a:bodyPr/>
                    <a:lstStyle/>
                    <a:p>
                      <a:endParaRPr lang="de-DE"/>
                    </a:p>
                  </a:txBody>
                  <a:tcPr/>
                </a:tc>
                <a:tc>
                  <a:txBody>
                    <a:bodyPr/>
                    <a:lstStyle/>
                    <a:p>
                      <a:pPr algn="just">
                        <a:lnSpc>
                          <a:spcPts val="1400"/>
                        </a:lnSpc>
                        <a:spcAft>
                          <a:spcPts val="300"/>
                        </a:spcAft>
                      </a:pPr>
                      <a:r>
                        <a:rPr lang="en-GB" sz="1400">
                          <a:effectLst/>
                        </a:rPr>
                        <a:t>6, 6b</a:t>
                      </a:r>
                      <a:endParaRPr lang="de-DE" sz="140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a:effectLst/>
                        </a:rPr>
                        <a:t>2 </a:t>
                      </a:r>
                      <a:r>
                        <a:rPr lang="en-GB" sz="1400" err="1">
                          <a:effectLst/>
                        </a:rPr>
                        <a:t>jours</a:t>
                      </a:r>
                      <a:endParaRPr lang="de-DE" sz="1400">
                        <a:effectLst/>
                        <a:latin typeface="Arial"/>
                        <a:ea typeface="Times New Roman"/>
                        <a:cs typeface="Times New Roman"/>
                      </a:endParaRPr>
                    </a:p>
                  </a:txBody>
                  <a:tcPr marL="68580" marR="68580" marT="0" marB="0"/>
                </a:tc>
                <a:extLst>
                  <a:ext uri="{0D108BD9-81ED-4DB2-BD59-A6C34878D82A}">
                    <a16:rowId xmlns:a16="http://schemas.microsoft.com/office/drawing/2014/main" xmlns="" val="10002"/>
                  </a:ext>
                </a:extLst>
              </a:tr>
              <a:tr h="0">
                <a:tc vMerge="1">
                  <a:txBody>
                    <a:bodyPr/>
                    <a:lstStyle/>
                    <a:p>
                      <a:endParaRPr lang="de-DE"/>
                    </a:p>
                  </a:txBody>
                  <a:tcPr/>
                </a:tc>
                <a:tc>
                  <a:txBody>
                    <a:bodyPr/>
                    <a:lstStyle/>
                    <a:p>
                      <a:pPr algn="just">
                        <a:lnSpc>
                          <a:spcPts val="1400"/>
                        </a:lnSpc>
                        <a:spcAft>
                          <a:spcPts val="300"/>
                        </a:spcAft>
                      </a:pPr>
                      <a:r>
                        <a:rPr lang="en-GB" sz="1400">
                          <a:effectLst/>
                        </a:rPr>
                        <a:t>6, 6a, 6b</a:t>
                      </a:r>
                      <a:endParaRPr lang="de-DE" sz="140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a:effectLst/>
                        </a:rPr>
                        <a:t>3 </a:t>
                      </a:r>
                      <a:r>
                        <a:rPr lang="en-GB" sz="1400" err="1">
                          <a:effectLst/>
                        </a:rPr>
                        <a:t>jours</a:t>
                      </a:r>
                      <a:endParaRPr lang="de-DE" sz="1400">
                        <a:effectLst/>
                        <a:latin typeface="Arial"/>
                        <a:ea typeface="Times New Roman"/>
                        <a:cs typeface="Times New Roman"/>
                      </a:endParaRPr>
                    </a:p>
                  </a:txBody>
                  <a:tcPr marL="68580" marR="68580" marT="0" marB="0"/>
                </a:tc>
                <a:extLst>
                  <a:ext uri="{0D108BD9-81ED-4DB2-BD59-A6C34878D82A}">
                    <a16:rowId xmlns:a16="http://schemas.microsoft.com/office/drawing/2014/main" xmlns="" val="10003"/>
                  </a:ext>
                </a:extLst>
              </a:tr>
              <a:tr h="0">
                <a:tc rowSpan="2">
                  <a:txBody>
                    <a:bodyPr/>
                    <a:lstStyle/>
                    <a:p>
                      <a:pPr algn="l">
                        <a:lnSpc>
                          <a:spcPts val="1400"/>
                        </a:lnSpc>
                        <a:spcAft>
                          <a:spcPts val="300"/>
                        </a:spcAft>
                      </a:pPr>
                      <a:r>
                        <a:rPr lang="en-GB" sz="1400" err="1">
                          <a:effectLst/>
                        </a:rPr>
                        <a:t>Intégré</a:t>
                      </a:r>
                      <a:r>
                        <a:rPr lang="en-GB" sz="1400">
                          <a:effectLst/>
                        </a:rPr>
                        <a:t> à la formation complete de </a:t>
                      </a:r>
                      <a:r>
                        <a:rPr lang="en-GB" sz="1400" err="1">
                          <a:effectLst/>
                        </a:rPr>
                        <a:t>l’OCDE</a:t>
                      </a:r>
                      <a:endParaRPr lang="de-DE" sz="1400">
                        <a:effectLst/>
                        <a:latin typeface="Arial"/>
                        <a:ea typeface="Times New Roman"/>
                        <a:cs typeface="Times New Roman"/>
                      </a:endParaRPr>
                    </a:p>
                  </a:txBody>
                  <a:tcPr marL="68580" marR="68580" marT="0" marB="0" anchor="ctr"/>
                </a:tc>
                <a:tc>
                  <a:txBody>
                    <a:bodyPr/>
                    <a:lstStyle/>
                    <a:p>
                      <a:pPr algn="just">
                        <a:lnSpc>
                          <a:spcPts val="1400"/>
                        </a:lnSpc>
                        <a:spcAft>
                          <a:spcPts val="300"/>
                        </a:spcAft>
                      </a:pPr>
                      <a:r>
                        <a:rPr lang="en-GB" sz="1400">
                          <a:effectLst/>
                        </a:rPr>
                        <a:t>1, 3-5, 6, 6a </a:t>
                      </a:r>
                      <a:r>
                        <a:rPr lang="en-GB" sz="1400" b="1">
                          <a:effectLst/>
                        </a:rPr>
                        <a:t>or</a:t>
                      </a:r>
                      <a:r>
                        <a:rPr lang="en-GB" sz="1400">
                          <a:effectLst/>
                        </a:rPr>
                        <a:t> b</a:t>
                      </a:r>
                      <a:endParaRPr lang="de-DE" sz="140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a:effectLst/>
                        </a:rPr>
                        <a:t>4.5 </a:t>
                      </a:r>
                      <a:r>
                        <a:rPr lang="en-GB" sz="1400" err="1">
                          <a:effectLst/>
                        </a:rPr>
                        <a:t>jours</a:t>
                      </a:r>
                      <a:endParaRPr lang="de-DE" sz="1400">
                        <a:effectLst/>
                        <a:latin typeface="Arial"/>
                        <a:ea typeface="Times New Roman"/>
                        <a:cs typeface="Times New Roman"/>
                      </a:endParaRPr>
                    </a:p>
                  </a:txBody>
                  <a:tcPr marL="68580" marR="68580" marT="0" marB="0"/>
                </a:tc>
                <a:extLst>
                  <a:ext uri="{0D108BD9-81ED-4DB2-BD59-A6C34878D82A}">
                    <a16:rowId xmlns:a16="http://schemas.microsoft.com/office/drawing/2014/main" xmlns="" val="10004"/>
                  </a:ext>
                </a:extLst>
              </a:tr>
              <a:tr h="0">
                <a:tc vMerge="1">
                  <a:txBody>
                    <a:bodyPr/>
                    <a:lstStyle/>
                    <a:p>
                      <a:endParaRPr lang="de-DE"/>
                    </a:p>
                  </a:txBody>
                  <a:tcPr/>
                </a:tc>
                <a:tc>
                  <a:txBody>
                    <a:bodyPr/>
                    <a:lstStyle/>
                    <a:p>
                      <a:pPr algn="just">
                        <a:lnSpc>
                          <a:spcPts val="1400"/>
                        </a:lnSpc>
                        <a:spcAft>
                          <a:spcPts val="300"/>
                        </a:spcAft>
                      </a:pPr>
                      <a:r>
                        <a:rPr lang="en-GB" sz="1400">
                          <a:effectLst/>
                        </a:rPr>
                        <a:t>1, 3-5, 6, 6a </a:t>
                      </a:r>
                      <a:r>
                        <a:rPr lang="en-GB" sz="1400" b="1">
                          <a:effectLst/>
                        </a:rPr>
                        <a:t>&amp;</a:t>
                      </a:r>
                      <a:r>
                        <a:rPr lang="en-GB" sz="1400">
                          <a:effectLst/>
                        </a:rPr>
                        <a:t> 6b</a:t>
                      </a:r>
                      <a:endParaRPr lang="de-DE" sz="140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a:effectLst/>
                        </a:rPr>
                        <a:t>5 </a:t>
                      </a:r>
                      <a:r>
                        <a:rPr lang="en-GB" sz="1400" err="1">
                          <a:effectLst/>
                        </a:rPr>
                        <a:t>jours</a:t>
                      </a:r>
                      <a:endParaRPr lang="de-DE" sz="1400">
                        <a:effectLst/>
                        <a:latin typeface="Arial"/>
                        <a:ea typeface="Times New Roman"/>
                        <a:cs typeface="Times New Roman"/>
                      </a:endParaRPr>
                    </a:p>
                  </a:txBody>
                  <a:tcPr marL="68580" marR="68580" marT="0" marB="0"/>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5950312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8A94C453-60CE-431C-BE8B-35EC797BDA05}"/>
              </a:ext>
            </a:extLst>
          </p:cNvPr>
          <p:cNvPicPr>
            <a:picLocks noChangeAspect="1"/>
          </p:cNvPicPr>
          <p:nvPr/>
        </p:nvPicPr>
        <p:blipFill>
          <a:blip r:embed="rId3"/>
          <a:stretch>
            <a:fillRect/>
          </a:stretch>
        </p:blipFill>
        <p:spPr>
          <a:xfrm>
            <a:off x="1647680" y="2080627"/>
            <a:ext cx="4702320" cy="4348035"/>
          </a:xfrm>
          <a:prstGeom prst="rect">
            <a:avLst/>
          </a:prstGeom>
        </p:spPr>
      </p:pic>
      <p:sp>
        <p:nvSpPr>
          <p:cNvPr id="129035" name="Titel 1"/>
          <p:cNvSpPr>
            <a:spLocks noGrp="1"/>
          </p:cNvSpPr>
          <p:nvPr>
            <p:ph type="title"/>
          </p:nvPr>
        </p:nvSpPr>
        <p:spPr>
          <a:xfrm>
            <a:off x="457200" y="1173163"/>
            <a:ext cx="8212138" cy="864086"/>
          </a:xfrm>
        </p:spPr>
        <p:txBody>
          <a:bodyPr/>
          <a:lstStyle/>
          <a:p>
            <a:r>
              <a:rPr lang="fr-FR" altLang="de-DE" b="1">
                <a:solidFill>
                  <a:srgbClr val="669900"/>
                </a:solidFill>
              </a:rPr>
              <a:t>Les quatre composantes de la construction d’un</a:t>
            </a:r>
            <a:br>
              <a:rPr lang="fr-FR" altLang="de-DE" b="1">
                <a:solidFill>
                  <a:srgbClr val="669900"/>
                </a:solidFill>
              </a:rPr>
            </a:br>
            <a:r>
              <a:rPr lang="fr-FR" altLang="de-DE" b="1">
                <a:solidFill>
                  <a:srgbClr val="669900"/>
                </a:solidFill>
              </a:rPr>
              <a:t>système de S&amp;E de l’adaptation au niveau national</a:t>
            </a:r>
            <a:endParaRPr lang="pt-PT" altLang="de-DE" b="1">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05.03.2018</a:t>
            </a:fld>
            <a:endParaRPr lang="de-DE" altLang="de-DE" sz="1000" b="0" spc="7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a:solidFill>
                <a:srgbClr val="6E6452"/>
              </a:solidFill>
              <a:cs typeface="Arial" pitchFamily="34" charset="0"/>
            </a:endParaRPr>
          </a:p>
        </p:txBody>
      </p:sp>
      <p:sp>
        <p:nvSpPr>
          <p:cNvPr id="22" name="Textfeld 21"/>
          <p:cNvSpPr txBox="1"/>
          <p:nvPr/>
        </p:nvSpPr>
        <p:spPr>
          <a:xfrm>
            <a:off x="5698139" y="2058987"/>
            <a:ext cx="1583941" cy="36933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a:solidFill>
                  <a:srgbClr val="6E6452"/>
                </a:solidFill>
              </a:rPr>
              <a:t>Session 6</a:t>
            </a:r>
          </a:p>
        </p:txBody>
      </p:sp>
      <p:cxnSp>
        <p:nvCxnSpPr>
          <p:cNvPr id="129039" name="Gerade Verbindung 5"/>
          <p:cNvCxnSpPr>
            <a:cxnSpLocks noChangeShapeType="1"/>
            <a:endCxn id="22" idx="1"/>
          </p:cNvCxnSpPr>
          <p:nvPr/>
        </p:nvCxnSpPr>
        <p:spPr bwMode="auto">
          <a:xfrm flipV="1">
            <a:off x="4394417" y="2243653"/>
            <a:ext cx="1303722" cy="5929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4394893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p:txBody>
          <a:bodyPr/>
          <a:lstStyle/>
          <a:p>
            <a:pPr>
              <a:defRPr/>
            </a:pPr>
            <a:fld id="{6B0F0B5A-B566-4E30-A46C-E5B582B509D4}" type="datetime1">
              <a:rPr lang="de-DE" smtClean="0">
                <a:solidFill>
                  <a:srgbClr val="6E6452"/>
                </a:solidFill>
              </a:rPr>
              <a:pPr>
                <a:defRPr/>
              </a:pPr>
              <a:t>05.03.2018</a:t>
            </a:fld>
            <a:endParaRPr lang="de-DE">
              <a:solidFill>
                <a:srgbClr val="6E6452"/>
              </a:solidFill>
            </a:endParaRPr>
          </a:p>
        </p:txBody>
      </p:sp>
      <p:sp>
        <p:nvSpPr>
          <p:cNvPr id="5" name="Titel 1"/>
          <p:cNvSpPr txBox="1">
            <a:spLocks/>
          </p:cNvSpPr>
          <p:nvPr/>
        </p:nvSpPr>
        <p:spPr bwMode="auto">
          <a:xfrm>
            <a:off x="482518" y="995727"/>
            <a:ext cx="8220047" cy="5823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fr-FR" kern="0">
                <a:solidFill>
                  <a:srgbClr val="669900"/>
                </a:solidFill>
              </a:rPr>
              <a:t>Résultats opérationnels et élaboration des rapports</a:t>
            </a:r>
            <a:endParaRPr lang="de-DE" b="1" kern="0">
              <a:solidFill>
                <a:srgbClr val="669900"/>
              </a:solidFill>
            </a:endParaRPr>
          </a:p>
        </p:txBody>
      </p:sp>
      <p:sp>
        <p:nvSpPr>
          <p:cNvPr id="7" name="Content Placeholder 2"/>
          <p:cNvSpPr txBox="1">
            <a:spLocks/>
          </p:cNvSpPr>
          <p:nvPr/>
        </p:nvSpPr>
        <p:spPr>
          <a:xfrm>
            <a:off x="482519" y="1578120"/>
            <a:ext cx="5290960" cy="1949896"/>
          </a:xfrm>
          <a:prstGeom prst="rect">
            <a:avLst/>
          </a:prstGeom>
        </p:spPr>
        <p:txBody>
          <a:bodyPr>
            <a:normAutofit fontScale="92500" lnSpcReduction="100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60000" lvl="1" algn="just">
              <a:spcAft>
                <a:spcPts val="300"/>
              </a:spcAft>
              <a:buClr>
                <a:srgbClr val="C80F0F"/>
              </a:buClr>
            </a:pPr>
            <a:r>
              <a:rPr lang="fr-FR" b="0" kern="0"/>
              <a:t>Comment allez-vous présenter les informations afin qu’elles contribuent le mieux possible aux objectifs escomptés </a:t>
            </a:r>
            <a:r>
              <a:rPr lang="en-US" b="0" kern="0"/>
              <a:t>?</a:t>
            </a:r>
          </a:p>
          <a:p>
            <a:pPr marL="360000" lvl="1" algn="just">
              <a:spcAft>
                <a:spcPts val="300"/>
              </a:spcAft>
              <a:buClr>
                <a:srgbClr val="C80F0F"/>
              </a:buClr>
            </a:pPr>
            <a:r>
              <a:rPr lang="en-US" b="0" kern="0"/>
              <a:t>Il est crucial de </a:t>
            </a:r>
            <a:r>
              <a:rPr lang="en-US" kern="0"/>
              <a:t>bien presenter les résultats </a:t>
            </a:r>
            <a:r>
              <a:rPr lang="en-US" b="0" kern="0"/>
              <a:t>!</a:t>
            </a:r>
          </a:p>
          <a:p>
            <a:pPr algn="just">
              <a:spcAft>
                <a:spcPts val="300"/>
              </a:spcAft>
            </a:pPr>
            <a:r>
              <a:rPr lang="en-US" kern="0"/>
              <a:t>La fréquence et le calendrier des résultats opérationels</a:t>
            </a:r>
            <a:r>
              <a:rPr lang="en-US" b="0" kern="0"/>
              <a:t> depend parfois de la disponibilité des données. </a:t>
            </a:r>
          </a:p>
          <a:p>
            <a:pPr algn="just">
              <a:spcAft>
                <a:spcPts val="300"/>
              </a:spcAft>
            </a:pPr>
            <a:endParaRPr lang="en-US" b="0" kern="0"/>
          </a:p>
          <a:p>
            <a:pPr algn="just">
              <a:spcAft>
                <a:spcPts val="300"/>
              </a:spcAft>
            </a:pPr>
            <a:endParaRPr lang="en-US" b="0" kern="0">
              <a:solidFill>
                <a:srgbClr val="000000"/>
              </a:solidFill>
            </a:endParaRPr>
          </a:p>
          <a:p>
            <a:pPr algn="just">
              <a:spcAft>
                <a:spcPts val="300"/>
              </a:spcAft>
            </a:pPr>
            <a:endParaRPr lang="en-US" b="0" kern="0">
              <a:solidFill>
                <a:srgbClr val="000000"/>
              </a:solidFill>
            </a:endParaRPr>
          </a:p>
        </p:txBody>
      </p:sp>
      <p:pic>
        <p:nvPicPr>
          <p:cNvPr id="1026" name="Picture 2" descr="C:\Users\holst_ale\Documents\M&amp;E Adapt\M&amp;E Training Update\M&amp;E Training Grafiken\Kenya Natco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4856" y="2947179"/>
            <a:ext cx="2425888" cy="34166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olst_ale\Documents\M&amp;E Adapt\M&amp;E Training Update\Products examples\UK website for adaptation indica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903" y="3950097"/>
            <a:ext cx="4131461" cy="25888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369" y="3601559"/>
            <a:ext cx="5493260" cy="307777"/>
          </a:xfrm>
          <a:prstGeom prst="rect">
            <a:avLst/>
          </a:prstGeom>
          <a:noFill/>
        </p:spPr>
        <p:txBody>
          <a:bodyPr wrap="square" rtlCol="0">
            <a:spAutoFit/>
          </a:bodyPr>
          <a:lstStyle/>
          <a:p>
            <a:r>
              <a:rPr lang="de-DE" sz="1400" b="0">
                <a:solidFill>
                  <a:schemeClr val="tx1"/>
                </a:solidFill>
              </a:rPr>
              <a:t>Exemple : Portail internet du RU avec les indicateurs d‘adaptation.</a:t>
            </a:r>
          </a:p>
        </p:txBody>
      </p:sp>
      <p:sp>
        <p:nvSpPr>
          <p:cNvPr id="8" name="TextBox 7"/>
          <p:cNvSpPr txBox="1"/>
          <p:nvPr/>
        </p:nvSpPr>
        <p:spPr>
          <a:xfrm>
            <a:off x="6042360" y="2291458"/>
            <a:ext cx="3317359" cy="523220"/>
          </a:xfrm>
          <a:prstGeom prst="rect">
            <a:avLst/>
          </a:prstGeom>
          <a:noFill/>
        </p:spPr>
        <p:txBody>
          <a:bodyPr wrap="square" rtlCol="0">
            <a:spAutoFit/>
          </a:bodyPr>
          <a:lstStyle/>
          <a:p>
            <a:r>
              <a:rPr lang="fr-FR" sz="1400" b="0">
                <a:solidFill>
                  <a:schemeClr val="tx1"/>
                </a:solidFill>
              </a:rPr>
              <a:t>Communication nationale à la CNUCC y compris sur l’adaptation</a:t>
            </a:r>
            <a:endParaRPr lang="de-DE" sz="1400" b="0">
              <a:solidFill>
                <a:schemeClr val="tx1"/>
              </a:solidFill>
            </a:endParaRPr>
          </a:p>
        </p:txBody>
      </p:sp>
    </p:spTree>
    <p:extLst>
      <p:ext uri="{BB962C8B-B14F-4D97-AF65-F5344CB8AC3E}">
        <p14:creationId xmlns:p14="http://schemas.microsoft.com/office/powerpoint/2010/main" val="19326353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p:txBody>
          <a:bodyPr/>
          <a:lstStyle/>
          <a:p>
            <a:pPr>
              <a:defRPr/>
            </a:pPr>
            <a:fld id="{6B0F0B5A-B566-4E30-A46C-E5B582B509D4}" type="datetime1">
              <a:rPr lang="de-DE" smtClean="0">
                <a:solidFill>
                  <a:srgbClr val="6E6452"/>
                </a:solidFill>
              </a:rPr>
              <a:pPr>
                <a:defRPr/>
              </a:pPr>
              <a:t>05.03.2018</a:t>
            </a:fld>
            <a:endParaRPr lang="de-DE">
              <a:solidFill>
                <a:srgbClr val="6E6452"/>
              </a:solidFill>
            </a:endParaRPr>
          </a:p>
        </p:txBody>
      </p:sp>
      <p:sp>
        <p:nvSpPr>
          <p:cNvPr id="5" name="Titel 1"/>
          <p:cNvSpPr txBox="1">
            <a:spLocks/>
          </p:cNvSpPr>
          <p:nvPr/>
        </p:nvSpPr>
        <p:spPr bwMode="auto">
          <a:xfrm>
            <a:off x="364532" y="1135116"/>
            <a:ext cx="8051800" cy="5508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b="1" kern="0">
                <a:solidFill>
                  <a:srgbClr val="669900"/>
                </a:solidFill>
              </a:rPr>
              <a:t>Résultats opérationnels et élaboration des rapports</a:t>
            </a:r>
          </a:p>
        </p:txBody>
      </p:sp>
      <p:sp>
        <p:nvSpPr>
          <p:cNvPr id="7" name="Content Placeholder 2"/>
          <p:cNvSpPr txBox="1">
            <a:spLocks/>
          </p:cNvSpPr>
          <p:nvPr/>
        </p:nvSpPr>
        <p:spPr>
          <a:xfrm>
            <a:off x="364532" y="1717559"/>
            <a:ext cx="8051800" cy="4801228"/>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60000" lvl="1">
              <a:spcAft>
                <a:spcPts val="300"/>
              </a:spcAft>
              <a:buClr>
                <a:srgbClr val="C80F0F"/>
              </a:buClr>
            </a:pPr>
            <a:r>
              <a:rPr lang="fr-FR" b="0" kern="0"/>
              <a:t>La façon de présenter les résultats est conditionnée par la </a:t>
            </a:r>
            <a:r>
              <a:rPr lang="fr-FR" b="0" kern="0" dirty="0">
                <a:solidFill>
                  <a:schemeClr val="accent1"/>
                </a:solidFill>
              </a:rPr>
              <a:t>finalité du système de S&amp;E </a:t>
            </a:r>
            <a:r>
              <a:rPr lang="fr-FR" b="0" kern="0" dirty="0"/>
              <a:t>et les </a:t>
            </a:r>
            <a:r>
              <a:rPr lang="fr-FR" b="0" kern="0" dirty="0">
                <a:solidFill>
                  <a:schemeClr val="accent1"/>
                </a:solidFill>
              </a:rPr>
              <a:t>utilisateurs cibles.</a:t>
            </a:r>
            <a:endParaRPr lang="fr-FR" b="0" kern="0" dirty="0"/>
          </a:p>
          <a:p>
            <a:pPr marL="0" lvl="1" indent="0" algn="just">
              <a:spcAft>
                <a:spcPts val="300"/>
              </a:spcAft>
              <a:buClr>
                <a:srgbClr val="C80F0F"/>
              </a:buClr>
              <a:buNone/>
            </a:pPr>
            <a:endParaRPr lang="fr-FR" b="0" kern="0" dirty="0"/>
          </a:p>
          <a:p>
            <a:pPr marL="360000" lvl="1" algn="just">
              <a:spcAft>
                <a:spcPts val="300"/>
              </a:spcAft>
              <a:buClr>
                <a:srgbClr val="C80F0F"/>
              </a:buClr>
            </a:pPr>
            <a:r>
              <a:rPr lang="fr-FR" b="0" kern="0" dirty="0">
                <a:solidFill>
                  <a:schemeClr val="accent1"/>
                </a:solidFill>
              </a:rPr>
              <a:t>Le calendrier </a:t>
            </a:r>
            <a:r>
              <a:rPr lang="fr-FR" b="0" kern="0" dirty="0"/>
              <a:t>et la</a:t>
            </a:r>
            <a:r>
              <a:rPr lang="fr-FR" b="0" kern="0" dirty="0">
                <a:solidFill>
                  <a:schemeClr val="accent1"/>
                </a:solidFill>
              </a:rPr>
              <a:t> </a:t>
            </a:r>
            <a:r>
              <a:rPr lang="fr-FR" b="0" kern="0">
                <a:solidFill>
                  <a:schemeClr val="accent1"/>
                </a:solidFill>
              </a:rPr>
              <a:t>fréquence de communication </a:t>
            </a:r>
            <a:r>
              <a:rPr lang="fr-FR" b="0" kern="0"/>
              <a:t>des résultats opérationnels doivent être synchronisés avec les processus décisionnels.</a:t>
            </a:r>
          </a:p>
          <a:p>
            <a:pPr marL="360000" lvl="1" algn="just">
              <a:spcAft>
                <a:spcPts val="300"/>
              </a:spcAft>
              <a:buClr>
                <a:srgbClr val="C80F0F"/>
              </a:buClr>
            </a:pPr>
            <a:endParaRPr lang="fr-FR" b="0" kern="0" dirty="0"/>
          </a:p>
          <a:p>
            <a:pPr marL="360000" lvl="2" indent="0" algn="just">
              <a:spcAft>
                <a:spcPts val="300"/>
              </a:spcAft>
              <a:buClr>
                <a:srgbClr val="C80F0F"/>
              </a:buClr>
              <a:buNone/>
            </a:pPr>
            <a:r>
              <a:rPr lang="fr-FR" b="0" u="sng" kern="0"/>
              <a:t>Exemple : les </a:t>
            </a:r>
            <a:r>
              <a:rPr lang="fr-FR" b="0" u="sng" kern="0" dirty="0"/>
              <a:t>Philippines</a:t>
            </a:r>
          </a:p>
          <a:p>
            <a:pPr marL="720000" lvl="2" algn="just">
              <a:spcAft>
                <a:spcPts val="300"/>
              </a:spcAft>
              <a:buClr>
                <a:srgbClr val="C80F0F"/>
              </a:buClr>
            </a:pPr>
            <a:r>
              <a:rPr lang="fr-FR" b="0" kern="0"/>
              <a:t>Dans un objectif de </a:t>
            </a:r>
            <a:r>
              <a:rPr lang="fr-FR" kern="0"/>
              <a:t>gestion adaptative, les rapports annuels de suivi </a:t>
            </a:r>
            <a:r>
              <a:rPr lang="fr-FR" b="0" kern="0"/>
              <a:t>sur les progrès du Plan d’action national sur le CC sont produits annuellement afin de </a:t>
            </a:r>
            <a:r>
              <a:rPr lang="fr-FR" kern="0"/>
              <a:t>servir de base aux agences gouvernementales</a:t>
            </a:r>
            <a:r>
              <a:rPr lang="fr-FR" b="0" kern="0"/>
              <a:t> pour établir leurs priorités et leurs </a:t>
            </a:r>
            <a:r>
              <a:rPr lang="fr-FR" kern="0"/>
              <a:t>budgets</a:t>
            </a:r>
            <a:r>
              <a:rPr lang="fr-FR" b="0" kern="0"/>
              <a:t> annuels. </a:t>
            </a:r>
          </a:p>
          <a:p>
            <a:pPr marL="720000" lvl="2" algn="just">
              <a:spcAft>
                <a:spcPts val="300"/>
              </a:spcAft>
              <a:buClr>
                <a:srgbClr val="C80F0F"/>
              </a:buClr>
            </a:pPr>
            <a:r>
              <a:rPr lang="fr-FR" b="0"/>
              <a:t>De plus, le calendrier d’élaboration des </a:t>
            </a:r>
            <a:r>
              <a:rPr lang="fr-FR"/>
              <a:t>rapports d’évaluation </a:t>
            </a:r>
            <a:r>
              <a:rPr lang="fr-FR" b="0"/>
              <a:t>(publiés tous les 3 ans) est harmonisé avec le processus consultatif menant à la </a:t>
            </a:r>
            <a:r>
              <a:rPr lang="fr-FR"/>
              <a:t>révision du Plan national de développement</a:t>
            </a:r>
            <a:r>
              <a:rPr lang="fr-FR" b="0"/>
              <a:t>. </a:t>
            </a:r>
            <a:endParaRPr lang="en-US" b="0" kern="0" dirty="0"/>
          </a:p>
          <a:p>
            <a:pPr marL="360000" lvl="1" indent="0" algn="just">
              <a:spcAft>
                <a:spcPts val="300"/>
              </a:spcAft>
              <a:buNone/>
            </a:pPr>
            <a:endParaRPr lang="en-US" b="0" kern="0" dirty="0"/>
          </a:p>
          <a:p>
            <a:pPr lvl="1" algn="just">
              <a:spcAft>
                <a:spcPts val="300"/>
              </a:spcAft>
            </a:pPr>
            <a:endParaRPr lang="en-US" b="0" kern="0" dirty="0"/>
          </a:p>
          <a:p>
            <a:pPr algn="just">
              <a:spcAft>
                <a:spcPts val="300"/>
              </a:spcAft>
            </a:pPr>
            <a:endParaRPr lang="en-US" b="0" kern="0" dirty="0"/>
          </a:p>
          <a:p>
            <a:pPr algn="just">
              <a:spcAft>
                <a:spcPts val="300"/>
              </a:spcAft>
            </a:pPr>
            <a:endParaRPr lang="en-US" b="0" kern="0" dirty="0">
              <a:solidFill>
                <a:srgbClr val="000000"/>
              </a:solidFill>
            </a:endParaRPr>
          </a:p>
          <a:p>
            <a:pPr algn="just">
              <a:spcAft>
                <a:spcPts val="300"/>
              </a:spcAft>
            </a:pPr>
            <a:endParaRPr lang="en-US" b="0" kern="0" dirty="0">
              <a:solidFill>
                <a:srgbClr val="000000"/>
              </a:solidFill>
            </a:endParaRPr>
          </a:p>
        </p:txBody>
      </p:sp>
    </p:spTree>
    <p:extLst>
      <p:ext uri="{BB962C8B-B14F-4D97-AF65-F5344CB8AC3E}">
        <p14:creationId xmlns:p14="http://schemas.microsoft.com/office/powerpoint/2010/main" val="2398611951"/>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118983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a:t>Exercice</a:t>
            </a:r>
          </a:p>
        </p:txBody>
      </p:sp>
      <p:sp>
        <p:nvSpPr>
          <p:cNvPr id="4" name="Inhaltsplatzhalter 2"/>
          <p:cNvSpPr>
            <a:spLocks noGrp="1"/>
          </p:cNvSpPr>
          <p:nvPr>
            <p:ph idx="1"/>
          </p:nvPr>
        </p:nvSpPr>
        <p:spPr>
          <a:xfrm>
            <a:off x="433387" y="1948955"/>
            <a:ext cx="7526338" cy="4213225"/>
          </a:xfrm>
        </p:spPr>
        <p:txBody>
          <a:bodyPr/>
          <a:lstStyle/>
          <a:p>
            <a:pPr marL="0" indent="0">
              <a:defRPr/>
            </a:pPr>
            <a:r>
              <a:rPr lang="fr-FR" sz="2000" b="1">
                <a:solidFill>
                  <a:srgbClr val="C00000"/>
                </a:solidFill>
              </a:rPr>
              <a:t>Consigne :</a:t>
            </a:r>
          </a:p>
          <a:p>
            <a:pPr marL="342900" lvl="0" indent="-342900">
              <a:buFont typeface="Arial" panose="020B0604020202020204" pitchFamily="34" charset="0"/>
              <a:buChar char="•"/>
              <a:defRPr/>
            </a:pPr>
            <a:r>
              <a:rPr lang="fr-FR"/>
              <a:t>Faites une proposition pour présenter des résultats opérationnels spécifiques ainsi qu’un format de communication pour les dispositifs de S&amp;E en Khorésie et au Zanadou. </a:t>
            </a:r>
          </a:p>
          <a:p>
            <a:pPr marL="342900" lvl="0" indent="-342900">
              <a:buFont typeface="Arial" panose="020B0604020202020204" pitchFamily="34" charset="0"/>
              <a:buChar char="•"/>
              <a:defRPr/>
            </a:pPr>
            <a:r>
              <a:rPr lang="fr-FR" dirty="0"/>
              <a:t>Etudiez les différents exemples de formats de présentation des résultats (</a:t>
            </a:r>
            <a:r>
              <a:rPr lang="fr-FR"/>
              <a:t>données de base n°4</a:t>
            </a:r>
            <a:r>
              <a:rPr lang="fr-FR" dirty="0"/>
              <a:t>) pour élaborer vos propositions.</a:t>
            </a:r>
          </a:p>
          <a:p>
            <a:pPr marL="342900" lvl="0" indent="-342900">
              <a:buFont typeface="Arial" panose="020B0604020202020204" pitchFamily="34" charset="0"/>
              <a:buChar char="•"/>
              <a:defRPr/>
            </a:pPr>
            <a:r>
              <a:rPr lang="fr-FR" dirty="0"/>
              <a:t>Prenez en compte la finalité et les utilisateurs cibles des </a:t>
            </a:r>
            <a:r>
              <a:rPr lang="fr-FR" dirty="0" err="1"/>
              <a:t>sytèmes</a:t>
            </a:r>
            <a:r>
              <a:rPr lang="fr-FR" dirty="0"/>
              <a:t> de S&amp;E que vous avez identifiés dans la session 3 et assurez-vous de la pertinence des résultats que vous proposez. </a:t>
            </a:r>
          </a:p>
          <a:p>
            <a:pPr marL="342900" indent="-342900">
              <a:buFont typeface="Arial" panose="020B0604020202020204" pitchFamily="34" charset="0"/>
              <a:buChar char="•"/>
              <a:defRPr/>
            </a:pPr>
            <a:r>
              <a:rPr lang="fr-FR" dirty="0"/>
              <a:t>Utilisez la matrice 7 pour cet exercice.</a:t>
            </a:r>
            <a:br>
              <a:rPr lang="fr-FR" dirty="0"/>
            </a:br>
            <a:r>
              <a:rPr lang="fr-FR" dirty="0"/>
              <a:t/>
            </a:r>
            <a:br>
              <a:rPr lang="fr-FR" dirty="0"/>
            </a:br>
            <a:endParaRPr lang="fr-FR" dirty="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0" y="5024482"/>
            <a:ext cx="2719449" cy="1699656"/>
          </a:xfrm>
          <a:prstGeom prst="rect">
            <a:avLst/>
          </a:prstGeom>
        </p:spPr>
      </p:pic>
    </p:spTree>
    <p:extLst>
      <p:ext uri="{BB962C8B-B14F-4D97-AF65-F5344CB8AC3E}">
        <p14:creationId xmlns:p14="http://schemas.microsoft.com/office/powerpoint/2010/main" val="66025952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6" y="1813293"/>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a:t>
            </a:r>
            <a:r>
              <a:rPr lang="de-DE" kern="0" smtClean="0"/>
              <a:t>7 </a:t>
            </a:r>
            <a:r>
              <a:rPr lang="de-DE" kern="0"/>
              <a:t>:</a:t>
            </a:r>
          </a:p>
          <a:p>
            <a:pPr>
              <a:defRPr/>
            </a:pPr>
            <a:r>
              <a:rPr lang="fr-FR" kern="0"/>
              <a:t>Réfléchir à un cas pratique</a:t>
            </a:r>
            <a:endParaRPr lang="de-DE" kern="0" dirty="0"/>
          </a:p>
        </p:txBody>
      </p:sp>
    </p:spTree>
    <p:extLst>
      <p:ext uri="{BB962C8B-B14F-4D97-AF65-F5344CB8AC3E}">
        <p14:creationId xmlns:p14="http://schemas.microsoft.com/office/powerpoint/2010/main" val="421342030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05/03/2018</a:t>
            </a:fld>
            <a:endParaRPr lang="de-DE">
              <a:solidFill>
                <a:srgbClr val="6E6452"/>
              </a:solidFill>
            </a:endParaRPr>
          </a:p>
        </p:txBody>
      </p:sp>
      <p:sp>
        <p:nvSpPr>
          <p:cNvPr id="6" name="Titel 4"/>
          <p:cNvSpPr txBox="1">
            <a:spLocks/>
          </p:cNvSpPr>
          <p:nvPr/>
        </p:nvSpPr>
        <p:spPr bwMode="auto">
          <a:xfrm>
            <a:off x="1043606" y="1813293"/>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a:t>Session </a:t>
            </a:r>
            <a:r>
              <a:rPr lang="de-DE" kern="0" smtClean="0"/>
              <a:t>8 </a:t>
            </a:r>
            <a:r>
              <a:rPr lang="de-DE" kern="0"/>
              <a:t>:</a:t>
            </a:r>
          </a:p>
          <a:p>
            <a:pPr>
              <a:defRPr/>
            </a:pPr>
            <a:r>
              <a:rPr lang="de-DE" kern="0"/>
              <a:t>Elaboration</a:t>
            </a:r>
            <a:r>
              <a:rPr lang="fr-FR" kern="0"/>
              <a:t> d’une </a:t>
            </a:r>
            <a:r>
              <a:rPr lang="de-DE" kern="0"/>
              <a:t>feuille </a:t>
            </a:r>
            <a:r>
              <a:rPr lang="de-DE" kern="0" dirty="0"/>
              <a:t>de route</a:t>
            </a:r>
            <a:br>
              <a:rPr lang="de-DE" kern="0" dirty="0"/>
            </a:br>
            <a:endParaRPr lang="de-DE" kern="0" dirty="0"/>
          </a:p>
        </p:txBody>
      </p:sp>
      <p:graphicFrame>
        <p:nvGraphicFramePr>
          <p:cNvPr id="7" name="Tabelle 6"/>
          <p:cNvGraphicFramePr>
            <a:graphicFrameLocks noGrp="1"/>
          </p:cNvGraphicFramePr>
          <p:nvPr>
            <p:extLst>
              <p:ext uri="{D42A27DB-BD31-4B8C-83A1-F6EECF244321}">
                <p14:modId xmlns:p14="http://schemas.microsoft.com/office/powerpoint/2010/main" val="347989679"/>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extLst>
                    <a:ext uri="{9D8B030D-6E8A-4147-A177-3AD203B41FA5}">
                      <a16:colId xmlns:a16="http://schemas.microsoft.com/office/drawing/2014/main" xmlns="" val="20000"/>
                    </a:ext>
                  </a:extLst>
                </a:gridCol>
                <a:gridCol w="3168352">
                  <a:extLst>
                    <a:ext uri="{9D8B030D-6E8A-4147-A177-3AD203B41FA5}">
                      <a16:colId xmlns:a16="http://schemas.microsoft.com/office/drawing/2014/main" xmlns="" val="20001"/>
                    </a:ext>
                  </a:extLst>
                </a:gridCol>
                <a:gridCol w="4176465">
                  <a:extLst>
                    <a:ext uri="{9D8B030D-6E8A-4147-A177-3AD203B41FA5}">
                      <a16:colId xmlns:a16="http://schemas.microsoft.com/office/drawing/2014/main" xmlns="" val="20002"/>
                    </a:ext>
                  </a:extLst>
                </a:gridCol>
              </a:tblGrid>
              <a:tr h="365826">
                <a:tc>
                  <a:txBody>
                    <a:bodyPr/>
                    <a:lstStyle/>
                    <a:p>
                      <a:r>
                        <a:rPr lang="de-DE" sz="1800" err="1"/>
                        <a:t>No</a:t>
                      </a:r>
                      <a:r>
                        <a:rPr lang="de-DE" sz="1800"/>
                        <a:t>.</a:t>
                      </a:r>
                    </a:p>
                  </a:txBody>
                  <a:tcPr marL="91426" marR="91426" marT="45723" marB="45723"/>
                </a:tc>
                <a:tc>
                  <a:txBody>
                    <a:bodyPr/>
                    <a:lstStyle/>
                    <a:p>
                      <a:r>
                        <a:rPr lang="de-DE" sz="1800"/>
                        <a:t>Intitulé</a:t>
                      </a:r>
                    </a:p>
                  </a:txBody>
                  <a:tcPr marL="91426" marR="91426" marT="45723" marB="45723"/>
                </a:tc>
                <a:tc>
                  <a:txBody>
                    <a:bodyPr/>
                    <a:lstStyle/>
                    <a:p>
                      <a:r>
                        <a:rPr lang="de-DE" sz="1800"/>
                        <a:t>Contenu principal</a:t>
                      </a:r>
                    </a:p>
                  </a:txBody>
                  <a:tcPr marL="91426" marR="91426" marT="45723" marB="45723"/>
                </a:tc>
                <a:extLst>
                  <a:ext uri="{0D108BD9-81ED-4DB2-BD59-A6C34878D82A}">
                    <a16:rowId xmlns:a16="http://schemas.microsoft.com/office/drawing/2014/main" xmlns="" val="10000"/>
                  </a:ext>
                </a:extLst>
              </a:tr>
              <a:tr h="914587">
                <a:tc>
                  <a:txBody>
                    <a:bodyPr/>
                    <a:lstStyle/>
                    <a:p>
                      <a:r>
                        <a:rPr lang="de-DE" sz="1800" smtClean="0"/>
                        <a:t>8</a:t>
                      </a:r>
                      <a:endParaRPr lang="de-DE" sz="1800"/>
                    </a:p>
                  </a:txBody>
                  <a:tcPr marL="91426" marR="91426" marT="45723" marB="45723"/>
                </a:tc>
                <a:tc>
                  <a:txBody>
                    <a:bodyPr/>
                    <a:lstStyle/>
                    <a:p>
                      <a:r>
                        <a:rPr lang="de-DE" sz="1800"/>
                        <a:t>Elaboration d‘une feuille de route</a:t>
                      </a:r>
                    </a:p>
                  </a:txBody>
                  <a:tcPr marL="91426" marR="91426" marT="45723" marB="45723"/>
                </a:tc>
                <a:tc>
                  <a:txBody>
                    <a:bodyPr/>
                    <a:lstStyle/>
                    <a:p>
                      <a:pPr marL="285750" indent="-285750">
                        <a:buFont typeface="Arial" pitchFamily="34" charset="0"/>
                        <a:buChar char="•"/>
                      </a:pPr>
                      <a:r>
                        <a:rPr lang="en-US" sz="1600"/>
                        <a:t>Appliquer ses connaissances dans le contexte professionnel </a:t>
                      </a:r>
                    </a:p>
                    <a:p>
                      <a:pPr marL="285750" indent="-285750">
                        <a:buFont typeface="Arial" pitchFamily="34" charset="0"/>
                        <a:buChar char="•"/>
                      </a:pPr>
                      <a:r>
                        <a:rPr lang="en-US" sz="1600"/>
                        <a:t>Définir les prochaines étapes</a:t>
                      </a:r>
                      <a:endParaRPr lang="de-DE" sz="1600"/>
                    </a:p>
                  </a:txBody>
                  <a:tcPr marL="91426" marR="91426" marT="45723" marB="45723"/>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6111648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361950" y="1687513"/>
            <a:ext cx="7677150" cy="4213225"/>
          </a:xfrm>
        </p:spPr>
        <p:txBody>
          <a:bodyPr/>
          <a:lstStyle/>
          <a:p>
            <a:pPr marL="0" indent="0">
              <a:defRPr/>
            </a:pPr>
            <a:r>
              <a:rPr lang="en-GB">
                <a:solidFill>
                  <a:srgbClr val="C00000"/>
                </a:solidFill>
              </a:rPr>
              <a:t>Contexte et consigne :</a:t>
            </a:r>
          </a:p>
          <a:p>
            <a:pPr marL="285750" indent="-285750">
              <a:buFont typeface="Arial" panose="020B0604020202020204" pitchFamily="34" charset="0"/>
              <a:buChar char="•"/>
              <a:defRPr/>
            </a:pPr>
            <a:r>
              <a:rPr lang="en-GB" b="0" smtClean="0"/>
              <a:t>Vous </a:t>
            </a:r>
            <a:r>
              <a:rPr lang="en-GB" b="0"/>
              <a:t>avez laissé le costume de conseiller de l’Etat de Zanadou et vous êtes invités à réfléchir à la situation </a:t>
            </a:r>
            <a:r>
              <a:rPr lang="en-GB" b="0">
                <a:solidFill>
                  <a:srgbClr val="C00000"/>
                </a:solidFill>
              </a:rPr>
              <a:t>dans votre environnement de travail.</a:t>
            </a:r>
            <a:endParaRPr lang="en-GB" b="0" dirty="0"/>
          </a:p>
          <a:p>
            <a:pPr marL="285750" indent="-285750">
              <a:buFont typeface="Arial" panose="020B0604020202020204" pitchFamily="34" charset="0"/>
              <a:buChar char="•"/>
              <a:defRPr/>
            </a:pPr>
            <a:r>
              <a:rPr lang="en-GB" b="0"/>
              <a:t>Préparez une </a:t>
            </a:r>
            <a:r>
              <a:rPr lang="en-GB" b="0">
                <a:solidFill>
                  <a:srgbClr val="C00000"/>
                </a:solidFill>
              </a:rPr>
              <a:t>feuille de route</a:t>
            </a:r>
            <a:r>
              <a:rPr lang="en-GB" b="0"/>
              <a:t> permettant de renforcer les capacités et les conditions de développement d’un système de S&amp;E de l’adaptation.</a:t>
            </a:r>
            <a:endParaRPr lang="de-DE" dirty="0"/>
          </a:p>
        </p:txBody>
      </p:sp>
      <p:pic>
        <p:nvPicPr>
          <p:cNvPr id="158724" name="Grafik 3" descr="balken5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2136775"/>
            <a:ext cx="927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bwMode="auto">
          <a:xfrm>
            <a:off x="433388" y="1189831"/>
            <a:ext cx="7526337" cy="39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a:t>Exercice</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457200" y="2008188"/>
            <a:ext cx="3752850" cy="4213225"/>
          </a:xfrm>
          <a:prstGeom prst="rect">
            <a:avLst/>
          </a:prstGeom>
        </p:spPr>
        <p:txBody>
          <a:bodyPr/>
          <a:lstStyle/>
          <a:p>
            <a:pPr>
              <a:spcBef>
                <a:spcPts val="0"/>
              </a:spcBef>
              <a:spcAft>
                <a:spcPts val="600"/>
              </a:spcAft>
              <a:buClr>
                <a:srgbClr val="C80F0F"/>
              </a:buClr>
              <a:buFont typeface="Wingdings" pitchFamily="2" charset="2"/>
              <a:buNone/>
              <a:defRPr/>
            </a:pPr>
            <a:r>
              <a:rPr lang="fr-FR" sz="1100" kern="0">
                <a:solidFill>
                  <a:schemeClr val="tx1"/>
                </a:solidFill>
                <a:latin typeface="+mn-lt"/>
                <a:cs typeface="+mn-cs"/>
              </a:rPr>
              <a:t>En tant qu’entité appartenant au gouvernement fédéral, la GIZ soutient le gouvernement fédéral dans la réalisation de ses objectifs dans le domaine de la coopération internationale pour le développement durable</a:t>
            </a:r>
            <a:endParaRPr lang="en-GB" sz="1100" kern="0">
              <a:solidFill>
                <a:schemeClr val="tx1"/>
              </a:solidFill>
              <a:latin typeface="+mn-lt"/>
              <a:cs typeface="+mn-cs"/>
            </a:endParaRPr>
          </a:p>
          <a:p>
            <a:pPr>
              <a:spcBef>
                <a:spcPts val="0"/>
              </a:spcBef>
              <a:spcAft>
                <a:spcPts val="600"/>
              </a:spcAft>
              <a:buClr>
                <a:srgbClr val="C80F0F"/>
              </a:buClr>
              <a:buFont typeface="Wingdings" pitchFamily="2" charset="2"/>
              <a:buNone/>
              <a:defRPr/>
            </a:pPr>
            <a:r>
              <a:rPr lang="en-GB" sz="1100" kern="0">
                <a:solidFill>
                  <a:srgbClr val="C00000"/>
                </a:solidFill>
                <a:latin typeface="+mn-lt"/>
                <a:cs typeface="+mn-cs"/>
              </a:rPr>
              <a:t>Publié par</a:t>
            </a:r>
            <a:r>
              <a:rPr lang="en-GB" sz="1100" kern="0">
                <a:solidFill>
                  <a:schemeClr val="tx1">
                    <a:lumMod val="50000"/>
                    <a:lumOff val="50000"/>
                  </a:schemeClr>
                </a:solidFill>
                <a:latin typeface="+mn-lt"/>
                <a:cs typeface="+mn-cs"/>
              </a:rPr>
              <a:t/>
            </a:r>
            <a:br>
              <a:rPr lang="en-GB" sz="1100" kern="0">
                <a:solidFill>
                  <a:schemeClr val="tx1">
                    <a:lumMod val="50000"/>
                    <a:lumOff val="50000"/>
                  </a:schemeClr>
                </a:solidFill>
                <a:latin typeface="+mn-lt"/>
                <a:cs typeface="+mn-cs"/>
              </a:rPr>
            </a:br>
            <a:r>
              <a:rPr lang="en-GB" sz="1100" kern="0">
                <a:solidFill>
                  <a:schemeClr val="tx1"/>
                </a:solidFill>
                <a:latin typeface="+mn-lt"/>
                <a:cs typeface="+mn-cs"/>
              </a:rPr>
              <a:t>Deutsche Gesellschaft für</a:t>
            </a:r>
            <a:br>
              <a:rPr lang="en-GB" sz="1100" kern="0">
                <a:solidFill>
                  <a:schemeClr val="tx1"/>
                </a:solidFill>
                <a:latin typeface="+mn-lt"/>
                <a:cs typeface="+mn-cs"/>
              </a:rPr>
            </a:br>
            <a:r>
              <a:rPr lang="en-GB" sz="1100" kern="0">
                <a:solidFill>
                  <a:schemeClr val="tx1"/>
                </a:solidFill>
                <a:latin typeface="+mn-lt"/>
                <a:cs typeface="+mn-cs"/>
              </a:rPr>
              <a:t>Internationale Zusammenarbeit (GIZ) GmbH</a:t>
            </a:r>
          </a:p>
          <a:p>
            <a:pPr>
              <a:spcBef>
                <a:spcPts val="0"/>
              </a:spcBef>
              <a:spcAft>
                <a:spcPts val="600"/>
              </a:spcAft>
              <a:buClr>
                <a:srgbClr val="C80F0F"/>
              </a:buClr>
              <a:buFont typeface="Wingdings" pitchFamily="2" charset="2"/>
              <a:buNone/>
              <a:tabLst>
                <a:tab pos="180975" algn="l"/>
              </a:tabLst>
              <a:defRPr/>
            </a:pPr>
            <a:r>
              <a:rPr lang="en-GB" sz="1100" kern="0">
                <a:solidFill>
                  <a:schemeClr val="tx1"/>
                </a:solidFill>
                <a:latin typeface="+mn-lt"/>
                <a:cs typeface="+mn-cs"/>
              </a:rPr>
              <a:t>Dag-Hammarskjöld-Weg 1-5</a:t>
            </a:r>
            <a:br>
              <a:rPr lang="en-GB" sz="1100" kern="0">
                <a:solidFill>
                  <a:schemeClr val="tx1"/>
                </a:solidFill>
                <a:latin typeface="+mn-lt"/>
                <a:cs typeface="+mn-cs"/>
              </a:rPr>
            </a:br>
            <a:r>
              <a:rPr lang="en-GB" sz="1100" kern="0">
                <a:solidFill>
                  <a:schemeClr val="tx1"/>
                </a:solidFill>
                <a:latin typeface="+mn-lt"/>
                <a:cs typeface="+mn-cs"/>
              </a:rPr>
              <a:t>65760 Eschborn, Germany</a:t>
            </a:r>
            <a:br>
              <a:rPr lang="en-GB" sz="1100" kern="0">
                <a:solidFill>
                  <a:schemeClr val="tx1"/>
                </a:solidFill>
                <a:latin typeface="+mn-lt"/>
                <a:cs typeface="+mn-cs"/>
              </a:rPr>
            </a:br>
            <a:r>
              <a:rPr lang="en-GB" sz="1100" kern="0">
                <a:solidFill>
                  <a:schemeClr val="tx1"/>
                </a:solidFill>
                <a:latin typeface="+mn-lt"/>
                <a:cs typeface="+mn-cs"/>
              </a:rPr>
              <a:t>T	+49 61 96 79-0</a:t>
            </a:r>
            <a:br>
              <a:rPr lang="en-GB" sz="1100" kern="0">
                <a:solidFill>
                  <a:schemeClr val="tx1"/>
                </a:solidFill>
                <a:latin typeface="+mn-lt"/>
                <a:cs typeface="+mn-cs"/>
              </a:rPr>
            </a:br>
            <a:r>
              <a:rPr lang="en-GB" sz="1100" kern="0">
                <a:solidFill>
                  <a:schemeClr val="tx1"/>
                </a:solidFill>
                <a:latin typeface="+mn-lt"/>
                <a:cs typeface="+mn-cs"/>
              </a:rPr>
              <a:t>F	+49 61 96 79-1115</a:t>
            </a:r>
          </a:p>
          <a:p>
            <a:pPr>
              <a:spcBef>
                <a:spcPts val="0"/>
              </a:spcBef>
              <a:spcAft>
                <a:spcPts val="600"/>
              </a:spcAft>
              <a:buClr>
                <a:srgbClr val="C80F0F"/>
              </a:buClr>
              <a:buFont typeface="Wingdings" pitchFamily="2" charset="2"/>
              <a:buNone/>
              <a:tabLst>
                <a:tab pos="180975" algn="l"/>
              </a:tabLst>
              <a:defRPr/>
            </a:pPr>
            <a:r>
              <a:rPr lang="en-GB" sz="1100" kern="0">
                <a:solidFill>
                  <a:srgbClr val="C00000"/>
                </a:solidFill>
                <a:latin typeface="+mn-lt"/>
                <a:cs typeface="+mn-cs"/>
              </a:rPr>
              <a:t>Contact</a:t>
            </a:r>
            <a:r>
              <a:rPr lang="en-GB" sz="1100" kern="0">
                <a:solidFill>
                  <a:schemeClr val="tx1"/>
                </a:solidFill>
                <a:latin typeface="+mn-lt"/>
                <a:cs typeface="+mn-cs"/>
              </a:rPr>
              <a:t/>
            </a:r>
            <a:br>
              <a:rPr lang="en-GB" sz="1100" kern="0">
                <a:solidFill>
                  <a:schemeClr val="tx1"/>
                </a:solidFill>
                <a:latin typeface="+mn-lt"/>
                <a:cs typeface="+mn-cs"/>
              </a:rPr>
            </a:br>
            <a:r>
              <a:rPr lang="en-GB" sz="1100" kern="0">
                <a:solidFill>
                  <a:schemeClr val="tx1"/>
                </a:solidFill>
                <a:latin typeface="+mn-lt"/>
                <a:cs typeface="+mn-cs"/>
              </a:rPr>
              <a:t>E	</a:t>
            </a:r>
            <a:r>
              <a:rPr lang="en-GB" sz="1100" u="sng" kern="0">
                <a:solidFill>
                  <a:schemeClr val="tx1"/>
                </a:solidFill>
                <a:latin typeface="+mn-lt"/>
                <a:cs typeface="+mn-cs"/>
                <a:hlinkClick r:id="rId3"/>
              </a:rPr>
              <a:t>climate@giz.de</a:t>
            </a:r>
            <a:r>
              <a:rPr lang="en-GB" sz="1100" kern="0">
                <a:solidFill>
                  <a:schemeClr val="tx1"/>
                </a:solidFill>
                <a:latin typeface="+mn-lt"/>
                <a:cs typeface="+mn-cs"/>
              </a:rPr>
              <a:t/>
            </a:r>
            <a:br>
              <a:rPr lang="en-GB" sz="1100" kern="0">
                <a:solidFill>
                  <a:schemeClr val="tx1"/>
                </a:solidFill>
                <a:latin typeface="+mn-lt"/>
                <a:cs typeface="+mn-cs"/>
              </a:rPr>
            </a:br>
            <a:r>
              <a:rPr lang="en-GB" sz="1100" kern="0">
                <a:solidFill>
                  <a:schemeClr val="tx1"/>
                </a:solidFill>
                <a:latin typeface="+mn-lt"/>
                <a:cs typeface="+mn-cs"/>
              </a:rPr>
              <a:t>I	</a:t>
            </a:r>
            <a:r>
              <a:rPr lang="en-GB" sz="1100" kern="0">
                <a:solidFill>
                  <a:schemeClr val="tx1"/>
                </a:solidFill>
                <a:latin typeface="+mn-lt"/>
                <a:cs typeface="+mn-cs"/>
                <a:hlinkClick r:id="rId4"/>
              </a:rPr>
              <a:t>www.giz.de/climate</a:t>
            </a:r>
            <a:r>
              <a:rPr lang="en-GB" sz="1100" kern="0">
                <a:solidFill>
                  <a:schemeClr val="tx1"/>
                </a:solidFill>
                <a:latin typeface="+mn-lt"/>
                <a:cs typeface="+mn-cs"/>
              </a:rPr>
              <a:t> </a:t>
            </a:r>
          </a:p>
          <a:p>
            <a:pPr>
              <a:spcBef>
                <a:spcPts val="0"/>
              </a:spcBef>
              <a:spcAft>
                <a:spcPts val="300"/>
              </a:spcAft>
              <a:buClr>
                <a:srgbClr val="C80F0F"/>
              </a:buClr>
              <a:buFont typeface="Wingdings" pitchFamily="2" charset="2"/>
              <a:buNone/>
              <a:defRPr/>
            </a:pPr>
            <a:endParaRPr lang="en-GB" sz="1200" kern="0">
              <a:solidFill>
                <a:schemeClr val="tx1"/>
              </a:solidFill>
              <a:latin typeface="+mn-lt"/>
              <a:cs typeface="+mn-cs"/>
            </a:endParaRPr>
          </a:p>
          <a:p>
            <a:pPr>
              <a:spcBef>
                <a:spcPts val="0"/>
              </a:spcBef>
              <a:spcAft>
                <a:spcPts val="300"/>
              </a:spcAft>
              <a:buClr>
                <a:srgbClr val="C80F0F"/>
              </a:buClr>
              <a:buFont typeface="Wingdings" pitchFamily="2" charset="2"/>
              <a:buNone/>
              <a:defRPr/>
            </a:pPr>
            <a:endParaRPr lang="en-GB" sz="1200" kern="0">
              <a:solidFill>
                <a:schemeClr val="tx1"/>
              </a:solidFill>
              <a:latin typeface="+mn-lt"/>
              <a:cs typeface="+mn-cs"/>
            </a:endParaRPr>
          </a:p>
        </p:txBody>
      </p:sp>
      <p:sp>
        <p:nvSpPr>
          <p:cNvPr id="9" name="Title 1"/>
          <p:cNvSpPr txBox="1">
            <a:spLocks/>
          </p:cNvSpPr>
          <p:nvPr/>
        </p:nvSpPr>
        <p:spPr>
          <a:xfrm>
            <a:off x="457200" y="1068388"/>
            <a:ext cx="7526338" cy="741362"/>
          </a:xfrm>
          <a:prstGeom prst="rect">
            <a:avLst/>
          </a:prstGeom>
        </p:spPr>
        <p:txBody>
          <a:bodyPr anchor="b"/>
          <a:lstStyle/>
          <a:p>
            <a:pPr>
              <a:defRPr/>
            </a:pPr>
            <a:r>
              <a:rPr lang="en-US" sz="2400" kern="0">
                <a:solidFill>
                  <a:srgbClr val="669900"/>
                </a:solidFill>
                <a:latin typeface="+mj-lt"/>
                <a:ea typeface="+mj-ea"/>
                <a:cs typeface="+mj-cs"/>
              </a:rPr>
              <a:t>Mentions légales</a:t>
            </a:r>
          </a:p>
        </p:txBody>
      </p:sp>
      <p:sp>
        <p:nvSpPr>
          <p:cNvPr id="11" name="Inhaltsplatzhalter 2"/>
          <p:cNvSpPr txBox="1">
            <a:spLocks/>
          </p:cNvSpPr>
          <p:nvPr/>
        </p:nvSpPr>
        <p:spPr bwMode="auto">
          <a:xfrm>
            <a:off x="4540250" y="2033588"/>
            <a:ext cx="4475163" cy="4576762"/>
          </a:xfrm>
          <a:prstGeom prst="rect">
            <a:avLst/>
          </a:prstGeom>
          <a:noFill/>
          <a:ln w="9525">
            <a:noFill/>
            <a:miter lim="800000"/>
            <a:headEnd/>
            <a:tailEnd/>
          </a:ln>
        </p:spPr>
        <p:txBody>
          <a:bodyPr lIns="0" tIns="0" rIns="0" bIns="0"/>
          <a:lstStyle/>
          <a:p>
            <a:pPr>
              <a:spcBef>
                <a:spcPts val="0"/>
              </a:spcBef>
              <a:spcAft>
                <a:spcPts val="600"/>
              </a:spcAft>
              <a:defRPr/>
            </a:pPr>
            <a:r>
              <a:rPr lang="fr-FR" sz="1100" kern="0">
                <a:solidFill>
                  <a:srgbClr val="C00000"/>
                </a:solidFill>
              </a:rPr>
              <a:t>Sous la direction de</a:t>
            </a:r>
            <a:r>
              <a:rPr lang="fr-FR" sz="1100" kern="0">
                <a:solidFill>
                  <a:schemeClr val="tx1">
                    <a:lumMod val="50000"/>
                    <a:lumOff val="50000"/>
                  </a:schemeClr>
                </a:solidFill>
              </a:rPr>
              <a:t/>
            </a:r>
            <a:br>
              <a:rPr lang="fr-FR" sz="1100" kern="0">
                <a:solidFill>
                  <a:schemeClr val="tx1">
                    <a:lumMod val="50000"/>
                    <a:lumOff val="50000"/>
                  </a:schemeClr>
                </a:solidFill>
              </a:rPr>
            </a:br>
            <a:r>
              <a:rPr lang="fr-FR" sz="1100" b="0" kern="0">
                <a:solidFill>
                  <a:schemeClr val="tx1"/>
                </a:solidFill>
              </a:rPr>
              <a:t>Timo Leiter</a:t>
            </a:r>
          </a:p>
          <a:p>
            <a:pPr>
              <a:spcBef>
                <a:spcPts val="0"/>
              </a:spcBef>
              <a:spcAft>
                <a:spcPts val="0"/>
              </a:spcAft>
              <a:defRPr/>
            </a:pPr>
            <a:r>
              <a:rPr lang="en-US" sz="1100" kern="0">
                <a:solidFill>
                  <a:srgbClr val="C00000"/>
                </a:solidFill>
              </a:rPr>
              <a:t>Auteurs</a:t>
            </a:r>
            <a:r>
              <a:rPr lang="en-US" sz="1100" kern="0">
                <a:solidFill>
                  <a:schemeClr val="tx1">
                    <a:lumMod val="50000"/>
                    <a:lumOff val="50000"/>
                  </a:schemeClr>
                </a:solidFill>
              </a:rPr>
              <a:t/>
            </a:r>
            <a:br>
              <a:rPr lang="en-US" sz="1100" kern="0">
                <a:solidFill>
                  <a:schemeClr val="tx1">
                    <a:lumMod val="50000"/>
                    <a:lumOff val="50000"/>
                  </a:schemeClr>
                </a:solidFill>
              </a:rPr>
            </a:br>
            <a:r>
              <a:rPr lang="en-US" sz="1100" b="0" kern="0">
                <a:solidFill>
                  <a:schemeClr val="tx1"/>
                </a:solidFill>
              </a:rPr>
              <a:t>Timo Leiter</a:t>
            </a:r>
          </a:p>
          <a:p>
            <a:pPr>
              <a:spcBef>
                <a:spcPts val="0"/>
              </a:spcBef>
              <a:spcAft>
                <a:spcPts val="0"/>
              </a:spcAft>
              <a:defRPr/>
            </a:pPr>
            <a:r>
              <a:rPr lang="en-US" sz="1100" b="0" kern="0">
                <a:solidFill>
                  <a:schemeClr val="tx1"/>
                </a:solidFill>
              </a:rPr>
              <a:t>Alfred Eberhardt</a:t>
            </a:r>
          </a:p>
          <a:p>
            <a:pPr>
              <a:spcBef>
                <a:spcPts val="0"/>
              </a:spcBef>
              <a:spcAft>
                <a:spcPts val="0"/>
              </a:spcAft>
              <a:defRPr/>
            </a:pPr>
            <a:r>
              <a:rPr lang="en-US" sz="1100" b="0" kern="0">
                <a:solidFill>
                  <a:schemeClr val="tx1"/>
                </a:solidFill>
              </a:rPr>
              <a:t>Julia Olivier</a:t>
            </a:r>
          </a:p>
          <a:p>
            <a:pPr>
              <a:spcBef>
                <a:spcPts val="0"/>
              </a:spcBef>
              <a:spcAft>
                <a:spcPts val="0"/>
              </a:spcAft>
              <a:defRPr/>
            </a:pPr>
            <a:r>
              <a:rPr lang="en-US" sz="1100" b="0" kern="0">
                <a:solidFill>
                  <a:schemeClr val="tx1"/>
                </a:solidFill>
              </a:rPr>
              <a:t>Michael Hoppe</a:t>
            </a:r>
          </a:p>
          <a:p>
            <a:pPr>
              <a:spcBef>
                <a:spcPts val="0"/>
              </a:spcBef>
              <a:spcAft>
                <a:spcPts val="600"/>
              </a:spcAft>
              <a:defRPr/>
            </a:pPr>
            <a:endParaRPr lang="en-US" sz="1100" kern="0">
              <a:solidFill>
                <a:srgbClr val="C00000"/>
              </a:solidFill>
            </a:endParaRPr>
          </a:p>
          <a:p>
            <a:pPr>
              <a:spcBef>
                <a:spcPts val="0"/>
              </a:spcBef>
              <a:spcAft>
                <a:spcPts val="600"/>
              </a:spcAft>
              <a:defRPr/>
            </a:pPr>
            <a:r>
              <a:rPr lang="en-US" sz="1100" kern="0">
                <a:solidFill>
                  <a:srgbClr val="C00000"/>
                </a:solidFill>
              </a:rPr>
              <a:t>Crédits photos</a:t>
            </a:r>
            <a:r>
              <a:rPr lang="en-US" sz="1100" b="0" kern="0">
                <a:solidFill>
                  <a:schemeClr val="tx1">
                    <a:lumMod val="65000"/>
                    <a:lumOff val="35000"/>
                  </a:schemeClr>
                </a:solidFill>
              </a:rPr>
              <a:t/>
            </a:r>
            <a:br>
              <a:rPr lang="en-US" sz="1100" b="0" kern="0">
                <a:solidFill>
                  <a:schemeClr val="tx1">
                    <a:lumMod val="65000"/>
                    <a:lumOff val="35000"/>
                  </a:schemeClr>
                </a:solidFill>
              </a:rPr>
            </a:br>
            <a:r>
              <a:rPr lang="en-US" sz="1100" b="0" kern="0">
                <a:solidFill>
                  <a:schemeClr val="tx1"/>
                </a:solidFill>
              </a:rPr>
              <a:t>© GIZ/Climate Protection </a:t>
            </a:r>
            <a:r>
              <a:rPr lang="en-US" sz="1100" b="0" kern="0" err="1">
                <a:solidFill>
                  <a:schemeClr val="tx1"/>
                </a:solidFill>
              </a:rPr>
              <a:t>Programme</a:t>
            </a:r>
            <a:r>
              <a:rPr lang="en-US" sz="1100" b="0" kern="0">
                <a:solidFill>
                  <a:schemeClr val="tx1"/>
                </a:solidFill>
              </a:rPr>
              <a:t> for Developing Countries; Climate Media Factory</a:t>
            </a:r>
          </a:p>
          <a:p>
            <a:pPr>
              <a:spcBef>
                <a:spcPts val="0"/>
              </a:spcBef>
              <a:spcAft>
                <a:spcPts val="600"/>
              </a:spcAft>
              <a:defRPr/>
            </a:pPr>
            <a:r>
              <a:rPr lang="de-DE" sz="1100" kern="0">
                <a:solidFill>
                  <a:srgbClr val="C00000"/>
                </a:solidFill>
              </a:rPr>
              <a:t>Conception graphique</a:t>
            </a:r>
            <a:r>
              <a:rPr lang="de-DE" sz="1100" b="0" kern="0">
                <a:solidFill>
                  <a:schemeClr val="tx1"/>
                </a:solidFill>
              </a:rPr>
              <a:t/>
            </a:r>
            <a:br>
              <a:rPr lang="de-DE" sz="1100" b="0" kern="0">
                <a:solidFill>
                  <a:schemeClr val="tx1"/>
                </a:solidFill>
              </a:rPr>
            </a:br>
            <a:r>
              <a:rPr lang="de-DE" sz="1100" b="0" kern="0">
                <a:solidFill>
                  <a:schemeClr val="tx1"/>
                </a:solidFill>
              </a:rPr>
              <a:t>Ira Olaleye</a:t>
            </a:r>
          </a:p>
          <a:p>
            <a:pPr>
              <a:spcBef>
                <a:spcPts val="0"/>
              </a:spcBef>
              <a:spcAft>
                <a:spcPts val="600"/>
              </a:spcAft>
              <a:defRPr/>
            </a:pPr>
            <a:r>
              <a:rPr lang="de-DE" sz="1100" kern="0">
                <a:solidFill>
                  <a:srgbClr val="C00000"/>
                </a:solidFill>
              </a:rPr>
              <a:t>Traduction en français</a:t>
            </a:r>
            <a:r>
              <a:rPr lang="de-DE" sz="1100" kern="0">
                <a:solidFill>
                  <a:srgbClr val="C00000"/>
                </a:solidFill>
              </a:rPr>
              <a:t/>
            </a:r>
            <a:br>
              <a:rPr lang="de-DE" sz="1100" kern="0">
                <a:solidFill>
                  <a:srgbClr val="C00000"/>
                </a:solidFill>
              </a:rPr>
            </a:br>
            <a:r>
              <a:rPr lang="de-DE" sz="1100" b="0" kern="0">
                <a:solidFill>
                  <a:schemeClr val="tx1"/>
                </a:solidFill>
              </a:rPr>
              <a:t>Cécile Laborderie</a:t>
            </a:r>
            <a:endParaRPr lang="en-US" sz="1100" b="0" kern="0">
              <a:solidFill>
                <a:schemeClr val="tx1">
                  <a:lumMod val="50000"/>
                  <a:lumOff val="50000"/>
                </a:schemeClr>
              </a:solidFill>
            </a:endParaRPr>
          </a:p>
          <a:p>
            <a:pPr>
              <a:spcBef>
                <a:spcPts val="0"/>
              </a:spcBef>
              <a:spcAft>
                <a:spcPts val="300"/>
              </a:spcAft>
              <a:defRPr/>
            </a:pPr>
            <a:r>
              <a:rPr lang="en-US" sz="1100" b="0" kern="0">
                <a:solidFill>
                  <a:schemeClr val="tx1"/>
                </a:solidFill>
              </a:rPr>
              <a:t>Les articles rédigés par les auteurs sus-mentionnés ne réflètent pas nécessairement l’opinion des éditeurs.</a:t>
            </a:r>
          </a:p>
          <a:p>
            <a:pPr>
              <a:spcBef>
                <a:spcPts val="0"/>
              </a:spcBef>
              <a:spcAft>
                <a:spcPts val="300"/>
              </a:spcAft>
              <a:defRPr/>
            </a:pPr>
            <a:endParaRPr lang="en-US" sz="1100" b="0" kern="0">
              <a:solidFill>
                <a:schemeClr val="tx1"/>
              </a:solidFill>
            </a:endParaRPr>
          </a:p>
          <a:p>
            <a:pPr>
              <a:spcBef>
                <a:spcPts val="0"/>
              </a:spcBef>
              <a:spcAft>
                <a:spcPts val="300"/>
              </a:spcAft>
              <a:defRPr/>
            </a:pPr>
            <a:endParaRPr lang="en-US" sz="1100" b="0" kern="0">
              <a:solidFill>
                <a:schemeClr val="tx1"/>
              </a:solidFill>
            </a:endParaRPr>
          </a:p>
          <a:p>
            <a:pPr>
              <a:spcBef>
                <a:spcPts val="0"/>
              </a:spcBef>
              <a:spcAft>
                <a:spcPts val="300"/>
              </a:spcAft>
              <a:defRPr/>
            </a:pPr>
            <a:endParaRPr lang="en-US" sz="1100" b="0" kern="0">
              <a:solidFill>
                <a:schemeClr val="tx1"/>
              </a:solidFill>
            </a:endParaRPr>
          </a:p>
          <a:p>
            <a:pPr>
              <a:spcBef>
                <a:spcPts val="0"/>
              </a:spcBef>
              <a:spcAft>
                <a:spcPts val="300"/>
              </a:spcAft>
              <a:defRPr/>
            </a:pPr>
            <a:r>
              <a:rPr lang="en-US" sz="1100" b="0" kern="0">
                <a:solidFill>
                  <a:schemeClr val="tx1"/>
                </a:solidFill>
              </a:rPr>
              <a:t>			</a:t>
            </a:r>
            <a:r>
              <a:rPr lang="en-US" sz="1200" kern="0">
                <a:solidFill>
                  <a:schemeClr val="tx1"/>
                </a:solidFill>
              </a:rPr>
              <a:t>Juin 2016</a:t>
            </a:r>
            <a:endParaRPr lang="de-DE" sz="1400" kern="0">
              <a:solidFill>
                <a:schemeClr val="tx1">
                  <a:lumMod val="50000"/>
                  <a:lumOff val="50000"/>
                </a:schemeClr>
              </a:solidFill>
            </a:endParaRPr>
          </a:p>
        </p:txBody>
      </p:sp>
      <p:pic>
        <p:nvPicPr>
          <p:cNvPr id="7"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 y="5061328"/>
            <a:ext cx="3367438" cy="1614224"/>
          </a:xfrm>
          <a:prstGeom prst="rect">
            <a:avLst/>
          </a:prstGeom>
        </p:spPr>
      </p:pic>
      <p:pic>
        <p:nvPicPr>
          <p:cNvPr id="8"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2775" y="5340116"/>
            <a:ext cx="1960894" cy="1056648"/>
          </a:xfrm>
          <a:prstGeom prst="rect">
            <a:avLst/>
          </a:prstGeom>
        </p:spPr>
      </p:pic>
    </p:spTree>
    <p:extLst>
      <p:ext uri="{BB962C8B-B14F-4D97-AF65-F5344CB8AC3E}">
        <p14:creationId xmlns:p14="http://schemas.microsoft.com/office/powerpoint/2010/main" val="11447542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heme/theme1.xml><?xml version="1.0" encoding="utf-8"?>
<a:theme xmlns:a="http://schemas.openxmlformats.org/drawingml/2006/main" name="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IZ-DE">
  <a:themeElements>
    <a:clrScheme name="GTZ-DE">
      <a:dk1>
        <a:srgbClr val="000000"/>
      </a:dk1>
      <a:lt1>
        <a:srgbClr val="FFFFFF"/>
      </a:lt1>
      <a:dk2>
        <a:srgbClr val="727272"/>
      </a:dk2>
      <a:lt2>
        <a:srgbClr val="D9D9D9"/>
      </a:lt2>
      <a:accent1>
        <a:srgbClr val="4B859F"/>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3.xml><?xml version="1.0" encoding="utf-8"?>
<a:theme xmlns:a="http://schemas.openxmlformats.org/drawingml/2006/main" name="1_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IZ_Powerpoint_DE">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txDef>
      <a:spPr>
        <a:noFill/>
      </a:spPr>
      <a:bodyPr wrap="square" rtlCol="0">
        <a:spAutoFit/>
      </a:bodyPr>
      <a:lstStyle>
        <a:defPPr>
          <a:defRPr sz="1800" b="0" dirty="0" err="1" smtClean="0">
            <a:solidFill>
              <a:schemeClr val="tx2"/>
            </a:solidFill>
          </a:defRPr>
        </a:defPPr>
      </a:lstStyle>
    </a:txDef>
  </a:objectDefaults>
  <a:extraClrSchemeLst/>
</a:theme>
</file>

<file path=ppt/theme/theme6.xml><?xml version="1.0" encoding="utf-8"?>
<a:theme xmlns:a="http://schemas.openxmlformats.org/drawingml/2006/main" name="1_giz-powerpoint-leerfolie-en">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txDef>
      <a:spPr>
        <a:noFill/>
      </a:spPr>
      <a:bodyPr wrap="square" rtlCol="0">
        <a:spAutoFit/>
      </a:bodyPr>
      <a:lstStyle>
        <a:defPPr>
          <a:defRPr sz="1800" b="0" dirty="0" err="1" smtClean="0">
            <a:solidFill>
              <a:schemeClr val="tx2"/>
            </a:solidFill>
          </a:defRPr>
        </a:defPPr>
      </a:lstStyle>
    </a:txDef>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9097</Words>
  <Application>Microsoft Office PowerPoint</Application>
  <PresentationFormat>On-screen Show (4:3)</PresentationFormat>
  <Paragraphs>1128</Paragraphs>
  <Slides>97</Slides>
  <Notes>97</Notes>
  <HiddenSlides>0</HiddenSlides>
  <MMClips>0</MMClips>
  <ScaleCrop>false</ScaleCrop>
  <HeadingPairs>
    <vt:vector size="4" baseType="variant">
      <vt:variant>
        <vt:lpstr>Theme</vt:lpstr>
      </vt:variant>
      <vt:variant>
        <vt:i4>6</vt:i4>
      </vt:variant>
      <vt:variant>
        <vt:lpstr>Slide Titles</vt:lpstr>
      </vt:variant>
      <vt:variant>
        <vt:i4>97</vt:i4>
      </vt:variant>
    </vt:vector>
  </HeadingPairs>
  <TitlesOfParts>
    <vt:vector size="103" baseType="lpstr">
      <vt:lpstr>GTZ-EN</vt:lpstr>
      <vt:lpstr>GIZ-DE</vt:lpstr>
      <vt:lpstr>1_GTZ-EN</vt:lpstr>
      <vt:lpstr>2_GTZ-EN</vt:lpstr>
      <vt:lpstr>1_GIZ_Powerpoint_DE</vt:lpstr>
      <vt:lpstr>1_giz-powerpoint-leerfolie-en</vt:lpstr>
      <vt:lpstr>Intégrer l’adaptation au changement climatique dans la planification du développement</vt:lpstr>
      <vt:lpstr>PowerPoint Presentation</vt:lpstr>
      <vt:lpstr>Conditions d’utilisation</vt:lpstr>
      <vt:lpstr>PowerPoint Presentation</vt:lpstr>
      <vt:lpstr>PowerPoint Presentation</vt:lpstr>
      <vt:lpstr>Méthodologie : La méthode des cas de Harvard</vt:lpstr>
      <vt:lpstr>Intégrer l’adaptation au CC dans la planification du développement – Module sur le suivi et l’évaluation (S&amp;E)</vt:lpstr>
      <vt:lpstr>Intégrer l’adaptation au CC dans la planification du développement – Module sur le suivi et l’évaluation</vt:lpstr>
      <vt:lpstr>Intégrer l’adaptation au CC dans la planification du développement – Module sur le suivi et l’évaluation</vt:lpstr>
      <vt:lpstr>Présentation générale du module de suivi et d’évaluation</vt:lpstr>
      <vt:lpstr>Publications et guides méthodologiques de la GIZ</vt:lpstr>
      <vt:lpstr>Télécharger des publications, des fiches d’information et des enregistrements de webinaires sur le thème du S&amp;E sur www.AdaptationCommunity.net </vt:lpstr>
      <vt:lpstr>PowerPoint Presentation</vt:lpstr>
      <vt:lpstr>Présentation générale du module 6 : Introduction au S&amp;E de l’adaptation</vt:lpstr>
      <vt:lpstr>PowerPoint Presentation</vt:lpstr>
      <vt:lpstr>Notes sur la session 1 : Introduction au changement climatique</vt:lpstr>
      <vt:lpstr>D’autres ressources sur le changement climatique</vt:lpstr>
      <vt:lpstr>Que savons-nous aujourd’hui sur le changement climatique ?</vt:lpstr>
      <vt:lpstr>PowerPoint Presentation</vt:lpstr>
      <vt:lpstr>PowerPoint Presentation</vt:lpstr>
      <vt:lpstr>PowerPoint Presentation</vt:lpstr>
      <vt:lpstr>Analyse par l'OCDE des statistiques des bailleurs du CAD</vt:lpstr>
      <vt:lpstr>PowerPoint Presentation</vt:lpstr>
      <vt:lpstr>PowerPoint Presentation</vt:lpstr>
      <vt:lpstr>Définir l’adaptation</vt:lpstr>
      <vt:lpstr>Impact du CC sur un lieu spécifique Exemple d’un village côtier</vt:lpstr>
      <vt:lpstr>Options d’adaptation  Exemple d’un village côtier</vt:lpstr>
      <vt:lpstr>PowerPoint Presentation</vt:lpstr>
      <vt:lpstr>Processus de base pour la planification de l’adaptation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Alors, comment aborder le S&amp;E de l’adaptation dans la pratique ?</vt:lpstr>
      <vt:lpstr>PowerPoint Presentation</vt:lpstr>
      <vt:lpstr>Quels sont les objectifs d’un système de S&amp;E ?</vt:lpstr>
      <vt:lpstr>PowerPoint Presentation</vt:lpstr>
      <vt:lpstr>Contexte et capacités</vt:lpstr>
      <vt:lpstr> Quelles approches utiliser pour le S&amp;E de l’adaptation ?</vt:lpstr>
      <vt:lpstr>Quelles approches utiliser pour le S&amp;E de l’adaptation ?</vt:lpstr>
      <vt:lpstr>PowerPoint Presentation</vt:lpstr>
      <vt:lpstr>Exemple de méthode pour le S&amp;E de l’adaptation : la chaine de résultats</vt:lpstr>
      <vt:lpstr>Exercice</vt:lpstr>
      <vt:lpstr>PowerPoint Presentation</vt:lpstr>
      <vt:lpstr>PowerPoint Presentation</vt:lpstr>
      <vt:lpstr>Les quatre composantes de la construction d’un système de S&amp;E de l’adaptation au niveau national</vt:lpstr>
      <vt:lpstr>PowerPoint Presentation</vt:lpstr>
      <vt:lpstr>Les quatre composantes de la construction d’un système de S&amp;E de l’adaptation au niveau national </vt:lpstr>
      <vt:lpstr>Des finalités et des contextes différents   </vt:lpstr>
      <vt:lpstr>Contexte politique</vt:lpstr>
      <vt:lpstr>Quels sont les objectifs d’un système de S&amp;E ?</vt:lpstr>
      <vt:lpstr>Utilisateurs potentiels des résultats du S&amp;E</vt:lpstr>
      <vt:lpstr>Echelle(s) : Niveaux d’application et d’aggrégation</vt:lpstr>
      <vt:lpstr>Présentation des Etats de Zanadou et Khorésie</vt:lpstr>
      <vt:lpstr>Carte du Zanadou</vt:lpstr>
      <vt:lpstr>Présentation du Zanadou</vt:lpstr>
      <vt:lpstr>Présentation de la Khorésie</vt:lpstr>
      <vt:lpstr>Informations complémentaires</vt:lpstr>
      <vt:lpstr>Exercice S3</vt:lpstr>
      <vt:lpstr>PowerPoint Presentation</vt:lpstr>
      <vt:lpstr>Les quatre composantes de la construction d’un système de S&amp;E de l’adaptation au niveau national</vt:lpstr>
      <vt:lpstr>Focalisation : Que doit-on suivre ?</vt:lpstr>
      <vt:lpstr>Focalisation : que va t’on suivre ?</vt:lpstr>
      <vt:lpstr>Information</vt:lpstr>
      <vt:lpstr> </vt:lpstr>
      <vt:lpstr>PowerPoint Presentation</vt:lpstr>
      <vt:lpstr>PowerPoint Presentation</vt:lpstr>
      <vt:lpstr>Les quatre composantes de la construction d’un système de S&amp;E de l’adaptation au niveau national</vt:lpstr>
      <vt:lpstr>Construire des indicateurs de qualité</vt:lpstr>
      <vt:lpstr>PowerPoint Presentation</vt:lpstr>
      <vt:lpstr>PowerPoint Presentation</vt:lpstr>
      <vt:lpstr>PowerPoint Presentation</vt:lpstr>
      <vt:lpstr>Répertoire des indicateurs d’adaptation au niveau national</vt:lpstr>
      <vt:lpstr>PowerPoint Presentation</vt:lpstr>
      <vt:lpstr>Les quatre composantes de la construction d’un système de S&amp;E de l’adaptation au niveau national</vt:lpstr>
      <vt:lpstr>Structures institutionnelles et ressources mobilisées</vt:lpstr>
      <vt:lpstr>Compiler et traiter les données et les informations </vt:lpstr>
      <vt:lpstr>PowerPoint Presentation</vt:lpstr>
      <vt:lpstr>Faire la synthèse des données à plusieurs niveaux II</vt:lpstr>
      <vt:lpstr>Utiliser les dispositifs de S&amp;E existants I</vt:lpstr>
      <vt:lpstr>PowerPoint Presentation</vt:lpstr>
      <vt:lpstr>PowerPoint Presentation</vt:lpstr>
      <vt:lpstr>PowerPoint Presentation</vt:lpstr>
      <vt:lpstr>Les quatre composantes de la construction d’un système de S&amp;E de l’adaptation au niveau national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Deutsche Gesellschaft für Internationale Zusammenarbeit (GIZ) GmbH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Climate Change Adaptation into Development Planning. A Practice-Oriented Training based on the OECD Policy Guidance</dc:title>
  <dc:subject>Climate Change</dc:subject>
  <dc:creator>timo.leiter@giz.de</dc:creator>
  <cp:keywords>Climate Change, development cooperation</cp:keywords>
  <cp:lastModifiedBy>Alexander Holst</cp:lastModifiedBy>
  <cp:revision>1269</cp:revision>
  <cp:lastPrinted>2017-09-20T14:54:02Z</cp:lastPrinted>
  <dcterms:created xsi:type="dcterms:W3CDTF">2009-01-02T12:52:23Z</dcterms:created>
  <dcterms:modified xsi:type="dcterms:W3CDTF">2018-03-05T10:38:14Z</dcterms:modified>
</cp:coreProperties>
</file>